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6" r:id="rId4"/>
    <p:sldId id="257" r:id="rId5"/>
    <p:sldId id="258" r:id="rId6"/>
    <p:sldId id="259" r:id="rId7"/>
    <p:sldId id="260" r:id="rId8"/>
    <p:sldId id="262" r:id="rId9"/>
    <p:sldId id="261" r:id="rId10"/>
    <p:sldId id="263" r:id="rId11"/>
    <p:sldId id="267" r:id="rId12"/>
    <p:sldId id="268" r:id="rId13"/>
    <p:sldId id="269" r:id="rId14"/>
    <p:sldId id="271" r:id="rId15"/>
    <p:sldId id="272" r:id="rId16"/>
    <p:sldId id="274" r:id="rId17"/>
    <p:sldId id="276" r:id="rId18"/>
    <p:sldId id="277" r:id="rId19"/>
    <p:sldId id="281" r:id="rId20"/>
    <p:sldId id="280" r:id="rId21"/>
    <p:sldId id="283" r:id="rId22"/>
    <p:sldId id="284" r:id="rId23"/>
    <p:sldId id="282" r:id="rId24"/>
    <p:sldId id="285" r:id="rId25"/>
    <p:sldId id="286" r:id="rId26"/>
    <p:sldId id="288" r:id="rId27"/>
    <p:sldId id="287" r:id="rId28"/>
    <p:sldId id="289" r:id="rId29"/>
    <p:sldId id="290" r:id="rId30"/>
    <p:sldId id="291" r:id="rId31"/>
    <p:sldId id="292" r:id="rId32"/>
    <p:sldId id="294" r:id="rId33"/>
    <p:sldId id="297" r:id="rId34"/>
    <p:sldId id="296" r:id="rId35"/>
    <p:sldId id="298" r:id="rId36"/>
    <p:sldId id="301" r:id="rId37"/>
    <p:sldId id="300" r:id="rId38"/>
    <p:sldId id="293"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386" y="-3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6FBCA8F-282C-44A4-8D86-6B4C097FA1F7}" type="datetimeFigureOut">
              <a:rPr lang="en-IN" smtClean="0"/>
              <a:pPr/>
              <a:t>21-01-2018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773DD7B-30C9-4220-9923-F8E7BB2AFC1D}"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6FBCA8F-282C-44A4-8D86-6B4C097FA1F7}" type="datetimeFigureOut">
              <a:rPr lang="en-IN" smtClean="0"/>
              <a:pPr/>
              <a:t>21-01-2018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773DD7B-30C9-4220-9923-F8E7BB2AFC1D}"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6FBCA8F-282C-44A4-8D86-6B4C097FA1F7}" type="datetimeFigureOut">
              <a:rPr lang="en-IN" smtClean="0"/>
              <a:pPr/>
              <a:t>21-01-2018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773DD7B-30C9-4220-9923-F8E7BB2AFC1D}"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6FBCA8F-282C-44A4-8D86-6B4C097FA1F7}" type="datetimeFigureOut">
              <a:rPr lang="en-IN" smtClean="0"/>
              <a:pPr/>
              <a:t>21-01-2018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773DD7B-30C9-4220-9923-F8E7BB2AFC1D}"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FBCA8F-282C-44A4-8D86-6B4C097FA1F7}" type="datetimeFigureOut">
              <a:rPr lang="en-IN" smtClean="0"/>
              <a:pPr/>
              <a:t>21-01-2018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773DD7B-30C9-4220-9923-F8E7BB2AFC1D}" type="slidenum">
              <a:rPr lang="en-IN" smtClean="0"/>
              <a:pPr/>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6FBCA8F-282C-44A4-8D86-6B4C097FA1F7}" type="datetimeFigureOut">
              <a:rPr lang="en-IN" smtClean="0"/>
              <a:pPr/>
              <a:t>21-01-2018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773DD7B-30C9-4220-9923-F8E7BB2AFC1D}"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6FBCA8F-282C-44A4-8D86-6B4C097FA1F7}" type="datetimeFigureOut">
              <a:rPr lang="en-IN" smtClean="0"/>
              <a:pPr/>
              <a:t>21-01-2018</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773DD7B-30C9-4220-9923-F8E7BB2AFC1D}"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6FBCA8F-282C-44A4-8D86-6B4C097FA1F7}" type="datetimeFigureOut">
              <a:rPr lang="en-IN" smtClean="0"/>
              <a:pPr/>
              <a:t>21-01-2018</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773DD7B-30C9-4220-9923-F8E7BB2AFC1D}"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BCA8F-282C-44A4-8D86-6B4C097FA1F7}" type="datetimeFigureOut">
              <a:rPr lang="en-IN" smtClean="0"/>
              <a:pPr/>
              <a:t>21-01-2018</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C773DD7B-30C9-4220-9923-F8E7BB2AFC1D}"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FBCA8F-282C-44A4-8D86-6B4C097FA1F7}" type="datetimeFigureOut">
              <a:rPr lang="en-IN" smtClean="0"/>
              <a:pPr/>
              <a:t>21-01-2018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773DD7B-30C9-4220-9923-F8E7BB2AFC1D}"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FBCA8F-282C-44A4-8D86-6B4C097FA1F7}" type="datetimeFigureOut">
              <a:rPr lang="en-IN" smtClean="0"/>
              <a:pPr/>
              <a:t>21-01-2018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773DD7B-30C9-4220-9923-F8E7BB2AFC1D}" type="slidenum">
              <a:rPr lang="en-IN" smtClean="0"/>
              <a:pPr/>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BCA8F-282C-44A4-8D86-6B4C097FA1F7}" type="datetimeFigureOut">
              <a:rPr lang="en-IN" smtClean="0"/>
              <a:pPr/>
              <a:t>21-01-2018</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73DD7B-30C9-4220-9923-F8E7BB2AFC1D}"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www.oracle.com/technetwork/java/javase/downloads/jre9-downloads-3848532.html"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1052736"/>
            <a:ext cx="7772400" cy="1470025"/>
          </a:xfrm>
        </p:spPr>
        <p:txBody>
          <a:bodyPr/>
          <a:lstStyle/>
          <a:p>
            <a:r>
              <a:rPr lang="en-IN" dirty="0" smtClean="0"/>
              <a:t>Welcome to Selenium Training</a:t>
            </a:r>
            <a:endParaRPr lang="en-IN" dirty="0"/>
          </a:p>
        </p:txBody>
      </p:sp>
      <p:sp>
        <p:nvSpPr>
          <p:cNvPr id="3" name="Subtitle 2"/>
          <p:cNvSpPr>
            <a:spLocks noGrp="1"/>
          </p:cNvSpPr>
          <p:nvPr>
            <p:ph type="subTitle" idx="1"/>
          </p:nvPr>
        </p:nvSpPr>
        <p:spPr>
          <a:xfrm>
            <a:off x="4860031" y="4437113"/>
            <a:ext cx="4234731" cy="1623718"/>
          </a:xfrm>
        </p:spPr>
        <p:txBody>
          <a:bodyPr>
            <a:normAutofit fontScale="92500" lnSpcReduction="10000"/>
          </a:bodyPr>
          <a:lstStyle/>
          <a:p>
            <a:r>
              <a:rPr lang="en-IN" dirty="0" smtClean="0"/>
              <a:t>		</a:t>
            </a:r>
          </a:p>
          <a:p>
            <a:endParaRPr lang="en-IN" dirty="0"/>
          </a:p>
          <a:p>
            <a:r>
              <a:rPr lang="en-IN" dirty="0" smtClean="0"/>
              <a:t>			</a:t>
            </a:r>
            <a:r>
              <a:rPr lang="en-IN" sz="1600" dirty="0" smtClean="0"/>
              <a:t>By Sharath </a:t>
            </a:r>
            <a:endParaRPr lang="en-IN" sz="1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7544" y="836712"/>
            <a:ext cx="8424936" cy="6336704"/>
          </a:xfrm>
        </p:spPr>
        <p:txBody>
          <a:bodyPr>
            <a:normAutofit/>
          </a:bodyPr>
          <a:lstStyle/>
          <a:p>
            <a:pPr algn="l"/>
            <a:endParaRPr lang="en-IN" sz="2800" b="1" dirty="0"/>
          </a:p>
          <a:p>
            <a:pPr algn="l"/>
            <a:r>
              <a:rPr lang="en-IN" sz="2800" b="1" dirty="0" smtClean="0"/>
              <a:t>public </a:t>
            </a:r>
            <a:r>
              <a:rPr lang="en-IN" sz="2800" b="1" dirty="0"/>
              <a:t>class FirstClass {</a:t>
            </a:r>
          </a:p>
          <a:p>
            <a:pPr algn="l"/>
            <a:r>
              <a:rPr lang="en-IN" sz="2800" dirty="0" smtClean="0"/>
              <a:t>	</a:t>
            </a:r>
            <a:r>
              <a:rPr lang="en-IN" sz="2800" b="1" dirty="0" smtClean="0"/>
              <a:t>public </a:t>
            </a:r>
            <a:r>
              <a:rPr lang="en-IN" sz="2800" b="1" dirty="0"/>
              <a:t>static void main(String[] args){</a:t>
            </a:r>
          </a:p>
          <a:p>
            <a:pPr algn="l"/>
            <a:r>
              <a:rPr lang="en-IN" sz="2800" dirty="0" smtClean="0"/>
              <a:t>		System.</a:t>
            </a:r>
            <a:r>
              <a:rPr lang="en-IN" sz="2800" b="1" i="1" dirty="0" smtClean="0"/>
              <a:t>out.println</a:t>
            </a:r>
            <a:r>
              <a:rPr lang="en-IN" sz="2800" b="1" i="1" dirty="0"/>
              <a:t>("</a:t>
            </a:r>
            <a:r>
              <a:rPr lang="en-IN" sz="2800" b="1" i="1" dirty="0" smtClean="0"/>
              <a:t>Welcome </a:t>
            </a:r>
            <a:r>
              <a:rPr lang="en-IN" sz="2800" b="1" i="1" dirty="0"/>
              <a:t>to Java");</a:t>
            </a:r>
          </a:p>
          <a:p>
            <a:pPr algn="l"/>
            <a:r>
              <a:rPr lang="en-IN" sz="2800" dirty="0" smtClean="0"/>
              <a:t>	}</a:t>
            </a:r>
            <a:endParaRPr lang="en-IN" sz="2800" dirty="0"/>
          </a:p>
          <a:p>
            <a:pPr algn="l"/>
            <a:r>
              <a:rPr lang="en-IN" sz="2800" dirty="0" smtClean="0"/>
              <a:t>}</a:t>
            </a:r>
          </a:p>
          <a:p>
            <a:pPr algn="l"/>
            <a:endParaRPr lang="en-IN" sz="2800" dirty="0" smtClean="0"/>
          </a:p>
          <a:p>
            <a:pPr algn="l"/>
            <a:endParaRPr lang="en-IN" sz="2800" dirty="0" smtClean="0"/>
          </a:p>
          <a:p>
            <a:pPr algn="l"/>
            <a:endParaRPr lang="en-IN" sz="2800" dirty="0"/>
          </a:p>
        </p:txBody>
      </p:sp>
      <p:sp>
        <p:nvSpPr>
          <p:cNvPr id="4" name="Subtitle 2"/>
          <p:cNvSpPr txBox="1">
            <a:spLocks/>
          </p:cNvSpPr>
          <p:nvPr/>
        </p:nvSpPr>
        <p:spPr>
          <a:xfrm>
            <a:off x="0" y="-1539552"/>
            <a:ext cx="6400800" cy="396044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3200" b="0"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
        <p:nvSpPr>
          <p:cNvPr id="5" name="Title 1"/>
          <p:cNvSpPr>
            <a:spLocks noGrp="1"/>
          </p:cNvSpPr>
          <p:nvPr>
            <p:ph type="ctrTitle"/>
          </p:nvPr>
        </p:nvSpPr>
        <p:spPr>
          <a:xfrm>
            <a:off x="467544" y="-315416"/>
            <a:ext cx="7772400" cy="1470025"/>
          </a:xfrm>
        </p:spPr>
        <p:txBody>
          <a:bodyPr/>
          <a:lstStyle/>
          <a:p>
            <a:r>
              <a:rPr lang="en-IN" dirty="0" smtClean="0"/>
              <a:t>First Java Program</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7544" y="836712"/>
            <a:ext cx="8424936" cy="5760640"/>
          </a:xfrm>
        </p:spPr>
        <p:txBody>
          <a:bodyPr>
            <a:normAutofit/>
          </a:bodyPr>
          <a:lstStyle/>
          <a:p>
            <a:pPr algn="l"/>
            <a:r>
              <a:rPr lang="en-IN" sz="2800" b="1" dirty="0" smtClean="0"/>
              <a:t>Variable:</a:t>
            </a:r>
            <a:endParaRPr lang="en-IN" sz="2800" b="1" dirty="0"/>
          </a:p>
          <a:p>
            <a:pPr algn="l"/>
            <a:r>
              <a:rPr lang="en-IN" sz="2400" b="1" dirty="0"/>
              <a:t>Variable</a:t>
            </a:r>
            <a:r>
              <a:rPr lang="en-IN" sz="2400" dirty="0"/>
              <a:t> is name of </a:t>
            </a:r>
            <a:r>
              <a:rPr lang="en-IN" sz="2400" i="1" dirty="0"/>
              <a:t>reserved area allocated in memory</a:t>
            </a:r>
            <a:r>
              <a:rPr lang="en-IN" sz="2400" dirty="0"/>
              <a:t>. In other words, it is a </a:t>
            </a:r>
            <a:r>
              <a:rPr lang="en-IN" sz="2400" i="1" dirty="0"/>
              <a:t>name of memory location</a:t>
            </a:r>
            <a:r>
              <a:rPr lang="en-IN" sz="2400" dirty="0"/>
              <a:t>.</a:t>
            </a:r>
            <a:r>
              <a:rPr lang="en-IN" sz="2800" dirty="0"/>
              <a:t> </a:t>
            </a:r>
            <a:endParaRPr lang="en-IN" sz="2800" dirty="0" smtClean="0"/>
          </a:p>
          <a:p>
            <a:pPr algn="l"/>
            <a:r>
              <a:rPr lang="en-IN" sz="2800" dirty="0" err="1" smtClean="0"/>
              <a:t>Eg</a:t>
            </a:r>
            <a:r>
              <a:rPr lang="en-IN" sz="2800" dirty="0" smtClean="0"/>
              <a:t> : </a:t>
            </a:r>
            <a:r>
              <a:rPr lang="en-IN" sz="2800" b="1" dirty="0" err="1"/>
              <a:t>int</a:t>
            </a:r>
            <a:r>
              <a:rPr lang="en-IN" sz="2800" dirty="0"/>
              <a:t> </a:t>
            </a:r>
            <a:r>
              <a:rPr lang="en-IN" sz="2800" dirty="0" smtClean="0"/>
              <a:t>age=20;</a:t>
            </a:r>
          </a:p>
          <a:p>
            <a:pPr algn="l"/>
            <a:r>
              <a:rPr lang="en-IN" sz="2800" dirty="0" smtClean="0"/>
              <a:t>//age is variable</a:t>
            </a:r>
          </a:p>
          <a:p>
            <a:pPr algn="l"/>
            <a:endParaRPr lang="en-IN" sz="2800" dirty="0"/>
          </a:p>
          <a:p>
            <a:pPr algn="l"/>
            <a:endParaRPr lang="en-IN" sz="2800" dirty="0" smtClean="0"/>
          </a:p>
          <a:p>
            <a:pPr algn="l"/>
            <a:endParaRPr lang="en-IN" sz="2800" dirty="0"/>
          </a:p>
          <a:p>
            <a:pPr algn="l"/>
            <a:endParaRPr lang="en-IN" sz="2800" dirty="0" smtClean="0"/>
          </a:p>
          <a:p>
            <a:pPr algn="l"/>
            <a:r>
              <a:rPr lang="en-IN" sz="2800" dirty="0"/>
              <a:t>	</a:t>
            </a:r>
            <a:r>
              <a:rPr lang="en-IN" sz="2800" dirty="0" smtClean="0"/>
              <a:t>		</a:t>
            </a:r>
          </a:p>
          <a:p>
            <a:pPr algn="l"/>
            <a:r>
              <a:rPr lang="en-IN" sz="2800" dirty="0"/>
              <a:t>	</a:t>
            </a:r>
            <a:r>
              <a:rPr lang="en-IN" sz="2800" dirty="0" smtClean="0"/>
              <a:t>			RAM</a:t>
            </a:r>
          </a:p>
          <a:p>
            <a:pPr algn="l"/>
            <a:endParaRPr lang="en-IN" sz="2800" dirty="0" smtClean="0"/>
          </a:p>
          <a:p>
            <a:pPr algn="l"/>
            <a:endParaRPr lang="en-IN" sz="2800" dirty="0" smtClean="0"/>
          </a:p>
          <a:p>
            <a:pPr algn="l"/>
            <a:endParaRPr lang="en-IN" sz="2800" dirty="0"/>
          </a:p>
        </p:txBody>
      </p:sp>
      <p:sp>
        <p:nvSpPr>
          <p:cNvPr id="4" name="Subtitle 2"/>
          <p:cNvSpPr txBox="1">
            <a:spLocks/>
          </p:cNvSpPr>
          <p:nvPr/>
        </p:nvSpPr>
        <p:spPr>
          <a:xfrm>
            <a:off x="0" y="-1539552"/>
            <a:ext cx="6400800" cy="396044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3200" b="0"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
        <p:nvSpPr>
          <p:cNvPr id="5" name="Title 1"/>
          <p:cNvSpPr>
            <a:spLocks noGrp="1"/>
          </p:cNvSpPr>
          <p:nvPr>
            <p:ph type="ctrTitle"/>
          </p:nvPr>
        </p:nvSpPr>
        <p:spPr>
          <a:xfrm>
            <a:off x="467544" y="-315416"/>
            <a:ext cx="7772400" cy="1470025"/>
          </a:xfrm>
        </p:spPr>
        <p:txBody>
          <a:bodyPr/>
          <a:lstStyle/>
          <a:p>
            <a:pPr marL="514350" lvl="0" indent="-514350"/>
            <a:r>
              <a:rPr lang="en-IN" dirty="0" smtClean="0"/>
              <a:t>Data types &amp; </a:t>
            </a:r>
            <a:r>
              <a:rPr lang="en-IN" dirty="0" err="1" smtClean="0"/>
              <a:t>Varialbes</a:t>
            </a:r>
            <a:endParaRPr lang="en-IN" dirty="0" smtClean="0"/>
          </a:p>
        </p:txBody>
      </p:sp>
      <p:sp>
        <p:nvSpPr>
          <p:cNvPr id="6" name="Subtitle 2"/>
          <p:cNvSpPr txBox="1">
            <a:spLocks/>
          </p:cNvSpPr>
          <p:nvPr/>
        </p:nvSpPr>
        <p:spPr>
          <a:xfrm>
            <a:off x="619944" y="989112"/>
            <a:ext cx="8424936" cy="6336704"/>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2800" b="1"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2800" b="0"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2800" b="0"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2800" b="0"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
        <p:nvSpPr>
          <p:cNvPr id="7" name="Rectangle 6"/>
          <p:cNvSpPr/>
          <p:nvPr/>
        </p:nvSpPr>
        <p:spPr>
          <a:xfrm>
            <a:off x="3275856" y="3212976"/>
            <a:ext cx="2232248" cy="22322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8" name="Rounded Rectangle 7"/>
          <p:cNvSpPr/>
          <p:nvPr/>
        </p:nvSpPr>
        <p:spPr>
          <a:xfrm>
            <a:off x="3995936" y="3861048"/>
            <a:ext cx="720080" cy="36004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10</a:t>
            </a:r>
            <a:endParaRPr lang="en-IN" dirty="0"/>
          </a:p>
        </p:txBody>
      </p:sp>
      <p:cxnSp>
        <p:nvCxnSpPr>
          <p:cNvPr id="10" name="Straight Arrow Connector 9"/>
          <p:cNvCxnSpPr>
            <a:stCxn id="8" idx="3"/>
          </p:cNvCxnSpPr>
          <p:nvPr/>
        </p:nvCxnSpPr>
        <p:spPr>
          <a:xfrm flipV="1">
            <a:off x="4716016" y="3501008"/>
            <a:ext cx="1584176" cy="5400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300192" y="2996952"/>
            <a:ext cx="1872208" cy="57606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Reserved memory location</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3528" y="404664"/>
            <a:ext cx="8352928" cy="6192688"/>
          </a:xfrm>
        </p:spPr>
        <p:txBody>
          <a:bodyPr>
            <a:normAutofit/>
          </a:bodyPr>
          <a:lstStyle/>
          <a:p>
            <a:pPr algn="l"/>
            <a:r>
              <a:rPr lang="en-IN" sz="2800" b="1" dirty="0" smtClean="0"/>
              <a:t>Types of Variable: </a:t>
            </a:r>
            <a:r>
              <a:rPr lang="en-IN" sz="2800" dirty="0"/>
              <a:t>There are three types of variables </a:t>
            </a:r>
            <a:r>
              <a:rPr lang="en-IN" sz="2800" dirty="0" smtClean="0"/>
              <a:t>in java</a:t>
            </a:r>
          </a:p>
          <a:p>
            <a:pPr algn="l"/>
            <a:r>
              <a:rPr lang="en-IN" sz="2800" dirty="0"/>
              <a:t>1) Local Variable</a:t>
            </a:r>
          </a:p>
          <a:p>
            <a:pPr algn="l"/>
            <a:r>
              <a:rPr lang="en-IN" sz="2800" dirty="0" smtClean="0"/>
              <a:t>	A </a:t>
            </a:r>
            <a:r>
              <a:rPr lang="en-IN" sz="2800" dirty="0"/>
              <a:t>variable which is declared inside the method is called local variable.</a:t>
            </a:r>
          </a:p>
          <a:p>
            <a:pPr algn="l"/>
            <a:r>
              <a:rPr lang="en-IN" sz="2800" dirty="0"/>
              <a:t>2) Instance Variable</a:t>
            </a:r>
          </a:p>
          <a:p>
            <a:pPr algn="l"/>
            <a:r>
              <a:rPr lang="en-IN" sz="2800" dirty="0" smtClean="0"/>
              <a:t>	A </a:t>
            </a:r>
            <a:r>
              <a:rPr lang="en-IN" sz="2800" dirty="0"/>
              <a:t>variable which is declared inside the class but outside the method, is called instance variable . It is not declared as static.</a:t>
            </a:r>
          </a:p>
          <a:p>
            <a:pPr algn="l"/>
            <a:r>
              <a:rPr lang="en-IN" sz="2800" dirty="0"/>
              <a:t>3) Static variable</a:t>
            </a:r>
          </a:p>
          <a:p>
            <a:pPr algn="l"/>
            <a:r>
              <a:rPr lang="en-IN" sz="2800" dirty="0" smtClean="0"/>
              <a:t>	A </a:t>
            </a:r>
            <a:r>
              <a:rPr lang="en-IN" sz="2800" dirty="0"/>
              <a:t>variable that is declared as static is called static variable. It cannot be local.</a:t>
            </a:r>
          </a:p>
          <a:p>
            <a:pPr algn="l"/>
            <a:endParaRPr lang="en-IN" sz="2800" dirty="0"/>
          </a:p>
          <a:p>
            <a:pPr algn="l"/>
            <a:endParaRPr lang="en-IN" sz="2800" dirty="0" smtClean="0"/>
          </a:p>
          <a:p>
            <a:pPr algn="l"/>
            <a:endParaRPr lang="en-IN" sz="2800" dirty="0" smtClean="0"/>
          </a:p>
          <a:p>
            <a:pPr algn="l"/>
            <a:endParaRPr lang="en-IN" sz="2800" dirty="0" smtClean="0"/>
          </a:p>
          <a:p>
            <a:pPr algn="l"/>
            <a:endParaRPr lang="en-IN" sz="2800" dirty="0"/>
          </a:p>
        </p:txBody>
      </p:sp>
      <p:sp>
        <p:nvSpPr>
          <p:cNvPr id="4" name="Subtitle 2"/>
          <p:cNvSpPr txBox="1">
            <a:spLocks/>
          </p:cNvSpPr>
          <p:nvPr/>
        </p:nvSpPr>
        <p:spPr>
          <a:xfrm>
            <a:off x="0" y="-1539552"/>
            <a:ext cx="6400800" cy="396044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3200" b="0"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
        <p:nvSpPr>
          <p:cNvPr id="6" name="Subtitle 2"/>
          <p:cNvSpPr txBox="1">
            <a:spLocks/>
          </p:cNvSpPr>
          <p:nvPr/>
        </p:nvSpPr>
        <p:spPr>
          <a:xfrm>
            <a:off x="619944" y="989112"/>
            <a:ext cx="8424936" cy="6336704"/>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2800" b="1"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2800" b="0"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2800" b="0"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2800" b="0"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584" y="1268760"/>
            <a:ext cx="7344816" cy="3046988"/>
          </a:xfrm>
          <a:prstGeom prst="rect">
            <a:avLst/>
          </a:prstGeom>
        </p:spPr>
        <p:txBody>
          <a:bodyPr wrap="square">
            <a:spAutoFit/>
          </a:bodyPr>
          <a:lstStyle/>
          <a:p>
            <a:r>
              <a:rPr lang="en-IN" sz="2400" b="1" dirty="0"/>
              <a:t>class</a:t>
            </a:r>
            <a:r>
              <a:rPr lang="en-IN" sz="2400" dirty="0"/>
              <a:t> </a:t>
            </a:r>
            <a:r>
              <a:rPr lang="en-IN" sz="2400" dirty="0" err="1" smtClean="0"/>
              <a:t>VariablesEg</a:t>
            </a:r>
            <a:r>
              <a:rPr lang="en-IN" sz="2400" dirty="0" smtClean="0"/>
              <a:t>{</a:t>
            </a:r>
            <a:r>
              <a:rPr lang="en-IN" sz="2400" dirty="0"/>
              <a:t>  </a:t>
            </a:r>
          </a:p>
          <a:p>
            <a:r>
              <a:rPr lang="en-IN" sz="2400" b="1" dirty="0" smtClean="0"/>
              <a:t>	</a:t>
            </a:r>
            <a:r>
              <a:rPr lang="en-IN" sz="2400" b="1" dirty="0" err="1" smtClean="0"/>
              <a:t>int</a:t>
            </a:r>
            <a:r>
              <a:rPr lang="en-IN" sz="2400" dirty="0"/>
              <a:t> </a:t>
            </a:r>
            <a:r>
              <a:rPr lang="en-IN" sz="2400" dirty="0" smtClean="0"/>
              <a:t>age=20;//</a:t>
            </a:r>
            <a:r>
              <a:rPr lang="en-IN" sz="2400" dirty="0"/>
              <a:t>instance variable  </a:t>
            </a:r>
          </a:p>
          <a:p>
            <a:r>
              <a:rPr lang="en-IN" sz="2400" b="1" dirty="0" smtClean="0"/>
              <a:t>	static</a:t>
            </a:r>
            <a:r>
              <a:rPr lang="en-IN" sz="2400" dirty="0"/>
              <a:t> </a:t>
            </a:r>
            <a:r>
              <a:rPr lang="en-IN" sz="2400" b="1" dirty="0" err="1"/>
              <a:t>int</a:t>
            </a:r>
            <a:r>
              <a:rPr lang="en-IN" sz="2400" dirty="0"/>
              <a:t> </a:t>
            </a:r>
            <a:r>
              <a:rPr lang="en-IN" sz="2400" dirty="0" smtClean="0"/>
              <a:t>marks=100</a:t>
            </a:r>
            <a:r>
              <a:rPr lang="en-IN" sz="2400" dirty="0"/>
              <a:t>;//static variable  </a:t>
            </a:r>
          </a:p>
          <a:p>
            <a:endParaRPr lang="en-IN" sz="2400" b="1" dirty="0" smtClean="0"/>
          </a:p>
          <a:p>
            <a:r>
              <a:rPr lang="en-IN" sz="2400" b="1" dirty="0" smtClean="0"/>
              <a:t>		void</a:t>
            </a:r>
            <a:r>
              <a:rPr lang="en-IN" sz="2400" dirty="0"/>
              <a:t> </a:t>
            </a:r>
            <a:r>
              <a:rPr lang="en-IN" sz="2400" dirty="0" err="1" smtClean="0"/>
              <a:t>localVariable</a:t>
            </a:r>
            <a:r>
              <a:rPr lang="en-IN" sz="2400" dirty="0" smtClean="0"/>
              <a:t>(){</a:t>
            </a:r>
            <a:r>
              <a:rPr lang="en-IN" sz="2400" dirty="0"/>
              <a:t>  </a:t>
            </a:r>
          </a:p>
          <a:p>
            <a:r>
              <a:rPr lang="en-IN" sz="2400" b="1" dirty="0" smtClean="0"/>
              <a:t>			</a:t>
            </a:r>
            <a:r>
              <a:rPr lang="en-IN" sz="2400" b="1" dirty="0" err="1" smtClean="0"/>
              <a:t>int</a:t>
            </a:r>
            <a:r>
              <a:rPr lang="en-IN" sz="2400" dirty="0"/>
              <a:t> </a:t>
            </a:r>
            <a:r>
              <a:rPr lang="en-IN" sz="2400" dirty="0" smtClean="0"/>
              <a:t>score=210;//</a:t>
            </a:r>
            <a:r>
              <a:rPr lang="en-IN" sz="2400" dirty="0"/>
              <a:t>local variable  </a:t>
            </a:r>
          </a:p>
          <a:p>
            <a:r>
              <a:rPr lang="en-IN" sz="2400" dirty="0" smtClean="0"/>
              <a:t>		}</a:t>
            </a:r>
            <a:r>
              <a:rPr lang="en-IN" sz="2400" dirty="0"/>
              <a:t>  </a:t>
            </a:r>
          </a:p>
          <a:p>
            <a:r>
              <a:rPr lang="en-IN" sz="2400" dirty="0" smtClean="0"/>
              <a:t>}</a:t>
            </a:r>
            <a:endParaRPr lang="en-IN"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99392"/>
            <a:ext cx="7056784" cy="1152128"/>
          </a:xfrm>
        </p:spPr>
        <p:txBody>
          <a:bodyPr/>
          <a:lstStyle/>
          <a:p>
            <a:r>
              <a:rPr lang="en-IN" dirty="0" smtClean="0"/>
              <a:t>Data Types in Java</a:t>
            </a:r>
            <a:endParaRPr lang="en-IN" dirty="0"/>
          </a:p>
        </p:txBody>
      </p:sp>
      <p:sp>
        <p:nvSpPr>
          <p:cNvPr id="3" name="Subtitle 2"/>
          <p:cNvSpPr>
            <a:spLocks noGrp="1"/>
          </p:cNvSpPr>
          <p:nvPr>
            <p:ph type="subTitle" idx="1"/>
          </p:nvPr>
        </p:nvSpPr>
        <p:spPr>
          <a:xfrm>
            <a:off x="539552" y="1556792"/>
            <a:ext cx="7848872" cy="3456384"/>
          </a:xfrm>
        </p:spPr>
        <p:txBody>
          <a:bodyPr/>
          <a:lstStyle/>
          <a:p>
            <a:pPr algn="l"/>
            <a:r>
              <a:rPr lang="en-IN" dirty="0"/>
              <a:t>Data types represent the different values to be stored in the variable. In java, there are two types of data types:</a:t>
            </a:r>
          </a:p>
          <a:p>
            <a:pPr lvl="1" algn="l">
              <a:buFont typeface="Arial" pitchFamily="34" charset="0"/>
              <a:buChar char="•"/>
            </a:pPr>
            <a:r>
              <a:rPr lang="en-IN" dirty="0"/>
              <a:t>Primitive data types</a:t>
            </a:r>
          </a:p>
          <a:p>
            <a:pPr lvl="1" algn="l">
              <a:buFont typeface="Arial" pitchFamily="34" charset="0"/>
              <a:buChar char="•"/>
            </a:pPr>
            <a:r>
              <a:rPr lang="en-IN" dirty="0"/>
              <a:t>Non-primitive data types</a:t>
            </a:r>
          </a:p>
          <a:p>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195736" y="5805264"/>
            <a:ext cx="612068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Content Placeholder 9" descr="Data Types in Java.jpg"/>
          <p:cNvPicPr>
            <a:picLocks noGrp="1" noChangeAspect="1"/>
          </p:cNvPicPr>
          <p:nvPr>
            <p:ph idx="1"/>
          </p:nvPr>
        </p:nvPicPr>
        <p:blipFill>
          <a:blip r:embed="rId2" cstate="print"/>
          <a:stretch>
            <a:fillRect/>
          </a:stretch>
        </p:blipFill>
        <p:spPr>
          <a:xfrm>
            <a:off x="395536" y="476672"/>
            <a:ext cx="8352928" cy="5832648"/>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251520" y="332656"/>
          <a:ext cx="8568950" cy="5976666"/>
        </p:xfrm>
        <a:graphic>
          <a:graphicData uri="http://schemas.openxmlformats.org/drawingml/2006/table">
            <a:tbl>
              <a:tblPr firstRow="1" bandRow="1">
                <a:tableStyleId>{5C22544A-7EE6-4342-B048-85BDC9FD1C3A}</a:tableStyleId>
              </a:tblPr>
              <a:tblGrid>
                <a:gridCol w="1296144"/>
                <a:gridCol w="2592288"/>
                <a:gridCol w="2016224"/>
                <a:gridCol w="1440160"/>
                <a:gridCol w="1224134"/>
              </a:tblGrid>
              <a:tr h="664074">
                <a:tc>
                  <a:txBody>
                    <a:bodyPr/>
                    <a:lstStyle/>
                    <a:p>
                      <a:pPr algn="ctr" fontAlgn="ctr"/>
                      <a:r>
                        <a:rPr lang="en-IN" dirty="0"/>
                        <a:t>Data Type</a:t>
                      </a:r>
                    </a:p>
                  </a:txBody>
                  <a:tcPr marL="9525" marR="9525" marT="47625" marB="47625" anchor="ctr"/>
                </a:tc>
                <a:tc>
                  <a:txBody>
                    <a:bodyPr/>
                    <a:lstStyle/>
                    <a:p>
                      <a:pPr algn="ctr" fontAlgn="ctr"/>
                      <a:r>
                        <a:rPr lang="en-IN"/>
                        <a:t>Description</a:t>
                      </a:r>
                    </a:p>
                  </a:txBody>
                  <a:tcPr marL="9525" marR="9525" marT="47625" marB="47625" anchor="ctr"/>
                </a:tc>
                <a:tc>
                  <a:txBody>
                    <a:bodyPr/>
                    <a:lstStyle/>
                    <a:p>
                      <a:pPr algn="ctr" fontAlgn="ctr"/>
                      <a:r>
                        <a:rPr lang="en-IN"/>
                        <a:t>Range</a:t>
                      </a:r>
                    </a:p>
                  </a:txBody>
                  <a:tcPr marL="9525" marR="9525" marT="47625" marB="47625" anchor="ctr"/>
                </a:tc>
                <a:tc>
                  <a:txBody>
                    <a:bodyPr/>
                    <a:lstStyle/>
                    <a:p>
                      <a:pPr algn="ctr" fontAlgn="ctr"/>
                      <a:r>
                        <a:rPr lang="en-IN"/>
                        <a:t>Default Value</a:t>
                      </a:r>
                    </a:p>
                  </a:txBody>
                  <a:tcPr marL="9525" marR="9525" marT="9525" marB="0" anchor="ctr"/>
                </a:tc>
                <a:tc>
                  <a:txBody>
                    <a:bodyPr/>
                    <a:lstStyle/>
                    <a:p>
                      <a:pPr algn="ctr" fontAlgn="ctr"/>
                      <a:r>
                        <a:rPr lang="en-IN" dirty="0"/>
                        <a:t>Default size</a:t>
                      </a:r>
                    </a:p>
                  </a:txBody>
                  <a:tcPr marL="9525" marR="9525" marT="9525" marB="0" anchor="ctr"/>
                </a:tc>
              </a:tr>
              <a:tr h="664074">
                <a:tc>
                  <a:txBody>
                    <a:bodyPr/>
                    <a:lstStyle/>
                    <a:p>
                      <a:pPr algn="l" fontAlgn="b"/>
                      <a:r>
                        <a:rPr lang="en-IN" sz="1050" b="0" i="0" u="none" strike="noStrike" dirty="0">
                          <a:solidFill>
                            <a:srgbClr val="404040"/>
                          </a:solidFill>
                          <a:latin typeface="Arial"/>
                        </a:rPr>
                        <a:t>byte</a:t>
                      </a:r>
                    </a:p>
                  </a:txBody>
                  <a:tcPr marL="9525" marR="9525" marT="19050" marB="19050" anchor="b"/>
                </a:tc>
                <a:tc>
                  <a:txBody>
                    <a:bodyPr/>
                    <a:lstStyle/>
                    <a:p>
                      <a:pPr algn="l" fontAlgn="b"/>
                      <a:r>
                        <a:rPr lang="en-IN" sz="1050" b="0" i="0" u="none" strike="noStrike" dirty="0">
                          <a:solidFill>
                            <a:srgbClr val="404040"/>
                          </a:solidFill>
                          <a:latin typeface="Arial"/>
                        </a:rPr>
                        <a:t>Byte </a:t>
                      </a:r>
                      <a:r>
                        <a:rPr lang="en-IN" sz="1050" b="0" i="0" u="none" strike="noStrike" dirty="0" err="1">
                          <a:solidFill>
                            <a:srgbClr val="404040"/>
                          </a:solidFill>
                          <a:latin typeface="Arial"/>
                        </a:rPr>
                        <a:t>datatype</a:t>
                      </a:r>
                      <a:r>
                        <a:rPr lang="en-IN" sz="1050" b="0" i="0" u="none" strike="noStrike" dirty="0">
                          <a:solidFill>
                            <a:srgbClr val="404040"/>
                          </a:solidFill>
                          <a:latin typeface="Arial"/>
                        </a:rPr>
                        <a:t> is used to save space in large arrays, It is used in place of integer as it is four-time smaller than integer</a:t>
                      </a:r>
                    </a:p>
                  </a:txBody>
                  <a:tcPr marL="9525" marR="9525" marT="9525" marB="0" anchor="b"/>
                </a:tc>
                <a:tc>
                  <a:txBody>
                    <a:bodyPr/>
                    <a:lstStyle/>
                    <a:p>
                      <a:pPr algn="l" fontAlgn="b"/>
                      <a:r>
                        <a:rPr lang="en-IN" sz="1050" b="0" i="0" u="none" strike="noStrike" dirty="0">
                          <a:solidFill>
                            <a:srgbClr val="404040"/>
                          </a:solidFill>
                          <a:latin typeface="Arial"/>
                        </a:rPr>
                        <a:t>+127 to -128</a:t>
                      </a:r>
                    </a:p>
                  </a:txBody>
                  <a:tcPr marL="9525" marR="9525" marT="9525" marB="0" anchor="b"/>
                </a:tc>
                <a:tc>
                  <a:txBody>
                    <a:bodyPr/>
                    <a:lstStyle/>
                    <a:p>
                      <a:pPr algn="just" fontAlgn="b"/>
                      <a:r>
                        <a:rPr lang="en-IN" sz="1000" b="0" i="0" u="none" strike="noStrike" dirty="0">
                          <a:solidFill>
                            <a:srgbClr val="000000"/>
                          </a:solidFill>
                          <a:latin typeface="Verdana"/>
                        </a:rPr>
                        <a:t>0</a:t>
                      </a:r>
                    </a:p>
                  </a:txBody>
                  <a:tcPr marL="9525" marR="9525" marT="9525" marB="0" anchor="b"/>
                </a:tc>
                <a:tc>
                  <a:txBody>
                    <a:bodyPr/>
                    <a:lstStyle/>
                    <a:p>
                      <a:pPr algn="just" fontAlgn="b"/>
                      <a:r>
                        <a:rPr lang="en-IN" sz="1000" b="0" i="0" u="none" strike="noStrike" dirty="0">
                          <a:solidFill>
                            <a:srgbClr val="000000"/>
                          </a:solidFill>
                          <a:latin typeface="Verdana"/>
                        </a:rPr>
                        <a:t>1 byte</a:t>
                      </a:r>
                    </a:p>
                  </a:txBody>
                  <a:tcPr marL="9525" marR="9525" marT="9525" marB="0" anchor="b"/>
                </a:tc>
              </a:tr>
              <a:tr h="664074">
                <a:tc>
                  <a:txBody>
                    <a:bodyPr/>
                    <a:lstStyle/>
                    <a:p>
                      <a:pPr algn="just" fontAlgn="b"/>
                      <a:r>
                        <a:rPr lang="en-IN" sz="1000" b="0" i="0" u="none" strike="noStrike" dirty="0">
                          <a:solidFill>
                            <a:srgbClr val="000000"/>
                          </a:solidFill>
                          <a:latin typeface="Verdana"/>
                        </a:rPr>
                        <a:t>short</a:t>
                      </a:r>
                    </a:p>
                  </a:txBody>
                  <a:tcPr marL="9525" marR="9525" marT="9525" marB="0" anchor="b"/>
                </a:tc>
                <a:tc>
                  <a:txBody>
                    <a:bodyPr/>
                    <a:lstStyle/>
                    <a:p>
                      <a:pPr algn="just" fontAlgn="b"/>
                      <a:r>
                        <a:rPr lang="en-IN" sz="1000" b="0" i="0" u="none" strike="noStrike" dirty="0">
                          <a:solidFill>
                            <a:srgbClr val="000000"/>
                          </a:solidFill>
                          <a:latin typeface="Verdana"/>
                        </a:rPr>
                        <a:t>Short data type is also used to save memory as byte </a:t>
                      </a:r>
                      <a:r>
                        <a:rPr lang="en-IN" sz="1000" b="0" i="0" u="none" strike="noStrike" dirty="0" err="1">
                          <a:solidFill>
                            <a:srgbClr val="000000"/>
                          </a:solidFill>
                          <a:latin typeface="Verdana"/>
                        </a:rPr>
                        <a:t>datatype</a:t>
                      </a:r>
                      <a:r>
                        <a:rPr lang="en-IN" sz="1000" b="0" i="0" u="none" strike="noStrike" dirty="0">
                          <a:solidFill>
                            <a:srgbClr val="000000"/>
                          </a:solidFill>
                          <a:latin typeface="Verdana"/>
                        </a:rPr>
                        <a:t>. The short data type is 2 times smaller than an int.</a:t>
                      </a:r>
                    </a:p>
                  </a:txBody>
                  <a:tcPr marL="9525" marR="9525" marT="9525" marB="0" anchor="b"/>
                </a:tc>
                <a:tc>
                  <a:txBody>
                    <a:bodyPr/>
                    <a:lstStyle/>
                    <a:p>
                      <a:pPr algn="just" fontAlgn="b"/>
                      <a:r>
                        <a:rPr lang="en-IN" sz="1000" b="0" i="0" u="none" strike="noStrike">
                          <a:solidFill>
                            <a:srgbClr val="000000"/>
                          </a:solidFill>
                          <a:latin typeface="Verdana"/>
                        </a:rPr>
                        <a:t>+32,767 to -32,768</a:t>
                      </a:r>
                    </a:p>
                  </a:txBody>
                  <a:tcPr marL="9525" marR="9525" marT="9525" marB="0" anchor="b"/>
                </a:tc>
                <a:tc>
                  <a:txBody>
                    <a:bodyPr/>
                    <a:lstStyle/>
                    <a:p>
                      <a:pPr algn="just" fontAlgn="b"/>
                      <a:r>
                        <a:rPr lang="en-IN" sz="1000" b="0" i="0" u="none" strike="noStrike" dirty="0">
                          <a:solidFill>
                            <a:srgbClr val="000000"/>
                          </a:solidFill>
                          <a:latin typeface="Verdana"/>
                        </a:rPr>
                        <a:t>0</a:t>
                      </a:r>
                    </a:p>
                  </a:txBody>
                  <a:tcPr marL="9525" marR="9525" marT="9525" marB="0" anchor="b"/>
                </a:tc>
                <a:tc>
                  <a:txBody>
                    <a:bodyPr/>
                    <a:lstStyle/>
                    <a:p>
                      <a:pPr algn="just" fontAlgn="b"/>
                      <a:r>
                        <a:rPr lang="en-IN" sz="1000" b="0" i="0" u="none" strike="noStrike">
                          <a:solidFill>
                            <a:srgbClr val="000000"/>
                          </a:solidFill>
                          <a:latin typeface="Verdana"/>
                        </a:rPr>
                        <a:t>2 byte</a:t>
                      </a:r>
                    </a:p>
                  </a:txBody>
                  <a:tcPr marL="9525" marR="9525" marT="9525" marB="0" anchor="b"/>
                </a:tc>
              </a:tr>
              <a:tr h="664074">
                <a:tc>
                  <a:txBody>
                    <a:bodyPr/>
                    <a:lstStyle/>
                    <a:p>
                      <a:pPr algn="l" fontAlgn="b"/>
                      <a:r>
                        <a:rPr lang="en-IN" sz="1050" b="0" i="0" u="none" strike="noStrike">
                          <a:solidFill>
                            <a:srgbClr val="404040"/>
                          </a:solidFill>
                          <a:latin typeface="Arial"/>
                        </a:rPr>
                        <a:t>int</a:t>
                      </a:r>
                    </a:p>
                  </a:txBody>
                  <a:tcPr marL="9525" marR="9525" marT="9525" marB="0" anchor="b"/>
                </a:tc>
                <a:tc>
                  <a:txBody>
                    <a:bodyPr/>
                    <a:lstStyle/>
                    <a:p>
                      <a:pPr algn="l" fontAlgn="b"/>
                      <a:r>
                        <a:rPr lang="en-IN" sz="1050" b="0" i="0" u="none" strike="noStrike">
                          <a:solidFill>
                            <a:srgbClr val="404040"/>
                          </a:solidFill>
                          <a:latin typeface="Arial"/>
                        </a:rPr>
                        <a:t>Int datatype is used as a default data type for integer values.</a:t>
                      </a:r>
                    </a:p>
                  </a:txBody>
                  <a:tcPr marL="9525" marR="9525" marT="9525" marB="0" anchor="b"/>
                </a:tc>
                <a:tc>
                  <a:txBody>
                    <a:bodyPr/>
                    <a:lstStyle/>
                    <a:p>
                      <a:pPr algn="l" fontAlgn="b"/>
                      <a:r>
                        <a:rPr lang="en-IN" sz="1050" b="0" i="0" u="none" strike="noStrike">
                          <a:solidFill>
                            <a:srgbClr val="404040"/>
                          </a:solidFill>
                          <a:latin typeface="Arial"/>
                        </a:rPr>
                        <a:t>+2,147,483,647 to -2,147,483,648. (-2^31)</a:t>
                      </a:r>
                    </a:p>
                  </a:txBody>
                  <a:tcPr marL="9525" marR="9525" marT="9525" marB="0" anchor="b"/>
                </a:tc>
                <a:tc>
                  <a:txBody>
                    <a:bodyPr/>
                    <a:lstStyle/>
                    <a:p>
                      <a:pPr algn="just" fontAlgn="b"/>
                      <a:r>
                        <a:rPr lang="en-IN" sz="1000" b="0" i="0" u="none" strike="noStrike" dirty="0">
                          <a:solidFill>
                            <a:srgbClr val="000000"/>
                          </a:solidFill>
                          <a:latin typeface="Verdana"/>
                        </a:rPr>
                        <a:t>0</a:t>
                      </a:r>
                    </a:p>
                  </a:txBody>
                  <a:tcPr marL="9525" marR="9525" marT="9525" marB="0" anchor="b"/>
                </a:tc>
                <a:tc>
                  <a:txBody>
                    <a:bodyPr/>
                    <a:lstStyle/>
                    <a:p>
                      <a:pPr algn="just" fontAlgn="b"/>
                      <a:r>
                        <a:rPr lang="en-IN" sz="1000" b="0" i="0" u="none" strike="noStrike">
                          <a:solidFill>
                            <a:srgbClr val="000000"/>
                          </a:solidFill>
                          <a:latin typeface="Verdana"/>
                        </a:rPr>
                        <a:t>4 byte</a:t>
                      </a:r>
                    </a:p>
                  </a:txBody>
                  <a:tcPr marL="9525" marR="9525" marT="9525" marB="0" anchor="b"/>
                </a:tc>
              </a:tr>
              <a:tr h="664074">
                <a:tc>
                  <a:txBody>
                    <a:bodyPr/>
                    <a:lstStyle/>
                    <a:p>
                      <a:pPr algn="just" fontAlgn="b"/>
                      <a:r>
                        <a:rPr lang="en-IN" sz="1000" b="0" i="0" u="none" strike="noStrike" dirty="0">
                          <a:solidFill>
                            <a:srgbClr val="000000"/>
                          </a:solidFill>
                          <a:latin typeface="Verdana"/>
                        </a:rPr>
                        <a:t>long</a:t>
                      </a:r>
                    </a:p>
                  </a:txBody>
                  <a:tcPr marL="9525" marR="9525" marT="9525" marB="0" anchor="b"/>
                </a:tc>
                <a:tc>
                  <a:txBody>
                    <a:bodyPr/>
                    <a:lstStyle/>
                    <a:p>
                      <a:pPr algn="just" fontAlgn="b"/>
                      <a:r>
                        <a:rPr lang="en-IN" sz="1000" b="0" i="0" u="none" strike="noStrike" dirty="0">
                          <a:solidFill>
                            <a:srgbClr val="000000"/>
                          </a:solidFill>
                          <a:latin typeface="Verdana"/>
                        </a:rPr>
                        <a:t>Long </a:t>
                      </a:r>
                      <a:r>
                        <a:rPr lang="en-IN" sz="1000" b="0" i="0" u="none" strike="noStrike" dirty="0" err="1">
                          <a:solidFill>
                            <a:srgbClr val="000000"/>
                          </a:solidFill>
                          <a:latin typeface="Verdana"/>
                        </a:rPr>
                        <a:t>datatype</a:t>
                      </a:r>
                      <a:r>
                        <a:rPr lang="en-IN" sz="1000" b="0" i="0" u="none" strike="noStrike" dirty="0">
                          <a:solidFill>
                            <a:srgbClr val="000000"/>
                          </a:solidFill>
                          <a:latin typeface="Verdana"/>
                        </a:rPr>
                        <a:t> is used when a wider range than </a:t>
                      </a:r>
                      <a:r>
                        <a:rPr lang="en-IN" sz="1000" b="0" i="0" u="none" strike="noStrike" dirty="0" err="1">
                          <a:solidFill>
                            <a:srgbClr val="000000"/>
                          </a:solidFill>
                          <a:latin typeface="Verdana"/>
                        </a:rPr>
                        <a:t>int</a:t>
                      </a:r>
                      <a:r>
                        <a:rPr lang="en-IN" sz="1000" b="0" i="0" u="none" strike="noStrike" dirty="0">
                          <a:solidFill>
                            <a:srgbClr val="000000"/>
                          </a:solidFill>
                          <a:latin typeface="Verdana"/>
                        </a:rPr>
                        <a:t> </a:t>
                      </a:r>
                      <a:r>
                        <a:rPr lang="en-IN" sz="1000" b="0" i="0" u="none" strike="noStrike" dirty="0" err="1">
                          <a:solidFill>
                            <a:srgbClr val="000000"/>
                          </a:solidFill>
                          <a:latin typeface="Verdana"/>
                        </a:rPr>
                        <a:t>datatype</a:t>
                      </a:r>
                      <a:r>
                        <a:rPr lang="en-IN" sz="1000" b="0" i="0" u="none" strike="noStrike" dirty="0">
                          <a:solidFill>
                            <a:srgbClr val="000000"/>
                          </a:solidFill>
                          <a:latin typeface="Verdana"/>
                        </a:rPr>
                        <a:t> is needed and Default value is OL.</a:t>
                      </a:r>
                    </a:p>
                  </a:txBody>
                  <a:tcPr marL="9525" marR="9525" marT="9525" marB="0" anchor="b"/>
                </a:tc>
                <a:tc>
                  <a:txBody>
                    <a:bodyPr/>
                    <a:lstStyle/>
                    <a:p>
                      <a:pPr algn="just" fontAlgn="b"/>
                      <a:r>
                        <a:rPr lang="en-IN" sz="1000" b="0" i="0" u="none" strike="noStrike" dirty="0">
                          <a:solidFill>
                            <a:srgbClr val="000000"/>
                          </a:solidFill>
                          <a:latin typeface="Verdana"/>
                        </a:rPr>
                        <a:t>+9,223,372,036,854,775,807 to -9,223,372,036,854,775,808</a:t>
                      </a:r>
                    </a:p>
                  </a:txBody>
                  <a:tcPr marL="9525" marR="9525" marT="9525" marB="0" anchor="b"/>
                </a:tc>
                <a:tc>
                  <a:txBody>
                    <a:bodyPr/>
                    <a:lstStyle/>
                    <a:p>
                      <a:pPr algn="just" fontAlgn="b"/>
                      <a:r>
                        <a:rPr lang="en-IN" sz="1000" b="0" i="0" u="none" strike="noStrike" dirty="0">
                          <a:solidFill>
                            <a:srgbClr val="000000"/>
                          </a:solidFill>
                          <a:latin typeface="Verdana"/>
                        </a:rPr>
                        <a:t>0L</a:t>
                      </a:r>
                    </a:p>
                  </a:txBody>
                  <a:tcPr marL="9525" marR="9525" marT="9525" marB="0" anchor="b"/>
                </a:tc>
                <a:tc>
                  <a:txBody>
                    <a:bodyPr/>
                    <a:lstStyle/>
                    <a:p>
                      <a:pPr algn="just" fontAlgn="b"/>
                      <a:r>
                        <a:rPr lang="en-IN" sz="1000" b="0" i="0" u="none" strike="noStrike" dirty="0">
                          <a:solidFill>
                            <a:srgbClr val="000000"/>
                          </a:solidFill>
                          <a:latin typeface="Verdana"/>
                        </a:rPr>
                        <a:t>8 byte</a:t>
                      </a:r>
                    </a:p>
                  </a:txBody>
                  <a:tcPr marL="9525" marR="9525" marT="9525" marB="0" anchor="b"/>
                </a:tc>
              </a:tr>
              <a:tr h="664074">
                <a:tc>
                  <a:txBody>
                    <a:bodyPr/>
                    <a:lstStyle/>
                    <a:p>
                      <a:pPr algn="l" fontAlgn="b"/>
                      <a:r>
                        <a:rPr lang="en-IN" sz="1050" b="0" i="0" u="none" strike="noStrike" dirty="0">
                          <a:solidFill>
                            <a:srgbClr val="404040"/>
                          </a:solidFill>
                          <a:latin typeface="Arial"/>
                        </a:rPr>
                        <a:t>float</a:t>
                      </a:r>
                    </a:p>
                  </a:txBody>
                  <a:tcPr marL="9525" marR="9525" marT="9525" marB="0" anchor="b"/>
                </a:tc>
                <a:tc>
                  <a:txBody>
                    <a:bodyPr/>
                    <a:lstStyle/>
                    <a:p>
                      <a:pPr algn="l" fontAlgn="b"/>
                      <a:r>
                        <a:rPr lang="en-IN" sz="1050" b="0" i="0" u="none" strike="noStrike">
                          <a:solidFill>
                            <a:srgbClr val="404040"/>
                          </a:solidFill>
                          <a:latin typeface="Arial"/>
                        </a:rPr>
                        <a:t>Float datatype is used for saving memory in large arrays of floating point numbers.</a:t>
                      </a:r>
                    </a:p>
                  </a:txBody>
                  <a:tcPr marL="9525" marR="9525" marT="9525" marB="0" anchor="b"/>
                </a:tc>
                <a:tc>
                  <a:txBody>
                    <a:bodyPr/>
                    <a:lstStyle/>
                    <a:p>
                      <a:pPr algn="l" fontAlgn="b"/>
                      <a:r>
                        <a:rPr lang="en-IN" sz="1050" b="0" i="0" u="none" strike="noStrike" dirty="0">
                          <a:solidFill>
                            <a:srgbClr val="404040"/>
                          </a:solidFill>
                          <a:latin typeface="Arial"/>
                        </a:rPr>
                        <a:t>3.402,823,5 E+38 to 1.4 E-45</a:t>
                      </a:r>
                    </a:p>
                  </a:txBody>
                  <a:tcPr marL="9525" marR="9525" marT="9525" marB="0" anchor="b"/>
                </a:tc>
                <a:tc>
                  <a:txBody>
                    <a:bodyPr/>
                    <a:lstStyle/>
                    <a:p>
                      <a:pPr algn="just" fontAlgn="b"/>
                      <a:r>
                        <a:rPr lang="en-IN" sz="1000" b="0" i="0" u="none" strike="noStrike" dirty="0">
                          <a:solidFill>
                            <a:srgbClr val="000000"/>
                          </a:solidFill>
                          <a:latin typeface="Verdana"/>
                        </a:rPr>
                        <a:t>0.0f</a:t>
                      </a:r>
                    </a:p>
                  </a:txBody>
                  <a:tcPr marL="9525" marR="9525" marT="9525" marB="0" anchor="b"/>
                </a:tc>
                <a:tc>
                  <a:txBody>
                    <a:bodyPr/>
                    <a:lstStyle/>
                    <a:p>
                      <a:pPr algn="just" fontAlgn="b"/>
                      <a:r>
                        <a:rPr lang="en-IN" sz="1000" b="0" i="0" u="none" strike="noStrike">
                          <a:solidFill>
                            <a:srgbClr val="000000"/>
                          </a:solidFill>
                          <a:latin typeface="Verdana"/>
                        </a:rPr>
                        <a:t>4 byte</a:t>
                      </a:r>
                    </a:p>
                  </a:txBody>
                  <a:tcPr marL="9525" marR="9525" marT="9525" marB="0" anchor="b"/>
                </a:tc>
              </a:tr>
              <a:tr h="664074">
                <a:tc>
                  <a:txBody>
                    <a:bodyPr/>
                    <a:lstStyle/>
                    <a:p>
                      <a:pPr algn="just" fontAlgn="b"/>
                      <a:r>
                        <a:rPr lang="en-IN" sz="1000" b="0" i="0" u="none" strike="noStrike" dirty="0">
                          <a:solidFill>
                            <a:srgbClr val="000000"/>
                          </a:solidFill>
                          <a:latin typeface="Verdana"/>
                        </a:rPr>
                        <a:t>double</a:t>
                      </a:r>
                    </a:p>
                  </a:txBody>
                  <a:tcPr marL="9525" marR="9525" marT="9525" marB="0" anchor="b"/>
                </a:tc>
                <a:tc>
                  <a:txBody>
                    <a:bodyPr/>
                    <a:lstStyle/>
                    <a:p>
                      <a:pPr algn="just" fontAlgn="b"/>
                      <a:r>
                        <a:rPr lang="en-IN" sz="1000" b="0" i="0" u="none" strike="noStrike">
                          <a:solidFill>
                            <a:srgbClr val="000000"/>
                          </a:solidFill>
                          <a:latin typeface="Verdana"/>
                        </a:rPr>
                        <a:t>Double datatype is used as a default data type for decimal values</a:t>
                      </a:r>
                    </a:p>
                  </a:txBody>
                  <a:tcPr marL="9525" marR="9525" marT="9525" marB="0" anchor="b"/>
                </a:tc>
                <a:tc>
                  <a:txBody>
                    <a:bodyPr/>
                    <a:lstStyle/>
                    <a:p>
                      <a:pPr algn="just" fontAlgn="b"/>
                      <a:r>
                        <a:rPr lang="en-IN" sz="1000" b="0" i="0" u="none" strike="noStrike" dirty="0">
                          <a:solidFill>
                            <a:srgbClr val="000000"/>
                          </a:solidFill>
                          <a:latin typeface="Verdana"/>
                        </a:rPr>
                        <a:t>1.797,693,134,862,315,7 E+308 to 4.9 E-32 13.04, -145.5427, 0,0</a:t>
                      </a:r>
                    </a:p>
                  </a:txBody>
                  <a:tcPr marL="9525" marR="9525" marT="9525" marB="0" anchor="b"/>
                </a:tc>
                <a:tc>
                  <a:txBody>
                    <a:bodyPr/>
                    <a:lstStyle/>
                    <a:p>
                      <a:pPr algn="just" fontAlgn="b"/>
                      <a:r>
                        <a:rPr lang="en-IN" sz="1000" b="0" i="0" u="none" strike="noStrike" dirty="0">
                          <a:solidFill>
                            <a:srgbClr val="000000"/>
                          </a:solidFill>
                          <a:latin typeface="Verdana"/>
                        </a:rPr>
                        <a:t>0.0d</a:t>
                      </a:r>
                    </a:p>
                  </a:txBody>
                  <a:tcPr marL="9525" marR="9525" marT="9525" marB="0" anchor="b"/>
                </a:tc>
                <a:tc>
                  <a:txBody>
                    <a:bodyPr/>
                    <a:lstStyle/>
                    <a:p>
                      <a:pPr algn="just" fontAlgn="b"/>
                      <a:r>
                        <a:rPr lang="en-IN" sz="1000" b="0" i="0" u="none" strike="noStrike">
                          <a:solidFill>
                            <a:srgbClr val="000000"/>
                          </a:solidFill>
                          <a:latin typeface="Verdana"/>
                        </a:rPr>
                        <a:t>8 byte</a:t>
                      </a:r>
                    </a:p>
                  </a:txBody>
                  <a:tcPr marL="9525" marR="9525" marT="9525" marB="0" anchor="b"/>
                </a:tc>
              </a:tr>
              <a:tr h="664074">
                <a:tc>
                  <a:txBody>
                    <a:bodyPr/>
                    <a:lstStyle/>
                    <a:p>
                      <a:pPr algn="l" fontAlgn="b"/>
                      <a:r>
                        <a:rPr lang="en-IN" sz="1050" b="0" i="0" u="none" strike="noStrike" dirty="0" err="1">
                          <a:solidFill>
                            <a:srgbClr val="404040"/>
                          </a:solidFill>
                          <a:latin typeface="Arial"/>
                        </a:rPr>
                        <a:t>boolean</a:t>
                      </a:r>
                      <a:endParaRPr lang="en-IN" sz="1050" b="0" i="0" u="none" strike="noStrike" dirty="0">
                        <a:solidFill>
                          <a:srgbClr val="404040"/>
                        </a:solidFill>
                        <a:latin typeface="Arial"/>
                      </a:endParaRPr>
                    </a:p>
                  </a:txBody>
                  <a:tcPr marL="9525" marR="9525" marT="9525" marB="0" anchor="b"/>
                </a:tc>
                <a:tc>
                  <a:txBody>
                    <a:bodyPr/>
                    <a:lstStyle/>
                    <a:p>
                      <a:pPr algn="l" fontAlgn="b"/>
                      <a:r>
                        <a:rPr lang="en-IN" sz="1050" b="0" i="0" u="none" strike="noStrike">
                          <a:solidFill>
                            <a:srgbClr val="404040"/>
                          </a:solidFill>
                          <a:latin typeface="Arial"/>
                        </a:rPr>
                        <a:t>Boolean datatype is used for simple flags tracks true/false condition</a:t>
                      </a:r>
                    </a:p>
                  </a:txBody>
                  <a:tcPr marL="9525" marR="9525" marT="9525" marB="0" anchor="b"/>
                </a:tc>
                <a:tc>
                  <a:txBody>
                    <a:bodyPr/>
                    <a:lstStyle/>
                    <a:p>
                      <a:pPr algn="l" fontAlgn="b"/>
                      <a:r>
                        <a:rPr lang="en-IN" sz="1050" b="0" i="0" u="none" strike="noStrike" dirty="0">
                          <a:solidFill>
                            <a:srgbClr val="404040"/>
                          </a:solidFill>
                          <a:latin typeface="Arial"/>
                        </a:rPr>
                        <a:t>true, false</a:t>
                      </a:r>
                    </a:p>
                  </a:txBody>
                  <a:tcPr marL="9525" marR="9525" marT="9525" marB="0" anchor="b"/>
                </a:tc>
                <a:tc>
                  <a:txBody>
                    <a:bodyPr/>
                    <a:lstStyle/>
                    <a:p>
                      <a:pPr algn="just" fontAlgn="b"/>
                      <a:r>
                        <a:rPr lang="en-IN" sz="1000" b="0" i="0" u="none" strike="noStrike" dirty="0">
                          <a:solidFill>
                            <a:srgbClr val="000000"/>
                          </a:solidFill>
                          <a:latin typeface="Verdana"/>
                        </a:rPr>
                        <a:t>FALSE</a:t>
                      </a:r>
                    </a:p>
                  </a:txBody>
                  <a:tcPr marL="9525" marR="9525" marT="9525" marB="0" anchor="b"/>
                </a:tc>
                <a:tc>
                  <a:txBody>
                    <a:bodyPr/>
                    <a:lstStyle/>
                    <a:p>
                      <a:pPr algn="just" fontAlgn="b"/>
                      <a:r>
                        <a:rPr lang="en-IN" sz="1000" b="0" i="0" u="none" strike="noStrike">
                          <a:solidFill>
                            <a:srgbClr val="000000"/>
                          </a:solidFill>
                          <a:latin typeface="Verdana"/>
                        </a:rPr>
                        <a:t>1 bit</a:t>
                      </a:r>
                    </a:p>
                  </a:txBody>
                  <a:tcPr marL="9525" marR="9525" marT="9525" marB="0" anchor="b"/>
                </a:tc>
              </a:tr>
              <a:tr h="664074">
                <a:tc>
                  <a:txBody>
                    <a:bodyPr/>
                    <a:lstStyle/>
                    <a:p>
                      <a:pPr algn="just" fontAlgn="b"/>
                      <a:r>
                        <a:rPr lang="en-IN" sz="1000" b="0" i="0" u="none" strike="noStrike">
                          <a:solidFill>
                            <a:srgbClr val="000000"/>
                          </a:solidFill>
                          <a:latin typeface="Verdana"/>
                        </a:rPr>
                        <a:t>char</a:t>
                      </a:r>
                    </a:p>
                  </a:txBody>
                  <a:tcPr marL="9525" marR="9525" marT="9525" marB="0" anchor="b"/>
                </a:tc>
                <a:tc>
                  <a:txBody>
                    <a:bodyPr/>
                    <a:lstStyle/>
                    <a:p>
                      <a:pPr algn="just" fontAlgn="b"/>
                      <a:r>
                        <a:rPr lang="en-IN" sz="1000" b="0" i="0" u="none" strike="noStrike" dirty="0">
                          <a:solidFill>
                            <a:srgbClr val="000000"/>
                          </a:solidFill>
                          <a:latin typeface="Verdana"/>
                        </a:rPr>
                        <a:t>Char </a:t>
                      </a:r>
                      <a:r>
                        <a:rPr lang="en-IN" sz="1000" b="0" i="0" u="none" strike="noStrike" dirty="0" err="1">
                          <a:solidFill>
                            <a:srgbClr val="000000"/>
                          </a:solidFill>
                          <a:latin typeface="Verdana"/>
                        </a:rPr>
                        <a:t>datatype</a:t>
                      </a:r>
                      <a:r>
                        <a:rPr lang="en-IN" sz="1000" b="0" i="0" u="none" strike="noStrike" dirty="0">
                          <a:solidFill>
                            <a:srgbClr val="000000"/>
                          </a:solidFill>
                          <a:latin typeface="Verdana"/>
                        </a:rPr>
                        <a:t> is used for storing any character</a:t>
                      </a:r>
                    </a:p>
                  </a:txBody>
                  <a:tcPr marL="9525" marR="9525" marT="9525" marB="0" anchor="b"/>
                </a:tc>
                <a:tc>
                  <a:txBody>
                    <a:bodyPr/>
                    <a:lstStyle/>
                    <a:p>
                      <a:pPr algn="just" fontAlgn="b"/>
                      <a:r>
                        <a:rPr lang="en-IN" sz="1000" b="0" i="0" u="none" strike="noStrike">
                          <a:solidFill>
                            <a:srgbClr val="000000"/>
                          </a:solidFill>
                          <a:latin typeface="Verdana"/>
                        </a:rPr>
                        <a:t>All Unicode characters such as 'a', 's', '%', '9'</a:t>
                      </a:r>
                    </a:p>
                  </a:txBody>
                  <a:tcPr marL="9525" marR="9525" marT="9525" marB="0" anchor="b"/>
                </a:tc>
                <a:tc>
                  <a:txBody>
                    <a:bodyPr/>
                    <a:lstStyle/>
                    <a:p>
                      <a:pPr algn="just" fontAlgn="b"/>
                      <a:r>
                        <a:rPr lang="en-IN" sz="1000" b="0" i="0" u="none" strike="noStrike" dirty="0">
                          <a:solidFill>
                            <a:srgbClr val="000000"/>
                          </a:solidFill>
                          <a:latin typeface="Verdana"/>
                        </a:rPr>
                        <a:t>'\u0000'</a:t>
                      </a:r>
                    </a:p>
                  </a:txBody>
                  <a:tcPr marL="9525" marR="9525" marT="9525" marB="0" anchor="b"/>
                </a:tc>
                <a:tc>
                  <a:txBody>
                    <a:bodyPr/>
                    <a:lstStyle/>
                    <a:p>
                      <a:pPr algn="just" fontAlgn="b"/>
                      <a:r>
                        <a:rPr lang="en-IN" sz="1000" b="0" i="0" u="none" strike="noStrike" dirty="0">
                          <a:solidFill>
                            <a:srgbClr val="000000"/>
                          </a:solidFill>
                          <a:latin typeface="Verdana"/>
                        </a:rPr>
                        <a:t>2 byte</a:t>
                      </a:r>
                    </a:p>
                  </a:txBody>
                  <a:tcPr marL="9525" marR="9525" marT="9525" marB="0" anchor="b"/>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Operators in </a:t>
            </a:r>
            <a:r>
              <a:rPr lang="en-IN" dirty="0" smtClean="0"/>
              <a:t>java</a:t>
            </a:r>
            <a:endParaRPr lang="en-IN" dirty="0"/>
          </a:p>
        </p:txBody>
      </p:sp>
      <p:sp>
        <p:nvSpPr>
          <p:cNvPr id="3" name="Content Placeholder 2"/>
          <p:cNvSpPr>
            <a:spLocks noGrp="1"/>
          </p:cNvSpPr>
          <p:nvPr>
            <p:ph idx="1"/>
          </p:nvPr>
        </p:nvSpPr>
        <p:spPr/>
        <p:txBody>
          <a:bodyPr>
            <a:normAutofit/>
          </a:bodyPr>
          <a:lstStyle/>
          <a:p>
            <a:pPr>
              <a:buNone/>
            </a:pPr>
            <a:r>
              <a:rPr lang="en-IN" sz="2000" b="1" dirty="0" smtClean="0"/>
              <a:t>Operator</a:t>
            </a:r>
            <a:r>
              <a:rPr lang="en-IN" sz="2000" dirty="0"/>
              <a:t> </a:t>
            </a:r>
            <a:r>
              <a:rPr lang="en-IN" sz="2000" dirty="0" smtClean="0"/>
              <a:t>: Operator</a:t>
            </a:r>
            <a:r>
              <a:rPr lang="en-IN" sz="2000" b="1" dirty="0" smtClean="0"/>
              <a:t> </a:t>
            </a:r>
            <a:r>
              <a:rPr lang="en-IN" sz="2000" dirty="0" smtClean="0"/>
              <a:t>in </a:t>
            </a:r>
            <a:r>
              <a:rPr lang="en-IN" sz="2000" dirty="0"/>
              <a:t>java is a symbol that is used to perform operations. For </a:t>
            </a:r>
            <a:r>
              <a:rPr lang="en-IN" sz="2000" dirty="0" smtClean="0"/>
              <a:t>example: +, </a:t>
            </a:r>
            <a:r>
              <a:rPr lang="en-IN" sz="2000" dirty="0"/>
              <a:t>-, *, / </a:t>
            </a:r>
            <a:r>
              <a:rPr lang="en-IN" sz="2000" dirty="0" smtClean="0"/>
              <a:t>etc. There </a:t>
            </a:r>
            <a:r>
              <a:rPr lang="en-IN" sz="2000" dirty="0"/>
              <a:t>are many types of operators in java which are given below:</a:t>
            </a:r>
          </a:p>
          <a:p>
            <a:pPr lvl="1"/>
            <a:r>
              <a:rPr lang="en-IN" sz="1600" dirty="0"/>
              <a:t>Unary Operator,</a:t>
            </a:r>
          </a:p>
          <a:p>
            <a:pPr lvl="1"/>
            <a:r>
              <a:rPr lang="en-IN" sz="1600" dirty="0"/>
              <a:t>Arithmetic Operator,</a:t>
            </a:r>
          </a:p>
          <a:p>
            <a:pPr lvl="1"/>
            <a:r>
              <a:rPr lang="en-IN" sz="1600" dirty="0"/>
              <a:t>shift Operator,</a:t>
            </a:r>
          </a:p>
          <a:p>
            <a:pPr lvl="1"/>
            <a:r>
              <a:rPr lang="en-IN" sz="1600" dirty="0"/>
              <a:t>Relational Operator,</a:t>
            </a:r>
          </a:p>
          <a:p>
            <a:pPr lvl="1"/>
            <a:r>
              <a:rPr lang="en-IN" sz="1600" dirty="0"/>
              <a:t>Bitwise Operator,</a:t>
            </a:r>
          </a:p>
          <a:p>
            <a:pPr lvl="1"/>
            <a:r>
              <a:rPr lang="en-IN" sz="1600" dirty="0"/>
              <a:t>Logical Operator,</a:t>
            </a:r>
          </a:p>
          <a:p>
            <a:pPr lvl="1"/>
            <a:r>
              <a:rPr lang="en-IN" sz="1600" dirty="0"/>
              <a:t>Ternary Operator and</a:t>
            </a:r>
          </a:p>
          <a:p>
            <a:pPr lvl="1"/>
            <a:r>
              <a:rPr lang="en-IN" sz="1600" dirty="0"/>
              <a:t>Assignment Operator</a:t>
            </a:r>
            <a:r>
              <a:rPr lang="en-IN" sz="1600" dirty="0" smtClean="0"/>
              <a:t>.</a:t>
            </a:r>
            <a:endParaRPr lang="en-IN" sz="16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Operators.png"/>
          <p:cNvPicPr>
            <a:picLocks noGrp="1" noChangeAspect="1"/>
          </p:cNvPicPr>
          <p:nvPr>
            <p:ph idx="1"/>
          </p:nvPr>
        </p:nvPicPr>
        <p:blipFill>
          <a:blip r:embed="rId2" cstate="print"/>
          <a:stretch>
            <a:fillRect/>
          </a:stretch>
        </p:blipFill>
        <p:spPr>
          <a:xfrm>
            <a:off x="539552" y="188640"/>
            <a:ext cx="8077332" cy="5669844"/>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980728"/>
            <a:ext cx="7772400" cy="1470025"/>
          </a:xfrm>
        </p:spPr>
        <p:txBody>
          <a:bodyPr>
            <a:normAutofit/>
          </a:bodyPr>
          <a:lstStyle/>
          <a:p>
            <a:r>
              <a:rPr lang="en-IN" dirty="0" smtClean="0"/>
              <a:t>Example for Arithmetic Operator </a:t>
            </a:r>
            <a:br>
              <a:rPr lang="en-IN" dirty="0" smtClean="0"/>
            </a:br>
            <a:endParaRPr lang="en-IN" dirty="0"/>
          </a:p>
        </p:txBody>
      </p:sp>
      <p:sp>
        <p:nvSpPr>
          <p:cNvPr id="3" name="Subtitle 2"/>
          <p:cNvSpPr>
            <a:spLocks noGrp="1"/>
          </p:cNvSpPr>
          <p:nvPr>
            <p:ph type="subTitle" idx="1"/>
          </p:nvPr>
        </p:nvSpPr>
        <p:spPr>
          <a:xfrm>
            <a:off x="1371600" y="2924944"/>
            <a:ext cx="7232848" cy="3456384"/>
          </a:xfrm>
        </p:spPr>
        <p:txBody>
          <a:bodyPr>
            <a:normAutofit fontScale="62500" lnSpcReduction="20000"/>
          </a:bodyPr>
          <a:lstStyle/>
          <a:p>
            <a:pPr algn="l"/>
            <a:r>
              <a:rPr lang="en-IN" b="1" dirty="0" smtClean="0"/>
              <a:t>class</a:t>
            </a:r>
            <a:r>
              <a:rPr lang="en-IN" dirty="0" smtClean="0"/>
              <a:t>  Arithmetic Example{  </a:t>
            </a:r>
          </a:p>
          <a:p>
            <a:pPr algn="l"/>
            <a:r>
              <a:rPr lang="en-IN" b="1" dirty="0" smtClean="0"/>
              <a:t>public</a:t>
            </a:r>
            <a:r>
              <a:rPr lang="en-IN" dirty="0" smtClean="0"/>
              <a:t> </a:t>
            </a:r>
            <a:r>
              <a:rPr lang="en-IN" b="1" dirty="0" smtClean="0"/>
              <a:t>static</a:t>
            </a:r>
            <a:r>
              <a:rPr lang="en-IN" dirty="0" smtClean="0"/>
              <a:t> </a:t>
            </a:r>
            <a:r>
              <a:rPr lang="en-IN" b="1" dirty="0" smtClean="0"/>
              <a:t>void</a:t>
            </a:r>
            <a:r>
              <a:rPr lang="en-IN" dirty="0" smtClean="0"/>
              <a:t> main(String </a:t>
            </a:r>
            <a:r>
              <a:rPr lang="en-IN" dirty="0" err="1" smtClean="0"/>
              <a:t>args</a:t>
            </a:r>
            <a:r>
              <a:rPr lang="en-IN" dirty="0" smtClean="0"/>
              <a:t>[]){  </a:t>
            </a:r>
          </a:p>
          <a:p>
            <a:pPr algn="l"/>
            <a:r>
              <a:rPr lang="en-IN" b="1" dirty="0" err="1" smtClean="0"/>
              <a:t>int</a:t>
            </a:r>
            <a:r>
              <a:rPr lang="en-IN" dirty="0" smtClean="0"/>
              <a:t> a=10;  </a:t>
            </a:r>
          </a:p>
          <a:p>
            <a:pPr algn="l"/>
            <a:r>
              <a:rPr lang="en-IN" b="1" dirty="0" err="1" smtClean="0"/>
              <a:t>int</a:t>
            </a:r>
            <a:r>
              <a:rPr lang="en-IN" dirty="0" smtClean="0"/>
              <a:t> b=5;  </a:t>
            </a:r>
          </a:p>
          <a:p>
            <a:pPr algn="l"/>
            <a:r>
              <a:rPr lang="en-IN" dirty="0" err="1" smtClean="0"/>
              <a:t>System.out.println</a:t>
            </a:r>
            <a:r>
              <a:rPr lang="en-IN" dirty="0" smtClean="0"/>
              <a:t>(</a:t>
            </a:r>
            <a:r>
              <a:rPr lang="en-IN" dirty="0" err="1" smtClean="0"/>
              <a:t>a+b</a:t>
            </a:r>
            <a:r>
              <a:rPr lang="en-IN" dirty="0" smtClean="0"/>
              <a:t>);//15  </a:t>
            </a:r>
          </a:p>
          <a:p>
            <a:pPr algn="l"/>
            <a:r>
              <a:rPr lang="en-IN" dirty="0" err="1" smtClean="0"/>
              <a:t>System.out.println</a:t>
            </a:r>
            <a:r>
              <a:rPr lang="en-IN" dirty="0" smtClean="0"/>
              <a:t>(a-b);//5  </a:t>
            </a:r>
          </a:p>
          <a:p>
            <a:pPr algn="l"/>
            <a:r>
              <a:rPr lang="en-IN" dirty="0" err="1" smtClean="0"/>
              <a:t>System.out.println</a:t>
            </a:r>
            <a:r>
              <a:rPr lang="en-IN" dirty="0" smtClean="0"/>
              <a:t>(a*b);//50  </a:t>
            </a:r>
          </a:p>
          <a:p>
            <a:pPr algn="l"/>
            <a:r>
              <a:rPr lang="en-IN" dirty="0" err="1" smtClean="0"/>
              <a:t>System.out.println</a:t>
            </a:r>
            <a:r>
              <a:rPr lang="en-IN" dirty="0" smtClean="0"/>
              <a:t>(a/b);//2  </a:t>
            </a:r>
          </a:p>
          <a:p>
            <a:pPr algn="l"/>
            <a:r>
              <a:rPr lang="en-IN" dirty="0" err="1" smtClean="0"/>
              <a:t>System.out.println</a:t>
            </a:r>
            <a:r>
              <a:rPr lang="en-IN" dirty="0" smtClean="0"/>
              <a:t>(</a:t>
            </a:r>
            <a:r>
              <a:rPr lang="en-IN" dirty="0" err="1" smtClean="0"/>
              <a:t>a%b</a:t>
            </a:r>
            <a:r>
              <a:rPr lang="en-IN" dirty="0" smtClean="0"/>
              <a:t>);//0  </a:t>
            </a:r>
          </a:p>
          <a:p>
            <a:pPr algn="l"/>
            <a:r>
              <a:rPr lang="en-IN" dirty="0" err="1" smtClean="0"/>
              <a:t>System.out.println</a:t>
            </a:r>
            <a:r>
              <a:rPr lang="en-IN" dirty="0" smtClean="0"/>
              <a:t>(10*10/5+3-1*4/2); </a:t>
            </a:r>
          </a:p>
          <a:p>
            <a:pPr algn="l"/>
            <a:r>
              <a:rPr lang="en-IN" dirty="0" smtClean="0"/>
              <a:t>}}  </a:t>
            </a:r>
          </a:p>
          <a:p>
            <a:pPr algn="l"/>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Course Content</a:t>
            </a:r>
            <a:endParaRPr lang="en-IN" dirty="0"/>
          </a:p>
        </p:txBody>
      </p:sp>
      <p:sp>
        <p:nvSpPr>
          <p:cNvPr id="3" name="Content Placeholder 2"/>
          <p:cNvSpPr>
            <a:spLocks noGrp="1"/>
          </p:cNvSpPr>
          <p:nvPr>
            <p:ph idx="1"/>
          </p:nvPr>
        </p:nvSpPr>
        <p:spPr>
          <a:xfrm>
            <a:off x="457200" y="1196752"/>
            <a:ext cx="8229600" cy="5328592"/>
          </a:xfrm>
        </p:spPr>
        <p:txBody>
          <a:bodyPr>
            <a:normAutofit fontScale="92500" lnSpcReduction="20000"/>
          </a:bodyPr>
          <a:lstStyle/>
          <a:p>
            <a:r>
              <a:rPr lang="en-IN" sz="2000" dirty="0" smtClean="0"/>
              <a:t>Introduction to JAVA </a:t>
            </a:r>
          </a:p>
          <a:p>
            <a:pPr lvl="1"/>
            <a:r>
              <a:rPr lang="en-IN" sz="1600" dirty="0" smtClean="0"/>
              <a:t>Installation of Eclipse IDE </a:t>
            </a:r>
          </a:p>
          <a:p>
            <a:pPr lvl="1"/>
            <a:r>
              <a:rPr lang="en-IN" sz="1600" dirty="0" smtClean="0"/>
              <a:t> Data types </a:t>
            </a:r>
          </a:p>
          <a:p>
            <a:pPr lvl="1"/>
            <a:r>
              <a:rPr lang="en-IN" sz="1600" dirty="0" smtClean="0"/>
              <a:t>Variables</a:t>
            </a:r>
          </a:p>
          <a:p>
            <a:pPr lvl="1"/>
            <a:r>
              <a:rPr lang="en-IN" sz="1600" dirty="0" smtClean="0"/>
              <a:t> Control Statements </a:t>
            </a:r>
          </a:p>
          <a:p>
            <a:pPr lvl="1"/>
            <a:r>
              <a:rPr lang="en-IN" sz="1600" dirty="0" smtClean="0"/>
              <a:t> Strings </a:t>
            </a:r>
          </a:p>
          <a:p>
            <a:pPr lvl="1"/>
            <a:r>
              <a:rPr lang="en-IN" sz="1600" dirty="0" smtClean="0"/>
              <a:t> Arrays </a:t>
            </a:r>
          </a:p>
          <a:p>
            <a:pPr lvl="1"/>
            <a:r>
              <a:rPr lang="en-IN" sz="1600" dirty="0" smtClean="0"/>
              <a:t>What are Functions?</a:t>
            </a:r>
          </a:p>
          <a:p>
            <a:pPr lvl="1"/>
            <a:r>
              <a:rPr lang="en-IN" sz="1600" dirty="0" smtClean="0"/>
              <a:t>Class </a:t>
            </a:r>
          </a:p>
          <a:p>
            <a:pPr lvl="1"/>
            <a:r>
              <a:rPr lang="en-IN" sz="1600" dirty="0" smtClean="0"/>
              <a:t>Object </a:t>
            </a:r>
          </a:p>
          <a:p>
            <a:pPr lvl="1"/>
            <a:r>
              <a:rPr lang="en-IN" sz="1600" dirty="0" smtClean="0"/>
              <a:t>Static and non-static variables</a:t>
            </a:r>
          </a:p>
          <a:p>
            <a:pPr lvl="1"/>
            <a:r>
              <a:rPr lang="en-IN" sz="1600" dirty="0" smtClean="0"/>
              <a:t>Static and non-static functions </a:t>
            </a:r>
          </a:p>
          <a:p>
            <a:pPr marL="342900" lvl="1" indent="-342900">
              <a:buFont typeface="Arial" pitchFamily="34" charset="0"/>
              <a:buChar char="•"/>
            </a:pPr>
            <a:r>
              <a:rPr lang="en-IN" sz="2000" dirty="0" smtClean="0"/>
              <a:t>Object Oriented Programming </a:t>
            </a:r>
          </a:p>
          <a:p>
            <a:pPr lvl="1"/>
            <a:r>
              <a:rPr lang="en-IN" sz="1600" dirty="0"/>
              <a:t>Class </a:t>
            </a:r>
          </a:p>
          <a:p>
            <a:pPr lvl="1"/>
            <a:r>
              <a:rPr lang="en-IN" sz="1600" dirty="0" smtClean="0"/>
              <a:t>Object </a:t>
            </a:r>
            <a:endParaRPr lang="en-IN" sz="1600" dirty="0"/>
          </a:p>
          <a:p>
            <a:pPr lvl="1"/>
            <a:r>
              <a:rPr lang="en-IN" sz="1600" dirty="0"/>
              <a:t>Constructor </a:t>
            </a:r>
          </a:p>
          <a:p>
            <a:pPr lvl="1"/>
            <a:r>
              <a:rPr lang="en-IN" sz="1600" dirty="0" smtClean="0"/>
              <a:t>Inheritance</a:t>
            </a:r>
          </a:p>
          <a:p>
            <a:pPr lvl="1"/>
            <a:r>
              <a:rPr lang="en-IN" sz="1600" dirty="0" smtClean="0"/>
              <a:t>Polymorphism</a:t>
            </a:r>
            <a:endParaRPr lang="en-IN" sz="1600" dirty="0"/>
          </a:p>
          <a:p>
            <a:pPr lvl="1"/>
            <a:r>
              <a:rPr lang="en-IN" sz="1600" dirty="0"/>
              <a:t> Access Modifiers </a:t>
            </a:r>
          </a:p>
          <a:p>
            <a:pPr lvl="1"/>
            <a:r>
              <a:rPr lang="en-IN" sz="1600" dirty="0"/>
              <a:t>Exception </a:t>
            </a:r>
            <a:r>
              <a:rPr lang="en-IN" sz="1600" dirty="0" smtClean="0"/>
              <a:t>Handling</a:t>
            </a:r>
          </a:p>
          <a:p>
            <a:pPr lvl="1"/>
            <a:r>
              <a:rPr lang="en-IN" sz="1600" dirty="0" smtClean="0"/>
              <a:t>Collections </a:t>
            </a:r>
          </a:p>
          <a:p>
            <a:pPr lvl="1"/>
            <a:r>
              <a:rPr lang="en-IN" sz="1600" dirty="0" smtClean="0"/>
              <a:t>File Handling</a:t>
            </a:r>
            <a:endParaRPr lang="en-IN" sz="16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260648"/>
            <a:ext cx="7772400" cy="1470025"/>
          </a:xfrm>
        </p:spPr>
        <p:txBody>
          <a:bodyPr>
            <a:normAutofit fontScale="90000"/>
          </a:bodyPr>
          <a:lstStyle/>
          <a:p>
            <a:r>
              <a:rPr lang="en-IN" dirty="0" smtClean="0"/>
              <a:t>Example for Bitwise Operators</a:t>
            </a:r>
            <a:br>
              <a:rPr lang="en-IN" dirty="0" smtClean="0"/>
            </a:br>
            <a:r>
              <a:rPr lang="en-IN" dirty="0" smtClean="0"/>
              <a:t/>
            </a:r>
            <a:br>
              <a:rPr lang="en-IN" dirty="0" smtClean="0"/>
            </a:br>
            <a:endParaRPr lang="en-IN" dirty="0"/>
          </a:p>
        </p:txBody>
      </p:sp>
      <p:sp>
        <p:nvSpPr>
          <p:cNvPr id="3" name="Subtitle 2"/>
          <p:cNvSpPr>
            <a:spLocks noGrp="1"/>
          </p:cNvSpPr>
          <p:nvPr>
            <p:ph type="subTitle" idx="1"/>
          </p:nvPr>
        </p:nvSpPr>
        <p:spPr>
          <a:xfrm>
            <a:off x="1043608" y="1340768"/>
            <a:ext cx="7232848" cy="3456384"/>
          </a:xfrm>
        </p:spPr>
        <p:txBody>
          <a:bodyPr>
            <a:normAutofit fontScale="62500" lnSpcReduction="20000"/>
          </a:bodyPr>
          <a:lstStyle/>
          <a:p>
            <a:pPr algn="l"/>
            <a:r>
              <a:rPr lang="en-IN" b="1" dirty="0" smtClean="0"/>
              <a:t>class</a:t>
            </a:r>
            <a:r>
              <a:rPr lang="en-IN" dirty="0" smtClean="0"/>
              <a:t>  Logical Example{  </a:t>
            </a:r>
          </a:p>
          <a:p>
            <a:pPr algn="l"/>
            <a:r>
              <a:rPr lang="en-IN" b="1" dirty="0" smtClean="0"/>
              <a:t>public</a:t>
            </a:r>
            <a:r>
              <a:rPr lang="en-IN" dirty="0" smtClean="0"/>
              <a:t> </a:t>
            </a:r>
            <a:r>
              <a:rPr lang="en-IN" b="1" dirty="0" smtClean="0"/>
              <a:t>static</a:t>
            </a:r>
            <a:r>
              <a:rPr lang="en-IN" dirty="0" smtClean="0"/>
              <a:t> </a:t>
            </a:r>
            <a:r>
              <a:rPr lang="en-IN" b="1" dirty="0" smtClean="0"/>
              <a:t>void</a:t>
            </a:r>
            <a:r>
              <a:rPr lang="en-IN" dirty="0" smtClean="0"/>
              <a:t> main(String </a:t>
            </a:r>
            <a:r>
              <a:rPr lang="en-IN" dirty="0" err="1" smtClean="0"/>
              <a:t>args</a:t>
            </a:r>
            <a:r>
              <a:rPr lang="en-IN" dirty="0" smtClean="0"/>
              <a:t>[]){  </a:t>
            </a:r>
          </a:p>
          <a:p>
            <a:pPr algn="l"/>
            <a:r>
              <a:rPr lang="en-IN" dirty="0" err="1" smtClean="0"/>
              <a:t>boolean</a:t>
            </a:r>
            <a:r>
              <a:rPr lang="en-IN" dirty="0" smtClean="0"/>
              <a:t> a = true;</a:t>
            </a:r>
          </a:p>
          <a:p>
            <a:pPr algn="l"/>
            <a:r>
              <a:rPr lang="en-IN" dirty="0" err="1" smtClean="0"/>
              <a:t>boolean</a:t>
            </a:r>
            <a:r>
              <a:rPr lang="en-IN" dirty="0" smtClean="0"/>
              <a:t> b = false;</a:t>
            </a:r>
          </a:p>
          <a:p>
            <a:pPr algn="l"/>
            <a:endParaRPr lang="en-IN" dirty="0" smtClean="0"/>
          </a:p>
          <a:p>
            <a:pPr algn="l"/>
            <a:r>
              <a:rPr lang="en-IN" dirty="0" smtClean="0"/>
              <a:t>if(a &amp;&amp; b){</a:t>
            </a:r>
          </a:p>
          <a:p>
            <a:pPr algn="l"/>
            <a:r>
              <a:rPr lang="en-IN" dirty="0" err="1" smtClean="0"/>
              <a:t>System.out.println</a:t>
            </a:r>
            <a:r>
              <a:rPr lang="en-IN" dirty="0" smtClean="0"/>
              <a:t>("true");</a:t>
            </a:r>
          </a:p>
          <a:p>
            <a:pPr algn="l"/>
            <a:endParaRPr lang="en-IN" dirty="0" smtClean="0"/>
          </a:p>
          <a:p>
            <a:pPr algn="l"/>
            <a:r>
              <a:rPr lang="en-IN" dirty="0" smtClean="0"/>
              <a:t>}else{</a:t>
            </a:r>
          </a:p>
          <a:p>
            <a:pPr algn="l"/>
            <a:r>
              <a:rPr lang="en-IN" dirty="0" err="1" smtClean="0"/>
              <a:t>System.out.println</a:t>
            </a:r>
            <a:r>
              <a:rPr lang="en-IN" dirty="0" smtClean="0"/>
              <a:t>("False");</a:t>
            </a:r>
          </a:p>
          <a:p>
            <a:pPr algn="l"/>
            <a:r>
              <a:rPr lang="en-IN" dirty="0" smtClean="0"/>
              <a:t>}}}  </a:t>
            </a:r>
          </a:p>
          <a:p>
            <a:pPr algn="l"/>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260648"/>
            <a:ext cx="7772400" cy="1470025"/>
          </a:xfrm>
        </p:spPr>
        <p:txBody>
          <a:bodyPr>
            <a:normAutofit fontScale="90000"/>
          </a:bodyPr>
          <a:lstStyle/>
          <a:p>
            <a:r>
              <a:rPr lang="en-IN" dirty="0" smtClean="0"/>
              <a:t>Example for Relational Operators </a:t>
            </a:r>
            <a:br>
              <a:rPr lang="en-IN" dirty="0" smtClean="0"/>
            </a:br>
            <a:r>
              <a:rPr lang="en-IN" dirty="0" smtClean="0"/>
              <a:t/>
            </a:r>
            <a:br>
              <a:rPr lang="en-IN" dirty="0" smtClean="0"/>
            </a:br>
            <a:endParaRPr lang="en-IN" dirty="0"/>
          </a:p>
        </p:txBody>
      </p:sp>
      <p:sp>
        <p:nvSpPr>
          <p:cNvPr id="3" name="Subtitle 2"/>
          <p:cNvSpPr>
            <a:spLocks noGrp="1"/>
          </p:cNvSpPr>
          <p:nvPr>
            <p:ph type="subTitle" idx="1"/>
          </p:nvPr>
        </p:nvSpPr>
        <p:spPr>
          <a:xfrm>
            <a:off x="1043608" y="1340768"/>
            <a:ext cx="7232848" cy="3456384"/>
          </a:xfrm>
        </p:spPr>
        <p:txBody>
          <a:bodyPr>
            <a:normAutofit fontScale="62500" lnSpcReduction="20000"/>
          </a:bodyPr>
          <a:lstStyle/>
          <a:p>
            <a:pPr algn="l"/>
            <a:r>
              <a:rPr lang="en-IN" dirty="0" smtClean="0"/>
              <a:t>class  Logical Example{  </a:t>
            </a:r>
          </a:p>
          <a:p>
            <a:pPr algn="l"/>
            <a:r>
              <a:rPr lang="en-IN" dirty="0" smtClean="0"/>
              <a:t>public static void main(String </a:t>
            </a:r>
            <a:r>
              <a:rPr lang="en-IN" dirty="0" err="1" smtClean="0"/>
              <a:t>args</a:t>
            </a:r>
            <a:r>
              <a:rPr lang="en-IN" dirty="0" smtClean="0"/>
              <a:t>[]){  </a:t>
            </a:r>
          </a:p>
          <a:p>
            <a:pPr algn="l"/>
            <a:r>
              <a:rPr lang="en-IN" dirty="0" err="1" smtClean="0"/>
              <a:t>int</a:t>
            </a:r>
            <a:r>
              <a:rPr lang="en-IN" dirty="0" smtClean="0"/>
              <a:t> a=10, </a:t>
            </a:r>
            <a:r>
              <a:rPr lang="en-IN" u="sng" dirty="0" smtClean="0"/>
              <a:t>b=10;</a:t>
            </a:r>
          </a:p>
          <a:p>
            <a:pPr algn="l"/>
            <a:r>
              <a:rPr lang="en-IN" dirty="0" err="1" smtClean="0"/>
              <a:t>boolean</a:t>
            </a:r>
            <a:r>
              <a:rPr lang="en-IN" dirty="0" smtClean="0"/>
              <a:t> </a:t>
            </a:r>
            <a:r>
              <a:rPr lang="en-IN" u="sng" dirty="0" smtClean="0"/>
              <a:t>flag = a==10;</a:t>
            </a:r>
          </a:p>
          <a:p>
            <a:pPr algn="l"/>
            <a:endParaRPr lang="en-IN" dirty="0" smtClean="0"/>
          </a:p>
          <a:p>
            <a:pPr algn="l"/>
            <a:endParaRPr lang="en-IN" dirty="0" smtClean="0"/>
          </a:p>
          <a:p>
            <a:pPr algn="l"/>
            <a:r>
              <a:rPr lang="en-IN" dirty="0" smtClean="0"/>
              <a:t>if(a==10){</a:t>
            </a:r>
          </a:p>
          <a:p>
            <a:pPr algn="l"/>
            <a:r>
              <a:rPr lang="en-IN" dirty="0" err="1" smtClean="0"/>
              <a:t>System.</a:t>
            </a:r>
            <a:r>
              <a:rPr lang="en-IN" i="1" dirty="0" err="1" smtClean="0"/>
              <a:t>out.println</a:t>
            </a:r>
            <a:r>
              <a:rPr lang="en-IN" i="1" dirty="0" smtClean="0"/>
              <a:t>("equal");</a:t>
            </a:r>
          </a:p>
          <a:p>
            <a:pPr algn="l"/>
            <a:r>
              <a:rPr lang="en-IN" dirty="0" smtClean="0"/>
              <a:t>}else{</a:t>
            </a:r>
          </a:p>
          <a:p>
            <a:pPr algn="l"/>
            <a:r>
              <a:rPr lang="en-IN" dirty="0" err="1" smtClean="0"/>
              <a:t>System.</a:t>
            </a:r>
            <a:r>
              <a:rPr lang="en-IN" i="1" dirty="0" err="1" smtClean="0"/>
              <a:t>out.println</a:t>
            </a:r>
            <a:r>
              <a:rPr lang="en-IN" i="1" dirty="0" smtClean="0"/>
              <a:t>("not equal");</a:t>
            </a:r>
          </a:p>
          <a:p>
            <a:pPr algn="l"/>
            <a:r>
              <a:rPr lang="en-IN" dirty="0" smtClean="0"/>
              <a:t>}}}  </a:t>
            </a:r>
          </a:p>
          <a:p>
            <a:pPr algn="l"/>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260648"/>
            <a:ext cx="7772400" cy="648071"/>
          </a:xfrm>
        </p:spPr>
        <p:txBody>
          <a:bodyPr>
            <a:noAutofit/>
          </a:bodyPr>
          <a:lstStyle/>
          <a:p>
            <a:r>
              <a:rPr lang="en-IN" sz="2400" dirty="0" smtClean="0"/>
              <a:t>OR Operator Example: Logical || and Bitwise |</a:t>
            </a:r>
            <a:br>
              <a:rPr lang="en-IN" sz="2400" dirty="0" smtClean="0"/>
            </a:br>
            <a:r>
              <a:rPr lang="en-IN" sz="2400" dirty="0" smtClean="0"/>
              <a:t/>
            </a:r>
            <a:br>
              <a:rPr lang="en-IN" sz="2400" dirty="0" smtClean="0"/>
            </a:br>
            <a:endParaRPr lang="en-IN" sz="2400" dirty="0"/>
          </a:p>
        </p:txBody>
      </p:sp>
      <p:sp>
        <p:nvSpPr>
          <p:cNvPr id="3" name="Subtitle 2"/>
          <p:cNvSpPr>
            <a:spLocks noGrp="1"/>
          </p:cNvSpPr>
          <p:nvPr>
            <p:ph type="subTitle" idx="1"/>
          </p:nvPr>
        </p:nvSpPr>
        <p:spPr>
          <a:xfrm>
            <a:off x="1043608" y="1340768"/>
            <a:ext cx="7232848" cy="4104456"/>
          </a:xfrm>
        </p:spPr>
        <p:txBody>
          <a:bodyPr>
            <a:normAutofit fontScale="40000" lnSpcReduction="20000"/>
          </a:bodyPr>
          <a:lstStyle/>
          <a:p>
            <a:pPr algn="l"/>
            <a:r>
              <a:rPr lang="en-IN" sz="4900" b="1" dirty="0" smtClean="0"/>
              <a:t>class</a:t>
            </a:r>
            <a:r>
              <a:rPr lang="en-IN" sz="4900" dirty="0" smtClean="0"/>
              <a:t> </a:t>
            </a:r>
            <a:r>
              <a:rPr lang="en-IN" sz="4900" dirty="0" err="1" smtClean="0"/>
              <a:t>LogicalBitwiseExample</a:t>
            </a:r>
            <a:r>
              <a:rPr lang="en-IN" sz="4900" dirty="0" smtClean="0"/>
              <a:t>{  </a:t>
            </a:r>
          </a:p>
          <a:p>
            <a:pPr algn="l"/>
            <a:r>
              <a:rPr lang="en-IN" sz="4900" b="1" dirty="0" smtClean="0"/>
              <a:t>public</a:t>
            </a:r>
            <a:r>
              <a:rPr lang="en-IN" sz="4900" dirty="0" smtClean="0"/>
              <a:t> </a:t>
            </a:r>
            <a:r>
              <a:rPr lang="en-IN" sz="4900" b="1" dirty="0" smtClean="0"/>
              <a:t>static</a:t>
            </a:r>
            <a:r>
              <a:rPr lang="en-IN" sz="4900" dirty="0" smtClean="0"/>
              <a:t> </a:t>
            </a:r>
            <a:r>
              <a:rPr lang="en-IN" sz="4900" b="1" dirty="0" smtClean="0"/>
              <a:t>void</a:t>
            </a:r>
            <a:r>
              <a:rPr lang="en-IN" sz="4900" dirty="0" smtClean="0"/>
              <a:t> main(String </a:t>
            </a:r>
            <a:r>
              <a:rPr lang="en-IN" sz="4900" dirty="0" err="1" smtClean="0"/>
              <a:t>args</a:t>
            </a:r>
            <a:r>
              <a:rPr lang="en-IN" sz="4900" dirty="0" smtClean="0"/>
              <a:t>[]){  </a:t>
            </a:r>
          </a:p>
          <a:p>
            <a:pPr algn="l"/>
            <a:r>
              <a:rPr lang="en-IN" sz="4900" b="1" dirty="0" err="1" smtClean="0"/>
              <a:t>int</a:t>
            </a:r>
            <a:r>
              <a:rPr lang="en-IN" sz="4900" dirty="0" smtClean="0"/>
              <a:t> a=10;  </a:t>
            </a:r>
          </a:p>
          <a:p>
            <a:pPr algn="l"/>
            <a:r>
              <a:rPr lang="en-IN" sz="4900" b="1" dirty="0" err="1" smtClean="0"/>
              <a:t>int</a:t>
            </a:r>
            <a:r>
              <a:rPr lang="en-IN" sz="4900" dirty="0" smtClean="0"/>
              <a:t> b=5;  </a:t>
            </a:r>
          </a:p>
          <a:p>
            <a:pPr algn="l"/>
            <a:r>
              <a:rPr lang="en-IN" sz="4900" b="1" dirty="0" err="1" smtClean="0"/>
              <a:t>int</a:t>
            </a:r>
            <a:r>
              <a:rPr lang="en-IN" sz="4900" dirty="0" smtClean="0"/>
              <a:t> c=20;  </a:t>
            </a:r>
          </a:p>
          <a:p>
            <a:pPr algn="l"/>
            <a:r>
              <a:rPr lang="en-IN" sz="4900" dirty="0" err="1" smtClean="0"/>
              <a:t>System.out.println</a:t>
            </a:r>
            <a:r>
              <a:rPr lang="en-IN" sz="4900" dirty="0" smtClean="0"/>
              <a:t>(a&gt;b||a&lt;c);//true || true = true  </a:t>
            </a:r>
          </a:p>
          <a:p>
            <a:pPr algn="l"/>
            <a:r>
              <a:rPr lang="en-IN" sz="4900" dirty="0" err="1" smtClean="0"/>
              <a:t>System.out.println</a:t>
            </a:r>
            <a:r>
              <a:rPr lang="en-IN" sz="4900" dirty="0" smtClean="0"/>
              <a:t>(a&gt;</a:t>
            </a:r>
            <a:r>
              <a:rPr lang="en-IN" sz="4900" dirty="0" err="1" smtClean="0"/>
              <a:t>b|a</a:t>
            </a:r>
            <a:r>
              <a:rPr lang="en-IN" sz="4900" dirty="0" smtClean="0"/>
              <a:t>&lt;c);//true | true = true  //|| </a:t>
            </a:r>
            <a:r>
              <a:rPr lang="en-IN" sz="4900" dirty="0" err="1" smtClean="0"/>
              <a:t>vs</a:t>
            </a:r>
            <a:r>
              <a:rPr lang="en-IN" sz="4900" dirty="0" smtClean="0"/>
              <a:t> |  </a:t>
            </a:r>
          </a:p>
          <a:p>
            <a:pPr algn="l"/>
            <a:r>
              <a:rPr lang="en-IN" sz="4900" dirty="0" err="1" smtClean="0"/>
              <a:t>System.out.println</a:t>
            </a:r>
            <a:r>
              <a:rPr lang="en-IN" sz="4900" dirty="0" smtClean="0"/>
              <a:t>(a&gt;b||a++&lt;c);//true || true = true  </a:t>
            </a:r>
          </a:p>
          <a:p>
            <a:pPr algn="l"/>
            <a:r>
              <a:rPr lang="en-IN" sz="4900" dirty="0" err="1" smtClean="0"/>
              <a:t>System.out.println</a:t>
            </a:r>
            <a:r>
              <a:rPr lang="en-IN" sz="4900" dirty="0" smtClean="0"/>
              <a:t>(a);//10 because second condition is not checked </a:t>
            </a:r>
          </a:p>
          <a:p>
            <a:pPr algn="l"/>
            <a:r>
              <a:rPr lang="en-IN" sz="4900" dirty="0" err="1" smtClean="0"/>
              <a:t>System.out.println</a:t>
            </a:r>
            <a:r>
              <a:rPr lang="en-IN" sz="4900" dirty="0" smtClean="0"/>
              <a:t>(a&gt;</a:t>
            </a:r>
            <a:r>
              <a:rPr lang="en-IN" sz="4900" dirty="0" err="1" smtClean="0"/>
              <a:t>b|a</a:t>
            </a:r>
            <a:r>
              <a:rPr lang="en-IN" sz="4900" dirty="0" smtClean="0"/>
              <a:t>++&lt;c);//true | true = true  </a:t>
            </a:r>
          </a:p>
          <a:p>
            <a:pPr algn="l"/>
            <a:r>
              <a:rPr lang="en-IN" sz="4900" dirty="0" err="1" smtClean="0"/>
              <a:t>System.out.println</a:t>
            </a:r>
            <a:r>
              <a:rPr lang="en-IN" sz="4900" dirty="0" smtClean="0"/>
              <a:t>(a);//11 because second condition is checked  </a:t>
            </a:r>
          </a:p>
          <a:p>
            <a:pPr algn="l"/>
            <a:r>
              <a:rPr lang="en-IN" sz="4900" dirty="0" smtClean="0"/>
              <a:t>}}  </a:t>
            </a:r>
          </a:p>
          <a:p>
            <a:pPr algn="l"/>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71400"/>
            <a:ext cx="7772400" cy="1470025"/>
          </a:xfrm>
        </p:spPr>
        <p:txBody>
          <a:bodyPr>
            <a:normAutofit/>
          </a:bodyPr>
          <a:lstStyle/>
          <a:p>
            <a:r>
              <a:rPr lang="en-IN" sz="3200" dirty="0" smtClean="0"/>
              <a:t>Assignment Operator Example</a:t>
            </a:r>
            <a:endParaRPr lang="en-IN" sz="3200" dirty="0"/>
          </a:p>
        </p:txBody>
      </p:sp>
      <p:sp>
        <p:nvSpPr>
          <p:cNvPr id="3" name="Subtitle 2"/>
          <p:cNvSpPr>
            <a:spLocks noGrp="1"/>
          </p:cNvSpPr>
          <p:nvPr>
            <p:ph type="subTitle" idx="1"/>
          </p:nvPr>
        </p:nvSpPr>
        <p:spPr>
          <a:xfrm>
            <a:off x="899592" y="980728"/>
            <a:ext cx="7488832" cy="4824536"/>
          </a:xfrm>
        </p:spPr>
        <p:txBody>
          <a:bodyPr>
            <a:noAutofit/>
          </a:bodyPr>
          <a:lstStyle/>
          <a:p>
            <a:pPr algn="l"/>
            <a:r>
              <a:rPr lang="en-IN" sz="1600" dirty="0" smtClean="0"/>
              <a:t>class  </a:t>
            </a:r>
            <a:r>
              <a:rPr lang="en-IN" sz="1600" dirty="0" err="1" smtClean="0"/>
              <a:t>AssignmentExample</a:t>
            </a:r>
            <a:r>
              <a:rPr lang="en-IN" sz="1600" dirty="0" smtClean="0"/>
              <a:t>{  </a:t>
            </a:r>
          </a:p>
          <a:p>
            <a:pPr algn="l"/>
            <a:r>
              <a:rPr lang="en-IN" sz="1600" dirty="0" smtClean="0"/>
              <a:t>       public static void main(String </a:t>
            </a:r>
            <a:r>
              <a:rPr lang="en-IN" sz="1600" dirty="0" err="1" smtClean="0"/>
              <a:t>args</a:t>
            </a:r>
            <a:r>
              <a:rPr lang="en-IN" sz="1600" dirty="0" smtClean="0"/>
              <a:t>[]){  </a:t>
            </a:r>
          </a:p>
          <a:p>
            <a:pPr lvl="2" algn="l"/>
            <a:r>
              <a:rPr lang="en-IN" sz="1400" dirty="0" err="1" smtClean="0"/>
              <a:t>int</a:t>
            </a:r>
            <a:r>
              <a:rPr lang="en-IN" sz="1400" dirty="0" smtClean="0"/>
              <a:t> a=10;  </a:t>
            </a:r>
          </a:p>
          <a:p>
            <a:pPr lvl="2" algn="l"/>
            <a:r>
              <a:rPr lang="en-IN" sz="1400" dirty="0" err="1" smtClean="0"/>
              <a:t>int</a:t>
            </a:r>
            <a:r>
              <a:rPr lang="en-IN" sz="1400" dirty="0" smtClean="0"/>
              <a:t> b=20;  </a:t>
            </a:r>
          </a:p>
          <a:p>
            <a:pPr lvl="2" algn="l"/>
            <a:r>
              <a:rPr lang="en-IN" sz="1400" dirty="0" smtClean="0"/>
              <a:t>a+=4;//a=a+4 (a=10+4)  </a:t>
            </a:r>
          </a:p>
          <a:p>
            <a:pPr lvl="2" algn="l"/>
            <a:r>
              <a:rPr lang="en-IN" sz="1400" dirty="0" smtClean="0"/>
              <a:t>b-=4;//b=b-4 (b=20-4)  </a:t>
            </a:r>
          </a:p>
          <a:p>
            <a:pPr lvl="2" algn="l"/>
            <a:r>
              <a:rPr lang="en-IN" sz="1400" dirty="0" err="1" smtClean="0"/>
              <a:t>System.out.println</a:t>
            </a:r>
            <a:r>
              <a:rPr lang="en-IN" sz="1400" dirty="0" smtClean="0"/>
              <a:t>(a);  </a:t>
            </a:r>
          </a:p>
          <a:p>
            <a:pPr lvl="2" algn="l"/>
            <a:r>
              <a:rPr lang="en-IN" sz="1400" dirty="0" err="1" smtClean="0"/>
              <a:t>System.out.println</a:t>
            </a:r>
            <a:r>
              <a:rPr lang="en-IN" sz="1400" dirty="0" smtClean="0"/>
              <a:t>(b); </a:t>
            </a:r>
            <a:endParaRPr lang="en-IN" sz="1100" dirty="0" smtClean="0"/>
          </a:p>
          <a:p>
            <a:pPr lvl="2" algn="l"/>
            <a:r>
              <a:rPr lang="en-IN" sz="1400" dirty="0" smtClean="0"/>
              <a:t>a+=3;//10+3  </a:t>
            </a:r>
          </a:p>
          <a:p>
            <a:pPr lvl="2" algn="l"/>
            <a:r>
              <a:rPr lang="en-IN" sz="1400" dirty="0" err="1" smtClean="0"/>
              <a:t>System.out.println</a:t>
            </a:r>
            <a:r>
              <a:rPr lang="en-IN" sz="1400" dirty="0" smtClean="0"/>
              <a:t>(a);  </a:t>
            </a:r>
          </a:p>
          <a:p>
            <a:pPr lvl="2" algn="l"/>
            <a:r>
              <a:rPr lang="en-IN" sz="1400" dirty="0" smtClean="0"/>
              <a:t>a-=4;//13-4  </a:t>
            </a:r>
          </a:p>
          <a:p>
            <a:pPr lvl="2" algn="l"/>
            <a:r>
              <a:rPr lang="en-IN" sz="1400" dirty="0" err="1" smtClean="0"/>
              <a:t>System.out.println</a:t>
            </a:r>
            <a:r>
              <a:rPr lang="en-IN" sz="1400" dirty="0" smtClean="0"/>
              <a:t>(a);  </a:t>
            </a:r>
          </a:p>
          <a:p>
            <a:pPr lvl="2" algn="l"/>
            <a:r>
              <a:rPr lang="en-IN" sz="1400" dirty="0" smtClean="0"/>
              <a:t>a*=2;//9*2  </a:t>
            </a:r>
          </a:p>
          <a:p>
            <a:pPr lvl="2" algn="l"/>
            <a:r>
              <a:rPr lang="en-IN" sz="1400" dirty="0" err="1" smtClean="0"/>
              <a:t>System.out.println</a:t>
            </a:r>
            <a:r>
              <a:rPr lang="en-IN" sz="1400" dirty="0" smtClean="0"/>
              <a:t>(a);  </a:t>
            </a:r>
          </a:p>
          <a:p>
            <a:pPr lvl="2" algn="l"/>
            <a:r>
              <a:rPr lang="en-IN" sz="1400" dirty="0" smtClean="0"/>
              <a:t>a/=2;//18/2  </a:t>
            </a:r>
          </a:p>
          <a:p>
            <a:pPr lvl="2" algn="l"/>
            <a:r>
              <a:rPr lang="en-IN" sz="1400" dirty="0" err="1" smtClean="0"/>
              <a:t>System.out.println</a:t>
            </a:r>
            <a:r>
              <a:rPr lang="en-IN" sz="1400" dirty="0" smtClean="0"/>
              <a:t>(a);  </a:t>
            </a:r>
          </a:p>
          <a:p>
            <a:pPr algn="l"/>
            <a:r>
              <a:rPr lang="en-IN" sz="1600" dirty="0" smtClean="0"/>
              <a:t>        }</a:t>
            </a:r>
          </a:p>
          <a:p>
            <a:pPr algn="l"/>
            <a:r>
              <a:rPr lang="en-IN" sz="1600" dirty="0" smtClean="0"/>
              <a:t>}  </a:t>
            </a:r>
          </a:p>
          <a:p>
            <a:r>
              <a:rPr lang="en-IN" sz="1100" dirty="0" smtClean="0"/>
              <a:t/>
            </a:r>
            <a:br>
              <a:rPr lang="en-IN" sz="1100" dirty="0" smtClean="0"/>
            </a:br>
            <a:endParaRPr lang="en-IN" sz="11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smtClean="0"/>
              <a:t>ShiftOperatorts</a:t>
            </a:r>
            <a:endParaRPr lang="en-IN" dirty="0"/>
          </a:p>
        </p:txBody>
      </p:sp>
      <p:sp>
        <p:nvSpPr>
          <p:cNvPr id="3" name="Content Placeholder 2"/>
          <p:cNvSpPr>
            <a:spLocks noGrp="1"/>
          </p:cNvSpPr>
          <p:nvPr>
            <p:ph idx="1"/>
          </p:nvPr>
        </p:nvSpPr>
        <p:spPr/>
        <p:txBody>
          <a:bodyPr>
            <a:normAutofit fontScale="92500" lnSpcReduction="20000"/>
          </a:bodyPr>
          <a:lstStyle/>
          <a:p>
            <a:pPr>
              <a:buNone/>
            </a:pPr>
            <a:r>
              <a:rPr lang="en-IN" sz="1600" b="1" dirty="0" smtClean="0"/>
              <a:t>class</a:t>
            </a:r>
            <a:r>
              <a:rPr lang="en-IN" sz="1600" dirty="0" smtClean="0"/>
              <a:t> </a:t>
            </a:r>
            <a:r>
              <a:rPr lang="en-IN" sz="1600" dirty="0" err="1" smtClean="0"/>
              <a:t>BitwiseExample</a:t>
            </a:r>
            <a:r>
              <a:rPr lang="en-IN" sz="1600" dirty="0" smtClean="0"/>
              <a:t>{  </a:t>
            </a:r>
          </a:p>
          <a:p>
            <a:pPr>
              <a:buNone/>
            </a:pPr>
            <a:r>
              <a:rPr lang="en-IN" sz="1600" b="1" dirty="0" smtClean="0"/>
              <a:t>public</a:t>
            </a:r>
            <a:r>
              <a:rPr lang="en-IN" sz="1600" dirty="0" smtClean="0"/>
              <a:t> </a:t>
            </a:r>
            <a:r>
              <a:rPr lang="en-IN" sz="1600" b="1" dirty="0" smtClean="0"/>
              <a:t>static</a:t>
            </a:r>
            <a:r>
              <a:rPr lang="en-IN" sz="1600" dirty="0" smtClean="0"/>
              <a:t> </a:t>
            </a:r>
            <a:r>
              <a:rPr lang="en-IN" sz="1600" b="1" dirty="0" smtClean="0"/>
              <a:t>void</a:t>
            </a:r>
            <a:r>
              <a:rPr lang="en-IN" sz="1600" dirty="0" smtClean="0"/>
              <a:t> main(String </a:t>
            </a:r>
            <a:r>
              <a:rPr lang="en-IN" sz="1600" dirty="0" err="1" smtClean="0"/>
              <a:t>args</a:t>
            </a:r>
            <a:r>
              <a:rPr lang="en-IN" sz="1600" dirty="0" smtClean="0"/>
              <a:t>[]){  </a:t>
            </a:r>
          </a:p>
          <a:p>
            <a:pPr>
              <a:buNone/>
            </a:pPr>
            <a:r>
              <a:rPr lang="en-IN" sz="1600" dirty="0" smtClean="0"/>
              <a:t>	// </a:t>
            </a:r>
            <a:r>
              <a:rPr lang="en-IN" sz="1600" dirty="0" err="1" smtClean="0"/>
              <a:t>RightShift</a:t>
            </a:r>
            <a:r>
              <a:rPr lang="en-IN" sz="1600" dirty="0" smtClean="0"/>
              <a:t> Operators</a:t>
            </a:r>
          </a:p>
          <a:p>
            <a:pPr>
              <a:buNone/>
            </a:pPr>
            <a:r>
              <a:rPr lang="en-IN" sz="1600" dirty="0" smtClean="0"/>
              <a:t>    //For positive number, &gt;&gt; and &gt;&gt;&gt; works same  </a:t>
            </a:r>
          </a:p>
          <a:p>
            <a:pPr lvl="1" algn="just">
              <a:buNone/>
            </a:pPr>
            <a:r>
              <a:rPr lang="en-IN" sz="1600" dirty="0" err="1" smtClean="0"/>
              <a:t>System.out.println</a:t>
            </a:r>
            <a:r>
              <a:rPr lang="en-IN" sz="1600" dirty="0" smtClean="0"/>
              <a:t>(10&gt;&gt;2);//10/2^2=10/4=2  </a:t>
            </a:r>
          </a:p>
          <a:p>
            <a:pPr lvl="1" algn="just">
              <a:buNone/>
            </a:pPr>
            <a:r>
              <a:rPr lang="en-IN" sz="1600" dirty="0" err="1" smtClean="0"/>
              <a:t>System.out.println</a:t>
            </a:r>
            <a:r>
              <a:rPr lang="en-IN" sz="1600" dirty="0" smtClean="0"/>
              <a:t>(20&gt;&gt;2);//20/2^2=20/4=5  </a:t>
            </a:r>
          </a:p>
          <a:p>
            <a:pPr lvl="1" algn="just">
              <a:buNone/>
            </a:pPr>
            <a:r>
              <a:rPr lang="en-IN" sz="1600" dirty="0" err="1" smtClean="0"/>
              <a:t>System.out.println</a:t>
            </a:r>
            <a:r>
              <a:rPr lang="en-IN" sz="1600" dirty="0" smtClean="0"/>
              <a:t>(20&gt;&gt;3);//20/2^3=20/8=2 </a:t>
            </a:r>
          </a:p>
          <a:p>
            <a:pPr algn="just">
              <a:buNone/>
            </a:pPr>
            <a:r>
              <a:rPr lang="en-IN" sz="1600" dirty="0" smtClean="0"/>
              <a:t> 	   </a:t>
            </a:r>
            <a:r>
              <a:rPr lang="en-IN" sz="1600" dirty="0" err="1" smtClean="0"/>
              <a:t>System.out.println</a:t>
            </a:r>
            <a:r>
              <a:rPr lang="en-IN" sz="1600" dirty="0" smtClean="0"/>
              <a:t>(20&gt;&gt;2);  </a:t>
            </a:r>
          </a:p>
          <a:p>
            <a:pPr algn="just">
              <a:buNone/>
            </a:pPr>
            <a:r>
              <a:rPr lang="en-IN" sz="1600" dirty="0" smtClean="0"/>
              <a:t>    	</a:t>
            </a:r>
            <a:r>
              <a:rPr lang="en-IN" sz="1600" dirty="0" err="1" smtClean="0"/>
              <a:t>System.out.println</a:t>
            </a:r>
            <a:r>
              <a:rPr lang="en-IN" sz="1600" dirty="0" smtClean="0"/>
              <a:t>(20&gt;&gt;&gt;2);  </a:t>
            </a:r>
          </a:p>
          <a:p>
            <a:pPr algn="just">
              <a:buNone/>
            </a:pPr>
            <a:r>
              <a:rPr lang="en-IN" sz="1600" dirty="0" smtClean="0"/>
              <a:t>    	//For negative number, &gt;&gt;&gt; changes parity bit (MSB) to 0  </a:t>
            </a:r>
          </a:p>
          <a:p>
            <a:pPr algn="just">
              <a:buNone/>
            </a:pPr>
            <a:r>
              <a:rPr lang="en-IN" sz="1600" dirty="0" smtClean="0"/>
              <a:t>    	</a:t>
            </a:r>
            <a:r>
              <a:rPr lang="en-IN" sz="1600" dirty="0" err="1" smtClean="0"/>
              <a:t>System.out.println</a:t>
            </a:r>
            <a:r>
              <a:rPr lang="en-IN" sz="1600" dirty="0" smtClean="0"/>
              <a:t>(-20&gt;&gt;2);  </a:t>
            </a:r>
          </a:p>
          <a:p>
            <a:pPr algn="just">
              <a:buNone/>
            </a:pPr>
            <a:r>
              <a:rPr lang="en-IN" sz="1600" dirty="0" smtClean="0"/>
              <a:t>    	</a:t>
            </a:r>
            <a:r>
              <a:rPr lang="en-IN" sz="1600" dirty="0" err="1" smtClean="0"/>
              <a:t>System.out.println</a:t>
            </a:r>
            <a:r>
              <a:rPr lang="en-IN" sz="1600" dirty="0" smtClean="0"/>
              <a:t>(-20&gt;&gt;&gt;2);  </a:t>
            </a:r>
          </a:p>
          <a:p>
            <a:pPr algn="just">
              <a:buNone/>
            </a:pPr>
            <a:r>
              <a:rPr lang="en-IN" sz="1600" dirty="0" smtClean="0"/>
              <a:t>// Left Shift Operators</a:t>
            </a:r>
          </a:p>
          <a:p>
            <a:pPr>
              <a:buNone/>
            </a:pPr>
            <a:r>
              <a:rPr lang="en-IN" sz="1600" dirty="0" smtClean="0"/>
              <a:t>	</a:t>
            </a:r>
            <a:r>
              <a:rPr lang="en-IN" sz="1600" dirty="0" err="1" smtClean="0"/>
              <a:t>System.out.println</a:t>
            </a:r>
            <a:r>
              <a:rPr lang="en-IN" sz="1600" dirty="0" smtClean="0"/>
              <a:t>(10&lt;&lt;2);//10*2^2=10*4=40  </a:t>
            </a:r>
          </a:p>
          <a:p>
            <a:pPr>
              <a:buNone/>
            </a:pPr>
            <a:r>
              <a:rPr lang="en-IN" sz="1600" dirty="0" smtClean="0"/>
              <a:t>	</a:t>
            </a:r>
            <a:r>
              <a:rPr lang="en-IN" sz="1600" dirty="0" err="1" smtClean="0"/>
              <a:t>System.out.println</a:t>
            </a:r>
            <a:r>
              <a:rPr lang="en-IN" sz="1600" dirty="0" smtClean="0"/>
              <a:t>(10&lt;&lt;3);//10*2^3=10*8=80  </a:t>
            </a:r>
          </a:p>
          <a:p>
            <a:pPr>
              <a:buNone/>
            </a:pPr>
            <a:r>
              <a:rPr lang="en-IN" sz="1600" dirty="0" smtClean="0"/>
              <a:t>	</a:t>
            </a:r>
            <a:r>
              <a:rPr lang="en-IN" sz="1600" dirty="0" err="1" smtClean="0"/>
              <a:t>System.out.println</a:t>
            </a:r>
            <a:r>
              <a:rPr lang="en-IN" sz="1600" dirty="0" smtClean="0"/>
              <a:t>(20&lt;&lt;2);//20*2^2=20*4=80  </a:t>
            </a:r>
          </a:p>
          <a:p>
            <a:pPr>
              <a:buNone/>
            </a:pPr>
            <a:r>
              <a:rPr lang="en-IN" sz="1600" dirty="0" smtClean="0"/>
              <a:t>	</a:t>
            </a:r>
            <a:r>
              <a:rPr lang="en-IN" sz="1600" dirty="0" err="1" smtClean="0"/>
              <a:t>System.out.println</a:t>
            </a:r>
            <a:r>
              <a:rPr lang="en-IN" sz="1600" dirty="0" smtClean="0"/>
              <a:t>(15&lt;&lt;4);//15*2^4=15*16=240  </a:t>
            </a:r>
          </a:p>
          <a:p>
            <a:pPr>
              <a:buNone/>
            </a:pPr>
            <a:r>
              <a:rPr lang="en-IN" sz="1600" dirty="0" smtClean="0"/>
              <a:t>}}  </a:t>
            </a:r>
          </a:p>
          <a:p>
            <a:pPr>
              <a:buNone/>
            </a:pPr>
            <a:endParaRPr lang="en-IN" sz="16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smtClean="0"/>
              <a:t>TernaryOperatorts</a:t>
            </a:r>
            <a:endParaRPr lang="en-IN" dirty="0"/>
          </a:p>
        </p:txBody>
      </p:sp>
      <p:sp>
        <p:nvSpPr>
          <p:cNvPr id="3" name="Content Placeholder 2"/>
          <p:cNvSpPr>
            <a:spLocks noGrp="1"/>
          </p:cNvSpPr>
          <p:nvPr>
            <p:ph idx="1"/>
          </p:nvPr>
        </p:nvSpPr>
        <p:spPr/>
        <p:txBody>
          <a:bodyPr>
            <a:normAutofit/>
          </a:bodyPr>
          <a:lstStyle/>
          <a:p>
            <a:pPr>
              <a:buNone/>
            </a:pPr>
            <a:r>
              <a:rPr lang="en-IN" sz="3600" b="1" dirty="0" smtClean="0"/>
              <a:t>class</a:t>
            </a:r>
            <a:r>
              <a:rPr lang="en-IN" sz="3600" dirty="0" smtClean="0"/>
              <a:t> </a:t>
            </a:r>
            <a:r>
              <a:rPr lang="en-IN" sz="3600" dirty="0" err="1" smtClean="0"/>
              <a:t>TernaryExample</a:t>
            </a:r>
            <a:r>
              <a:rPr lang="en-IN" sz="3600" dirty="0" smtClean="0"/>
              <a:t>{  </a:t>
            </a:r>
          </a:p>
          <a:p>
            <a:pPr>
              <a:buNone/>
            </a:pPr>
            <a:r>
              <a:rPr lang="en-IN" sz="3600" b="1" dirty="0" smtClean="0"/>
              <a:t>public</a:t>
            </a:r>
            <a:r>
              <a:rPr lang="en-IN" sz="3600" dirty="0" smtClean="0"/>
              <a:t> </a:t>
            </a:r>
            <a:r>
              <a:rPr lang="en-IN" sz="3600" b="1" dirty="0" smtClean="0"/>
              <a:t>static</a:t>
            </a:r>
            <a:r>
              <a:rPr lang="en-IN" sz="3600" dirty="0" smtClean="0"/>
              <a:t> </a:t>
            </a:r>
            <a:r>
              <a:rPr lang="en-IN" sz="3600" b="1" dirty="0" smtClean="0"/>
              <a:t>void</a:t>
            </a:r>
            <a:r>
              <a:rPr lang="en-IN" sz="3600" dirty="0" smtClean="0"/>
              <a:t> main(String </a:t>
            </a:r>
            <a:r>
              <a:rPr lang="en-IN" sz="3600" dirty="0" err="1" smtClean="0"/>
              <a:t>args</a:t>
            </a:r>
            <a:r>
              <a:rPr lang="en-IN" sz="3600" dirty="0" smtClean="0"/>
              <a:t>[]){  </a:t>
            </a:r>
          </a:p>
          <a:p>
            <a:pPr lvl="1">
              <a:buNone/>
            </a:pPr>
            <a:r>
              <a:rPr lang="en-IN" b="1" dirty="0" err="1" smtClean="0"/>
              <a:t>int</a:t>
            </a:r>
            <a:r>
              <a:rPr lang="en-IN" dirty="0" smtClean="0"/>
              <a:t> a=2;  </a:t>
            </a:r>
          </a:p>
          <a:p>
            <a:pPr lvl="1">
              <a:buNone/>
            </a:pPr>
            <a:r>
              <a:rPr lang="en-IN" b="1" dirty="0" err="1" smtClean="0"/>
              <a:t>int</a:t>
            </a:r>
            <a:r>
              <a:rPr lang="en-IN" dirty="0" smtClean="0"/>
              <a:t> b=5;  </a:t>
            </a:r>
          </a:p>
          <a:p>
            <a:pPr lvl="1">
              <a:buNone/>
            </a:pPr>
            <a:r>
              <a:rPr lang="en-IN" b="1" dirty="0" err="1" smtClean="0"/>
              <a:t>int</a:t>
            </a:r>
            <a:r>
              <a:rPr lang="en-IN" dirty="0" smtClean="0"/>
              <a:t> min=(a&lt;b)?a:b;  </a:t>
            </a:r>
          </a:p>
          <a:p>
            <a:pPr lvl="1">
              <a:buNone/>
            </a:pPr>
            <a:r>
              <a:rPr lang="en-IN" dirty="0" err="1" smtClean="0"/>
              <a:t>System.out.println</a:t>
            </a:r>
            <a:r>
              <a:rPr lang="en-IN" dirty="0" smtClean="0"/>
              <a:t>(min);  </a:t>
            </a:r>
          </a:p>
          <a:p>
            <a:pPr>
              <a:buNone/>
            </a:pPr>
            <a:r>
              <a:rPr lang="en-IN" sz="3600" dirty="0" smtClean="0"/>
              <a:t>}}</a:t>
            </a:r>
          </a:p>
          <a:p>
            <a:pPr>
              <a:buNone/>
            </a:pPr>
            <a:endParaRPr lang="en-IN" sz="16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Conditional Statement</a:t>
            </a:r>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If Condition</a:t>
            </a:r>
            <a:endParaRPr lang="en-IN" dirty="0"/>
          </a:p>
        </p:txBody>
      </p:sp>
      <p:pic>
        <p:nvPicPr>
          <p:cNvPr id="39940" name="Picture 4" descr="If Else Statement"/>
          <p:cNvPicPr>
            <a:picLocks noGrp="1" noChangeAspect="1" noChangeArrowheads="1"/>
          </p:cNvPicPr>
          <p:nvPr>
            <p:ph idx="1"/>
          </p:nvPr>
        </p:nvPicPr>
        <p:blipFill>
          <a:blip r:embed="rId2" cstate="print"/>
          <a:srcRect/>
          <a:stretch>
            <a:fillRect/>
          </a:stretch>
        </p:blipFill>
        <p:spPr bwMode="auto">
          <a:xfrm>
            <a:off x="395536" y="1484784"/>
            <a:ext cx="3175669" cy="4061314"/>
          </a:xfrm>
          <a:prstGeom prst="rect">
            <a:avLst/>
          </a:prstGeom>
          <a:noFill/>
        </p:spPr>
      </p:pic>
      <p:sp>
        <p:nvSpPr>
          <p:cNvPr id="8" name="Rectangle 7"/>
          <p:cNvSpPr/>
          <p:nvPr/>
        </p:nvSpPr>
        <p:spPr>
          <a:xfrm>
            <a:off x="4139952" y="1340768"/>
            <a:ext cx="4680520" cy="5040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dirty="0" smtClean="0"/>
              <a:t>public class Test { </a:t>
            </a:r>
          </a:p>
          <a:p>
            <a:r>
              <a:rPr lang="en-IN" sz="2400" dirty="0" smtClean="0"/>
              <a:t>public static void main(String </a:t>
            </a:r>
            <a:r>
              <a:rPr lang="en-IN" sz="2400" dirty="0" err="1" smtClean="0"/>
              <a:t>args</a:t>
            </a:r>
            <a:r>
              <a:rPr lang="en-IN" sz="2400" dirty="0" smtClean="0"/>
              <a:t>[]) { </a:t>
            </a:r>
          </a:p>
          <a:p>
            <a:r>
              <a:rPr lang="en-IN" sz="2400" dirty="0" err="1" smtClean="0"/>
              <a:t>int</a:t>
            </a:r>
            <a:r>
              <a:rPr lang="en-IN" sz="2400" dirty="0" smtClean="0"/>
              <a:t> x = 30; </a:t>
            </a:r>
          </a:p>
          <a:p>
            <a:pPr lvl="1"/>
            <a:r>
              <a:rPr lang="en-IN" sz="2400" dirty="0" smtClean="0"/>
              <a:t>if( x &lt; 20 )</a:t>
            </a:r>
          </a:p>
          <a:p>
            <a:pPr lvl="1"/>
            <a:r>
              <a:rPr lang="en-IN" sz="2400" dirty="0" smtClean="0"/>
              <a:t> {</a:t>
            </a:r>
          </a:p>
          <a:p>
            <a:pPr lvl="1"/>
            <a:r>
              <a:rPr lang="en-IN" sz="2400" dirty="0" smtClean="0"/>
              <a:t> </a:t>
            </a:r>
            <a:r>
              <a:rPr lang="en-IN" sz="2400" dirty="0" err="1" smtClean="0"/>
              <a:t>System.out.print</a:t>
            </a:r>
            <a:r>
              <a:rPr lang="en-IN" sz="2400" dirty="0" smtClean="0"/>
              <a:t>("This is if statement"); </a:t>
            </a:r>
          </a:p>
          <a:p>
            <a:pPr lvl="1"/>
            <a:r>
              <a:rPr lang="en-IN" sz="2400" dirty="0" smtClean="0"/>
              <a:t>}</a:t>
            </a:r>
          </a:p>
          <a:p>
            <a:pPr marL="0" lvl="1"/>
            <a:r>
              <a:rPr lang="en-IN" sz="2400" dirty="0" smtClean="0"/>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27384"/>
            <a:ext cx="7772400" cy="1470025"/>
          </a:xfrm>
        </p:spPr>
        <p:txBody>
          <a:bodyPr/>
          <a:lstStyle/>
          <a:p>
            <a:r>
              <a:rPr lang="en-IN" dirty="0" smtClean="0"/>
              <a:t>if else condition</a:t>
            </a:r>
            <a:endParaRPr lang="en-IN" dirty="0"/>
          </a:p>
        </p:txBody>
      </p:sp>
      <p:sp>
        <p:nvSpPr>
          <p:cNvPr id="3" name="Subtitle 2"/>
          <p:cNvSpPr>
            <a:spLocks noGrp="1"/>
          </p:cNvSpPr>
          <p:nvPr>
            <p:ph type="subTitle" idx="1"/>
          </p:nvPr>
        </p:nvSpPr>
        <p:spPr>
          <a:xfrm>
            <a:off x="3923928" y="1628800"/>
            <a:ext cx="4248472" cy="4320480"/>
          </a:xfrm>
        </p:spPr>
        <p:txBody>
          <a:bodyPr/>
          <a:lstStyle/>
          <a:p>
            <a:r>
              <a:rPr lang="en-IN" dirty="0" smtClean="0"/>
              <a:t> </a:t>
            </a:r>
            <a:endParaRPr lang="en-IN" dirty="0"/>
          </a:p>
        </p:txBody>
      </p:sp>
      <p:pic>
        <p:nvPicPr>
          <p:cNvPr id="40964" name="Picture 4" descr="Image result for if else images"/>
          <p:cNvPicPr>
            <a:picLocks noChangeAspect="1" noChangeArrowheads="1"/>
          </p:cNvPicPr>
          <p:nvPr/>
        </p:nvPicPr>
        <p:blipFill>
          <a:blip r:embed="rId2" cstate="print"/>
          <a:srcRect/>
          <a:stretch>
            <a:fillRect/>
          </a:stretch>
        </p:blipFill>
        <p:spPr bwMode="auto">
          <a:xfrm>
            <a:off x="179512" y="1772816"/>
            <a:ext cx="3312368" cy="4392488"/>
          </a:xfrm>
          <a:prstGeom prst="rect">
            <a:avLst/>
          </a:prstGeom>
          <a:noFill/>
        </p:spPr>
      </p:pic>
      <p:sp>
        <p:nvSpPr>
          <p:cNvPr id="6" name="Rectangle 5"/>
          <p:cNvSpPr/>
          <p:nvPr/>
        </p:nvSpPr>
        <p:spPr>
          <a:xfrm>
            <a:off x="3707904" y="1340768"/>
            <a:ext cx="5112568" cy="5040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dirty="0" smtClean="0"/>
              <a:t>public class Test { </a:t>
            </a:r>
          </a:p>
          <a:p>
            <a:r>
              <a:rPr lang="en-IN" sz="2400" dirty="0" smtClean="0"/>
              <a:t>public static void main(String </a:t>
            </a:r>
            <a:r>
              <a:rPr lang="en-IN" sz="2400" dirty="0" err="1" smtClean="0"/>
              <a:t>args</a:t>
            </a:r>
            <a:r>
              <a:rPr lang="en-IN" sz="2400" dirty="0" smtClean="0"/>
              <a:t>[]) { </a:t>
            </a:r>
          </a:p>
          <a:p>
            <a:r>
              <a:rPr lang="en-IN" sz="2400" dirty="0" err="1" smtClean="0"/>
              <a:t>int</a:t>
            </a:r>
            <a:r>
              <a:rPr lang="en-IN" sz="2400" dirty="0" smtClean="0"/>
              <a:t> x = 30; </a:t>
            </a:r>
          </a:p>
          <a:p>
            <a:pPr lvl="1"/>
            <a:r>
              <a:rPr lang="en-IN" sz="2400" dirty="0" smtClean="0"/>
              <a:t>if( x &lt; 20 )</a:t>
            </a:r>
          </a:p>
          <a:p>
            <a:pPr lvl="1"/>
            <a:r>
              <a:rPr lang="en-IN" sz="2400" dirty="0" smtClean="0"/>
              <a:t> {</a:t>
            </a:r>
          </a:p>
          <a:p>
            <a:pPr lvl="1"/>
            <a:r>
              <a:rPr lang="en-IN" sz="2400" dirty="0" smtClean="0"/>
              <a:t> </a:t>
            </a:r>
            <a:r>
              <a:rPr lang="en-IN" sz="2400" dirty="0" err="1" smtClean="0"/>
              <a:t>System.out.print</a:t>
            </a:r>
            <a:r>
              <a:rPr lang="en-IN" sz="2400" dirty="0" smtClean="0"/>
              <a:t>("This is if statement"); </a:t>
            </a:r>
          </a:p>
          <a:p>
            <a:pPr lvl="1"/>
            <a:r>
              <a:rPr lang="en-IN" sz="2400" dirty="0" smtClean="0"/>
              <a:t>}else{</a:t>
            </a:r>
          </a:p>
          <a:p>
            <a:pPr lvl="1"/>
            <a:r>
              <a:rPr lang="en-IN" sz="2400" dirty="0" err="1" smtClean="0"/>
              <a:t>System.out.print</a:t>
            </a:r>
            <a:r>
              <a:rPr lang="en-IN" sz="2400" dirty="0" smtClean="0"/>
              <a:t>("This is else statement");</a:t>
            </a:r>
          </a:p>
          <a:p>
            <a:pPr lvl="1"/>
            <a:r>
              <a:rPr lang="en-IN" sz="2400" dirty="0" smtClean="0"/>
              <a:t>}</a:t>
            </a:r>
          </a:p>
          <a:p>
            <a:pPr marL="0" lvl="1"/>
            <a:r>
              <a:rPr lang="en-IN" sz="2400" dirty="0" smtClean="0"/>
              <a:t>}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27384"/>
            <a:ext cx="7772400" cy="1470025"/>
          </a:xfrm>
        </p:spPr>
        <p:txBody>
          <a:bodyPr/>
          <a:lstStyle/>
          <a:p>
            <a:r>
              <a:rPr lang="en-IN" dirty="0" smtClean="0"/>
              <a:t>if else condition</a:t>
            </a:r>
            <a:endParaRPr lang="en-IN" dirty="0"/>
          </a:p>
        </p:txBody>
      </p:sp>
      <p:sp>
        <p:nvSpPr>
          <p:cNvPr id="3" name="Subtitle 2"/>
          <p:cNvSpPr>
            <a:spLocks noGrp="1"/>
          </p:cNvSpPr>
          <p:nvPr>
            <p:ph type="subTitle" idx="1"/>
          </p:nvPr>
        </p:nvSpPr>
        <p:spPr>
          <a:xfrm>
            <a:off x="3923928" y="1628800"/>
            <a:ext cx="4248472" cy="4320480"/>
          </a:xfrm>
        </p:spPr>
        <p:txBody>
          <a:bodyPr/>
          <a:lstStyle/>
          <a:p>
            <a:r>
              <a:rPr lang="en-IN" dirty="0" smtClean="0"/>
              <a:t> </a:t>
            </a:r>
            <a:endParaRPr lang="en-IN" dirty="0"/>
          </a:p>
        </p:txBody>
      </p:sp>
      <p:pic>
        <p:nvPicPr>
          <p:cNvPr id="40964" name="Picture 4" descr="Image result for if else images"/>
          <p:cNvPicPr>
            <a:picLocks noChangeAspect="1" noChangeArrowheads="1"/>
          </p:cNvPicPr>
          <p:nvPr/>
        </p:nvPicPr>
        <p:blipFill>
          <a:blip r:embed="rId2" cstate="print"/>
          <a:srcRect/>
          <a:stretch>
            <a:fillRect/>
          </a:stretch>
        </p:blipFill>
        <p:spPr bwMode="auto">
          <a:xfrm>
            <a:off x="179512" y="1412776"/>
            <a:ext cx="3312368" cy="4392488"/>
          </a:xfrm>
          <a:prstGeom prst="rect">
            <a:avLst/>
          </a:prstGeom>
          <a:noFill/>
        </p:spPr>
      </p:pic>
      <p:sp>
        <p:nvSpPr>
          <p:cNvPr id="6" name="Rectangle 5"/>
          <p:cNvSpPr/>
          <p:nvPr/>
        </p:nvSpPr>
        <p:spPr>
          <a:xfrm>
            <a:off x="3707904" y="1340768"/>
            <a:ext cx="5112568" cy="5040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dirty="0" smtClean="0"/>
              <a:t>public class Test { </a:t>
            </a:r>
          </a:p>
          <a:p>
            <a:r>
              <a:rPr lang="en-IN" sz="2400" dirty="0" smtClean="0"/>
              <a:t>public static void main(String </a:t>
            </a:r>
            <a:r>
              <a:rPr lang="en-IN" sz="2400" dirty="0" err="1" smtClean="0"/>
              <a:t>args</a:t>
            </a:r>
            <a:r>
              <a:rPr lang="en-IN" sz="2400" dirty="0" smtClean="0"/>
              <a:t>[]) { </a:t>
            </a:r>
          </a:p>
          <a:p>
            <a:r>
              <a:rPr lang="en-IN" sz="2400" dirty="0" err="1" smtClean="0"/>
              <a:t>int</a:t>
            </a:r>
            <a:r>
              <a:rPr lang="en-IN" sz="2400" dirty="0" smtClean="0"/>
              <a:t> x = 30; </a:t>
            </a:r>
          </a:p>
          <a:p>
            <a:pPr lvl="1"/>
            <a:r>
              <a:rPr lang="en-IN" sz="2400" dirty="0" smtClean="0"/>
              <a:t>if( x &lt; 20 )</a:t>
            </a:r>
          </a:p>
          <a:p>
            <a:pPr lvl="1"/>
            <a:r>
              <a:rPr lang="en-IN" sz="2400" dirty="0" smtClean="0"/>
              <a:t> {</a:t>
            </a:r>
          </a:p>
          <a:p>
            <a:pPr lvl="1"/>
            <a:r>
              <a:rPr lang="en-IN" sz="2400" dirty="0" smtClean="0"/>
              <a:t> </a:t>
            </a:r>
            <a:r>
              <a:rPr lang="en-IN" sz="2400" dirty="0" err="1" smtClean="0"/>
              <a:t>System.out.print</a:t>
            </a:r>
            <a:r>
              <a:rPr lang="en-IN" sz="2400" dirty="0" smtClean="0"/>
              <a:t>("This is if statement"); </a:t>
            </a:r>
          </a:p>
          <a:p>
            <a:pPr lvl="1"/>
            <a:r>
              <a:rPr lang="en-IN" sz="2400" dirty="0" smtClean="0"/>
              <a:t>}else{</a:t>
            </a:r>
          </a:p>
          <a:p>
            <a:pPr lvl="1"/>
            <a:r>
              <a:rPr lang="en-IN" sz="2400" dirty="0" err="1" smtClean="0"/>
              <a:t>System.out.print</a:t>
            </a:r>
            <a:r>
              <a:rPr lang="en-IN" sz="2400" dirty="0" smtClean="0"/>
              <a:t>("This is else statement");</a:t>
            </a:r>
          </a:p>
          <a:p>
            <a:pPr lvl="1"/>
            <a:r>
              <a:rPr lang="en-IN" sz="2400" dirty="0" smtClean="0"/>
              <a:t>}</a:t>
            </a:r>
          </a:p>
          <a:p>
            <a:pPr marL="0" lvl="1"/>
            <a:r>
              <a:rPr lang="en-IN" sz="2400" dirty="0" smtClean="0"/>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IN" dirty="0" smtClean="0"/>
              <a:t>Selenium Course Content</a:t>
            </a:r>
            <a:endParaRPr lang="en-IN" dirty="0"/>
          </a:p>
        </p:txBody>
      </p:sp>
      <p:sp>
        <p:nvSpPr>
          <p:cNvPr id="3" name="Content Placeholder 2"/>
          <p:cNvSpPr>
            <a:spLocks noGrp="1"/>
          </p:cNvSpPr>
          <p:nvPr>
            <p:ph idx="1"/>
          </p:nvPr>
        </p:nvSpPr>
        <p:spPr>
          <a:xfrm>
            <a:off x="457200" y="1196752"/>
            <a:ext cx="4474840" cy="5328592"/>
          </a:xfrm>
        </p:spPr>
        <p:txBody>
          <a:bodyPr>
            <a:normAutofit fontScale="85000" lnSpcReduction="20000"/>
          </a:bodyPr>
          <a:lstStyle/>
          <a:p>
            <a:r>
              <a:rPr lang="en-IN" sz="2000" dirty="0" smtClean="0"/>
              <a:t>Introduction to Selenium WebDriver </a:t>
            </a:r>
          </a:p>
          <a:p>
            <a:r>
              <a:rPr lang="en-IN" sz="2000" dirty="0" smtClean="0"/>
              <a:t>First Program on selenium </a:t>
            </a:r>
          </a:p>
          <a:p>
            <a:r>
              <a:rPr lang="en-IN" sz="2000" dirty="0" smtClean="0"/>
              <a:t>Verify Page title in Selenium Webdriver </a:t>
            </a:r>
          </a:p>
          <a:p>
            <a:r>
              <a:rPr lang="en-IN" sz="2000" dirty="0" smtClean="0"/>
              <a:t>Navigation in selenium </a:t>
            </a:r>
          </a:p>
          <a:p>
            <a:r>
              <a:rPr lang="en-IN" sz="2000" dirty="0" smtClean="0"/>
              <a:t>Radio button and Checkbox in Selenium Webdriver </a:t>
            </a:r>
          </a:p>
          <a:p>
            <a:r>
              <a:rPr lang="en-IN" sz="2000" dirty="0" smtClean="0"/>
              <a:t>Handling Autosuggestion </a:t>
            </a:r>
          </a:p>
          <a:p>
            <a:r>
              <a:rPr lang="en-IN" sz="2000" dirty="0" smtClean="0"/>
              <a:t>Handling Dropdown List </a:t>
            </a:r>
          </a:p>
          <a:p>
            <a:r>
              <a:rPr lang="en-IN" sz="2000" dirty="0" smtClean="0"/>
              <a:t>Handling Drag and Drop in Selenium </a:t>
            </a:r>
          </a:p>
          <a:p>
            <a:r>
              <a:rPr lang="en-IN" sz="2000" dirty="0" smtClean="0"/>
              <a:t>Handling Mouse Hover ,Keyword Events using Action class</a:t>
            </a:r>
          </a:p>
          <a:p>
            <a:r>
              <a:rPr lang="en-IN" sz="2000" dirty="0" smtClean="0"/>
              <a:t>Synchronization using webdriver(Waits) </a:t>
            </a:r>
          </a:p>
          <a:p>
            <a:r>
              <a:rPr lang="en-IN" sz="2000" dirty="0" smtClean="0"/>
              <a:t>How to take screenshot using selenium </a:t>
            </a:r>
          </a:p>
          <a:p>
            <a:r>
              <a:rPr lang="en-IN" sz="2000" dirty="0" smtClean="0"/>
              <a:t>How to capture Error message using webdriver</a:t>
            </a:r>
          </a:p>
          <a:p>
            <a:r>
              <a:rPr lang="en-IN" sz="2000" dirty="0" smtClean="0"/>
              <a:t>Handling Multiple windows </a:t>
            </a:r>
          </a:p>
          <a:p>
            <a:r>
              <a:rPr lang="en-IN" sz="2000" dirty="0" smtClean="0"/>
              <a:t>Handling Alert Messages. </a:t>
            </a:r>
          </a:p>
          <a:p>
            <a:r>
              <a:rPr lang="en-IN" sz="2000" dirty="0" smtClean="0"/>
              <a:t>Handling IFrames. </a:t>
            </a:r>
            <a:endParaRPr lang="en-IN" sz="2000" dirty="0"/>
          </a:p>
          <a:p>
            <a:r>
              <a:rPr lang="en-IN" sz="2000" dirty="0" smtClean="0"/>
              <a:t>Cross Browsing using selenium </a:t>
            </a:r>
          </a:p>
          <a:p>
            <a:r>
              <a:rPr lang="en-IN" sz="2000" dirty="0" smtClean="0"/>
              <a:t>Complete details of Dynamic XPath in Selenium </a:t>
            </a:r>
          </a:p>
        </p:txBody>
      </p:sp>
      <p:sp>
        <p:nvSpPr>
          <p:cNvPr id="4" name="Content Placeholder 2"/>
          <p:cNvSpPr txBox="1">
            <a:spLocks/>
          </p:cNvSpPr>
          <p:nvPr/>
        </p:nvSpPr>
        <p:spPr>
          <a:xfrm>
            <a:off x="4669160" y="1196752"/>
            <a:ext cx="4474840" cy="532859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fontAlgn="auto">
              <a:lnSpc>
                <a:spcPct val="80000"/>
              </a:lnSpc>
              <a:spcBef>
                <a:spcPct val="20000"/>
              </a:spcBef>
              <a:spcAft>
                <a:spcPts val="0"/>
              </a:spcAft>
              <a:buClrTx/>
              <a:buSzTx/>
              <a:buFont typeface="Arial" pitchFamily="34" charset="0"/>
              <a:buChar char="•"/>
              <a:tabLst/>
              <a:defRPr/>
            </a:pPr>
            <a:r>
              <a:rPr lang="en-IN" sz="1600" dirty="0" smtClean="0"/>
              <a:t>Complete </a:t>
            </a:r>
            <a:r>
              <a:rPr lang="en-IN" sz="1600" dirty="0"/>
              <a:t>details on CSS in selenium </a:t>
            </a:r>
          </a:p>
          <a:p>
            <a:pPr marL="342900" marR="0" lvl="0" indent="-342900" fontAlgn="auto">
              <a:lnSpc>
                <a:spcPct val="80000"/>
              </a:lnSpc>
              <a:spcBef>
                <a:spcPct val="20000"/>
              </a:spcBef>
              <a:spcAft>
                <a:spcPts val="0"/>
              </a:spcAft>
              <a:buClrTx/>
              <a:buSzTx/>
              <a:buFont typeface="Arial" pitchFamily="34" charset="0"/>
              <a:buChar char="•"/>
              <a:tabLst/>
              <a:defRPr/>
            </a:pPr>
            <a:r>
              <a:rPr lang="en-IN" sz="1600" dirty="0" smtClean="0"/>
              <a:t>How </a:t>
            </a:r>
            <a:r>
              <a:rPr lang="en-IN" sz="1600" dirty="0"/>
              <a:t>to download files in Selenium Webdriver. </a:t>
            </a:r>
          </a:p>
          <a:p>
            <a:pPr marL="342900" marR="0" lvl="0" indent="-342900" fontAlgn="auto">
              <a:lnSpc>
                <a:spcPct val="80000"/>
              </a:lnSpc>
              <a:spcBef>
                <a:spcPct val="20000"/>
              </a:spcBef>
              <a:spcAft>
                <a:spcPts val="0"/>
              </a:spcAft>
              <a:buClrTx/>
              <a:buSzTx/>
              <a:buFont typeface="Arial" pitchFamily="34" charset="0"/>
              <a:buChar char="•"/>
              <a:tabLst/>
              <a:defRPr/>
            </a:pPr>
            <a:r>
              <a:rPr lang="en-IN" sz="1600" dirty="0"/>
              <a:t>Handling WebTable </a:t>
            </a:r>
          </a:p>
          <a:p>
            <a:pPr marL="342900" marR="0" lvl="0" indent="-342900" fontAlgn="auto">
              <a:lnSpc>
                <a:spcPct val="80000"/>
              </a:lnSpc>
              <a:spcBef>
                <a:spcPct val="20000"/>
              </a:spcBef>
              <a:spcAft>
                <a:spcPts val="0"/>
              </a:spcAft>
              <a:buClrTx/>
              <a:buSzTx/>
              <a:buFont typeface="Arial" pitchFamily="34" charset="0"/>
              <a:buChar char="•"/>
              <a:tabLst/>
              <a:defRPr/>
            </a:pPr>
            <a:r>
              <a:rPr lang="en-IN" sz="1600" dirty="0"/>
              <a:t>How to use Logs File in selenium </a:t>
            </a:r>
          </a:p>
          <a:p>
            <a:pPr marL="342900" marR="0" lvl="0" indent="-342900" fontAlgn="auto">
              <a:lnSpc>
                <a:spcPct val="80000"/>
              </a:lnSpc>
              <a:spcBef>
                <a:spcPct val="20000"/>
              </a:spcBef>
              <a:spcAft>
                <a:spcPts val="0"/>
              </a:spcAft>
              <a:buClrTx/>
              <a:buSzTx/>
              <a:buFont typeface="Arial" pitchFamily="34" charset="0"/>
              <a:buChar char="•"/>
              <a:tabLst/>
              <a:defRPr/>
            </a:pPr>
            <a:r>
              <a:rPr lang="en-IN" sz="1600" dirty="0" smtClean="0"/>
              <a:t>How </a:t>
            </a:r>
            <a:r>
              <a:rPr lang="en-IN" sz="1600" dirty="0"/>
              <a:t>to use Properties File in selenium</a:t>
            </a:r>
          </a:p>
          <a:p>
            <a:pPr marL="342900" indent="-342900">
              <a:lnSpc>
                <a:spcPct val="80000"/>
              </a:lnSpc>
              <a:spcBef>
                <a:spcPct val="20000"/>
              </a:spcBef>
              <a:buFont typeface="Arial" pitchFamily="34" charset="0"/>
              <a:buChar char="•"/>
            </a:pPr>
            <a:r>
              <a:rPr lang="en-IN" sz="1600" dirty="0"/>
              <a:t>Handling File upload using Saluki/Auto IT </a:t>
            </a:r>
            <a:endParaRPr lang="en-IN" sz="1600" dirty="0" smtClean="0"/>
          </a:p>
          <a:p>
            <a:pPr marL="342900" indent="-342900">
              <a:lnSpc>
                <a:spcPct val="80000"/>
              </a:lnSpc>
              <a:spcBef>
                <a:spcPct val="20000"/>
              </a:spcBef>
              <a:buFont typeface="Arial" pitchFamily="34" charset="0"/>
              <a:buChar char="•"/>
            </a:pPr>
            <a:r>
              <a:rPr lang="en-IN" sz="1600" dirty="0" err="1" smtClean="0"/>
              <a:t>TestNG</a:t>
            </a:r>
            <a:endParaRPr lang="en-IN" sz="1600" dirty="0" smtClean="0"/>
          </a:p>
          <a:p>
            <a:pPr marL="342900" indent="-342900">
              <a:lnSpc>
                <a:spcPct val="80000"/>
              </a:lnSpc>
              <a:spcBef>
                <a:spcPct val="20000"/>
              </a:spcBef>
              <a:buFont typeface="Arial" pitchFamily="34" charset="0"/>
              <a:buChar char="•"/>
            </a:pPr>
            <a:r>
              <a:rPr lang="en-IN" sz="1600" dirty="0" smtClean="0"/>
              <a:t>Apache POI</a:t>
            </a:r>
            <a:endParaRPr lang="en-IN" sz="1600" dirty="0"/>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Image result for if else images"/>
          <p:cNvPicPr>
            <a:picLocks noChangeAspect="1" noChangeArrowheads="1"/>
          </p:cNvPicPr>
          <p:nvPr/>
        </p:nvPicPr>
        <p:blipFill>
          <a:blip r:embed="rId2" cstate="print"/>
          <a:srcRect/>
          <a:stretch>
            <a:fillRect/>
          </a:stretch>
        </p:blipFill>
        <p:spPr bwMode="auto">
          <a:xfrm>
            <a:off x="179512" y="1124744"/>
            <a:ext cx="8555050" cy="4676007"/>
          </a:xfrm>
          <a:prstGeom prst="rect">
            <a:avLst/>
          </a:prstGeom>
          <a:noFill/>
        </p:spPr>
      </p:pic>
      <p:sp>
        <p:nvSpPr>
          <p:cNvPr id="3" name="Title 1"/>
          <p:cNvSpPr txBox="1">
            <a:spLocks/>
          </p:cNvSpPr>
          <p:nvPr/>
        </p:nvSpPr>
        <p:spPr>
          <a:xfrm>
            <a:off x="539552" y="0"/>
            <a:ext cx="7772400" cy="1470025"/>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IN" sz="4400" dirty="0" smtClean="0">
                <a:latin typeface="+mj-lt"/>
                <a:ea typeface="+mj-ea"/>
                <a:cs typeface="+mj-cs"/>
              </a:rPr>
              <a:t>Nested </a:t>
            </a:r>
            <a:r>
              <a:rPr kumimoji="0" lang="en-IN" sz="4400" b="0" i="0" u="none" strike="noStrike" kern="1200" cap="none" spc="0" normalizeH="0" baseline="0" noProof="0" dirty="0" smtClean="0">
                <a:ln>
                  <a:noFill/>
                </a:ln>
                <a:solidFill>
                  <a:schemeClr val="tx1"/>
                </a:solidFill>
                <a:effectLst/>
                <a:uLnTx/>
                <a:uFillTx/>
                <a:latin typeface="+mj-lt"/>
                <a:ea typeface="+mj-ea"/>
                <a:cs typeface="+mj-cs"/>
              </a:rPr>
              <a:t>if else condition</a:t>
            </a:r>
            <a:endParaRPr kumimoji="0" lang="en-IN"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394692"/>
            <a:ext cx="7848872" cy="6463308"/>
          </a:xfrm>
          <a:prstGeom prst="rect">
            <a:avLst/>
          </a:prstGeom>
        </p:spPr>
        <p:txBody>
          <a:bodyPr wrap="square">
            <a:spAutoFit/>
          </a:bodyPr>
          <a:lstStyle/>
          <a:p>
            <a:r>
              <a:rPr lang="en-IN" b="1" dirty="0" smtClean="0"/>
              <a:t>public</a:t>
            </a:r>
            <a:r>
              <a:rPr lang="en-IN" dirty="0" smtClean="0"/>
              <a:t> </a:t>
            </a:r>
            <a:r>
              <a:rPr lang="en-IN" b="1" dirty="0" smtClean="0"/>
              <a:t>class</a:t>
            </a:r>
            <a:r>
              <a:rPr lang="en-IN" dirty="0" smtClean="0"/>
              <a:t> </a:t>
            </a:r>
            <a:r>
              <a:rPr lang="en-IN" dirty="0" err="1" smtClean="0"/>
              <a:t>NestedIfElse</a:t>
            </a:r>
            <a:r>
              <a:rPr lang="en-IN" dirty="0" smtClean="0"/>
              <a:t> {  </a:t>
            </a:r>
          </a:p>
          <a:p>
            <a:r>
              <a:rPr lang="en-IN" b="1" dirty="0" smtClean="0"/>
              <a:t>public</a:t>
            </a:r>
            <a:r>
              <a:rPr lang="en-IN" dirty="0" smtClean="0"/>
              <a:t> </a:t>
            </a:r>
            <a:r>
              <a:rPr lang="en-IN" b="1" dirty="0" smtClean="0"/>
              <a:t>static</a:t>
            </a:r>
            <a:r>
              <a:rPr lang="en-IN" dirty="0" smtClean="0"/>
              <a:t> </a:t>
            </a:r>
            <a:r>
              <a:rPr lang="en-IN" b="1" dirty="0" smtClean="0"/>
              <a:t>void</a:t>
            </a:r>
            <a:r>
              <a:rPr lang="en-IN" dirty="0" smtClean="0"/>
              <a:t> main(String[] </a:t>
            </a:r>
            <a:r>
              <a:rPr lang="en-IN" dirty="0" err="1" smtClean="0"/>
              <a:t>args</a:t>
            </a:r>
            <a:r>
              <a:rPr lang="en-IN" dirty="0" smtClean="0"/>
              <a:t>) {  </a:t>
            </a:r>
          </a:p>
          <a:p>
            <a:r>
              <a:rPr lang="en-IN" dirty="0" smtClean="0"/>
              <a:t>    </a:t>
            </a:r>
            <a:r>
              <a:rPr lang="en-IN" b="1" dirty="0" err="1" smtClean="0"/>
              <a:t>int</a:t>
            </a:r>
            <a:r>
              <a:rPr lang="en-IN" dirty="0" smtClean="0"/>
              <a:t> marks=65;  </a:t>
            </a:r>
          </a:p>
          <a:p>
            <a:r>
              <a:rPr lang="en-IN" dirty="0" smtClean="0"/>
              <a:t>      </a:t>
            </a:r>
          </a:p>
          <a:p>
            <a:r>
              <a:rPr lang="en-IN" dirty="0" smtClean="0"/>
              <a:t>    </a:t>
            </a:r>
            <a:r>
              <a:rPr lang="en-IN" b="1" dirty="0" smtClean="0"/>
              <a:t>if</a:t>
            </a:r>
            <a:r>
              <a:rPr lang="en-IN" dirty="0" smtClean="0"/>
              <a:t>(marks&lt;35){  </a:t>
            </a:r>
          </a:p>
          <a:p>
            <a:r>
              <a:rPr lang="en-IN" dirty="0" smtClean="0"/>
              <a:t>        </a:t>
            </a:r>
            <a:r>
              <a:rPr lang="en-IN" dirty="0" err="1" smtClean="0"/>
              <a:t>System.out.println</a:t>
            </a:r>
            <a:r>
              <a:rPr lang="en-IN" dirty="0" smtClean="0"/>
              <a:t>("fail");  </a:t>
            </a:r>
          </a:p>
          <a:p>
            <a:r>
              <a:rPr lang="en-IN" dirty="0" smtClean="0"/>
              <a:t>    }  </a:t>
            </a:r>
          </a:p>
          <a:p>
            <a:r>
              <a:rPr lang="en-IN" dirty="0" smtClean="0"/>
              <a:t>    </a:t>
            </a:r>
            <a:r>
              <a:rPr lang="en-IN" b="1" dirty="0" smtClean="0"/>
              <a:t>else</a:t>
            </a:r>
            <a:r>
              <a:rPr lang="en-IN" dirty="0" smtClean="0"/>
              <a:t> </a:t>
            </a:r>
            <a:r>
              <a:rPr lang="en-IN" b="1" dirty="0" smtClean="0"/>
              <a:t>if</a:t>
            </a:r>
            <a:r>
              <a:rPr lang="en-IN" dirty="0" smtClean="0"/>
              <a:t>(marks&gt;=35 &amp;&amp; marks&lt;50){  </a:t>
            </a:r>
          </a:p>
          <a:p>
            <a:r>
              <a:rPr lang="en-IN" dirty="0" smtClean="0"/>
              <a:t>        </a:t>
            </a:r>
            <a:r>
              <a:rPr lang="en-IN" dirty="0" err="1" smtClean="0"/>
              <a:t>System.out.println</a:t>
            </a:r>
            <a:r>
              <a:rPr lang="en-IN" dirty="0" smtClean="0"/>
              <a:t>("D grade");  </a:t>
            </a:r>
          </a:p>
          <a:p>
            <a:r>
              <a:rPr lang="en-IN" dirty="0" smtClean="0"/>
              <a:t>    }  </a:t>
            </a:r>
          </a:p>
          <a:p>
            <a:r>
              <a:rPr lang="en-IN" dirty="0" smtClean="0"/>
              <a:t>    </a:t>
            </a:r>
            <a:r>
              <a:rPr lang="en-IN" b="1" dirty="0" smtClean="0"/>
              <a:t>else</a:t>
            </a:r>
            <a:r>
              <a:rPr lang="en-IN" dirty="0" smtClean="0"/>
              <a:t> </a:t>
            </a:r>
            <a:r>
              <a:rPr lang="en-IN" b="1" dirty="0" smtClean="0"/>
              <a:t>if</a:t>
            </a:r>
            <a:r>
              <a:rPr lang="en-IN" dirty="0" smtClean="0"/>
              <a:t>(marks&gt;=50 &amp;&amp; marks&lt;70){  </a:t>
            </a:r>
          </a:p>
          <a:p>
            <a:r>
              <a:rPr lang="en-IN" dirty="0" smtClean="0"/>
              <a:t>        </a:t>
            </a:r>
            <a:r>
              <a:rPr lang="en-IN" dirty="0" err="1" smtClean="0"/>
              <a:t>System.out.println</a:t>
            </a:r>
            <a:r>
              <a:rPr lang="en-IN" dirty="0" smtClean="0"/>
              <a:t>("C grade");  </a:t>
            </a:r>
          </a:p>
          <a:p>
            <a:r>
              <a:rPr lang="en-IN" dirty="0" smtClean="0"/>
              <a:t>    }  </a:t>
            </a:r>
          </a:p>
          <a:p>
            <a:r>
              <a:rPr lang="en-IN" dirty="0" smtClean="0"/>
              <a:t>    </a:t>
            </a:r>
            <a:r>
              <a:rPr lang="en-IN" b="1" dirty="0" smtClean="0"/>
              <a:t>else</a:t>
            </a:r>
            <a:r>
              <a:rPr lang="en-IN" dirty="0" smtClean="0"/>
              <a:t> </a:t>
            </a:r>
            <a:r>
              <a:rPr lang="en-IN" b="1" dirty="0" smtClean="0"/>
              <a:t>if</a:t>
            </a:r>
            <a:r>
              <a:rPr lang="en-IN" dirty="0" smtClean="0"/>
              <a:t>(marks&gt;=70 &amp;&amp; marks&lt;80){  </a:t>
            </a:r>
          </a:p>
          <a:p>
            <a:r>
              <a:rPr lang="en-IN" dirty="0" smtClean="0"/>
              <a:t>        </a:t>
            </a:r>
            <a:r>
              <a:rPr lang="en-IN" dirty="0" err="1" smtClean="0"/>
              <a:t>System.out.println</a:t>
            </a:r>
            <a:r>
              <a:rPr lang="en-IN" dirty="0" smtClean="0"/>
              <a:t>("B grade");  </a:t>
            </a:r>
          </a:p>
          <a:p>
            <a:r>
              <a:rPr lang="en-IN" dirty="0" smtClean="0"/>
              <a:t>    }  </a:t>
            </a:r>
          </a:p>
          <a:p>
            <a:r>
              <a:rPr lang="en-IN" dirty="0" smtClean="0"/>
              <a:t>    </a:t>
            </a:r>
            <a:r>
              <a:rPr lang="en-IN" b="1" dirty="0" smtClean="0"/>
              <a:t>else</a:t>
            </a:r>
            <a:r>
              <a:rPr lang="en-IN" dirty="0" smtClean="0"/>
              <a:t> </a:t>
            </a:r>
            <a:r>
              <a:rPr lang="en-IN" b="1" dirty="0" smtClean="0"/>
              <a:t>if</a:t>
            </a:r>
            <a:r>
              <a:rPr lang="en-IN" dirty="0" smtClean="0"/>
              <a:t>(marks&gt;=80 &amp;&amp; marks&lt;100){  </a:t>
            </a:r>
          </a:p>
          <a:p>
            <a:r>
              <a:rPr lang="en-IN" dirty="0" smtClean="0"/>
              <a:t>        </a:t>
            </a:r>
            <a:r>
              <a:rPr lang="en-IN" dirty="0" err="1" smtClean="0"/>
              <a:t>System.out.println</a:t>
            </a:r>
            <a:r>
              <a:rPr lang="en-IN" dirty="0" smtClean="0"/>
              <a:t>("A grade");  </a:t>
            </a:r>
          </a:p>
          <a:p>
            <a:r>
              <a:rPr lang="en-IN" dirty="0" smtClean="0"/>
              <a:t>      }</a:t>
            </a:r>
            <a:r>
              <a:rPr lang="en-IN" b="1" dirty="0" smtClean="0"/>
              <a:t>else</a:t>
            </a:r>
            <a:r>
              <a:rPr lang="en-IN" dirty="0" smtClean="0"/>
              <a:t>{  </a:t>
            </a:r>
          </a:p>
          <a:p>
            <a:r>
              <a:rPr lang="en-IN" dirty="0" smtClean="0"/>
              <a:t>        </a:t>
            </a:r>
            <a:r>
              <a:rPr lang="en-IN" dirty="0" err="1" smtClean="0"/>
              <a:t>System.out.println</a:t>
            </a:r>
            <a:r>
              <a:rPr lang="en-IN" dirty="0" smtClean="0"/>
              <a:t>("Invalid!");  </a:t>
            </a:r>
          </a:p>
          <a:p>
            <a:r>
              <a:rPr lang="en-IN" dirty="0" smtClean="0"/>
              <a:t>    }  </a:t>
            </a:r>
          </a:p>
          <a:p>
            <a:r>
              <a:rPr lang="en-IN" dirty="0" smtClean="0"/>
              <a:t>}  </a:t>
            </a:r>
          </a:p>
          <a:p>
            <a:r>
              <a:rPr lang="en-IN" dirty="0" smtClean="0"/>
              <a:t>}</a:t>
            </a:r>
            <a:endParaRPr lang="en-I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1143000"/>
          </a:xfrm>
        </p:spPr>
        <p:txBody>
          <a:bodyPr/>
          <a:lstStyle/>
          <a:p>
            <a:r>
              <a:rPr lang="en-IN" dirty="0" smtClean="0"/>
              <a:t>Switch Case</a:t>
            </a:r>
            <a:endParaRPr lang="en-IN" dirty="0"/>
          </a:p>
        </p:txBody>
      </p:sp>
      <p:pic>
        <p:nvPicPr>
          <p:cNvPr id="45058" name="Picture 2" descr="Image result for switch case images in java"/>
          <p:cNvPicPr>
            <a:picLocks noChangeAspect="1" noChangeArrowheads="1"/>
          </p:cNvPicPr>
          <p:nvPr/>
        </p:nvPicPr>
        <p:blipFill>
          <a:blip r:embed="rId2" cstate="print"/>
          <a:srcRect/>
          <a:stretch>
            <a:fillRect/>
          </a:stretch>
        </p:blipFill>
        <p:spPr bwMode="auto">
          <a:xfrm>
            <a:off x="0" y="980728"/>
            <a:ext cx="4355976" cy="5544616"/>
          </a:xfrm>
          <a:prstGeom prst="rect">
            <a:avLst/>
          </a:prstGeom>
          <a:noFill/>
        </p:spPr>
      </p:pic>
      <p:sp>
        <p:nvSpPr>
          <p:cNvPr id="6" name="Rectangle 5"/>
          <p:cNvSpPr/>
          <p:nvPr/>
        </p:nvSpPr>
        <p:spPr>
          <a:xfrm>
            <a:off x="4572000" y="1124744"/>
            <a:ext cx="4392488" cy="5472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IN" b="1" dirty="0" smtClean="0"/>
              <a:t>public</a:t>
            </a:r>
            <a:r>
              <a:rPr lang="en-IN" dirty="0" smtClean="0"/>
              <a:t> </a:t>
            </a:r>
            <a:r>
              <a:rPr lang="en-IN" b="1" dirty="0" smtClean="0"/>
              <a:t>class</a:t>
            </a:r>
            <a:r>
              <a:rPr lang="en-IN" dirty="0" smtClean="0"/>
              <a:t> </a:t>
            </a:r>
            <a:r>
              <a:rPr lang="en-IN" dirty="0" err="1" smtClean="0"/>
              <a:t>SwitchCaseExample</a:t>
            </a:r>
            <a:r>
              <a:rPr lang="en-IN" dirty="0" smtClean="0"/>
              <a:t> {  </a:t>
            </a:r>
          </a:p>
          <a:p>
            <a:pPr>
              <a:buNone/>
            </a:pPr>
            <a:r>
              <a:rPr lang="en-IN" b="1" dirty="0" smtClean="0"/>
              <a:t>public</a:t>
            </a:r>
            <a:r>
              <a:rPr lang="en-IN" dirty="0" smtClean="0"/>
              <a:t> </a:t>
            </a:r>
            <a:r>
              <a:rPr lang="en-IN" b="1" dirty="0" smtClean="0"/>
              <a:t>static</a:t>
            </a:r>
            <a:r>
              <a:rPr lang="en-IN" dirty="0" smtClean="0"/>
              <a:t> </a:t>
            </a:r>
            <a:r>
              <a:rPr lang="en-IN" b="1" dirty="0" smtClean="0"/>
              <a:t>void</a:t>
            </a:r>
            <a:r>
              <a:rPr lang="en-IN" dirty="0" smtClean="0"/>
              <a:t> main(String[] </a:t>
            </a:r>
            <a:r>
              <a:rPr lang="en-IN" dirty="0" err="1" smtClean="0"/>
              <a:t>args</a:t>
            </a:r>
            <a:r>
              <a:rPr lang="en-IN" dirty="0" smtClean="0"/>
              <a:t>) {  </a:t>
            </a:r>
          </a:p>
          <a:p>
            <a:pPr>
              <a:buNone/>
            </a:pPr>
            <a:r>
              <a:rPr lang="en-IN" dirty="0" smtClean="0"/>
              <a:t>    </a:t>
            </a:r>
            <a:r>
              <a:rPr lang="en-IN" b="1" dirty="0" smtClean="0"/>
              <a:t>String</a:t>
            </a:r>
            <a:r>
              <a:rPr lang="en-IN" dirty="0" smtClean="0"/>
              <a:t> Case=Sunday;  </a:t>
            </a:r>
          </a:p>
          <a:p>
            <a:pPr>
              <a:buNone/>
            </a:pPr>
            <a:r>
              <a:rPr lang="en-IN" dirty="0" smtClean="0"/>
              <a:t>    </a:t>
            </a:r>
            <a:r>
              <a:rPr lang="en-IN" b="1" dirty="0" smtClean="0"/>
              <a:t>switch</a:t>
            </a:r>
            <a:r>
              <a:rPr lang="en-IN" dirty="0" smtClean="0"/>
              <a:t>(Case){  </a:t>
            </a:r>
          </a:p>
          <a:p>
            <a:pPr>
              <a:buNone/>
            </a:pPr>
            <a:r>
              <a:rPr lang="en-IN" dirty="0" smtClean="0"/>
              <a:t>    </a:t>
            </a:r>
            <a:r>
              <a:rPr lang="en-IN" b="1" dirty="0" smtClean="0"/>
              <a:t>case</a:t>
            </a:r>
            <a:r>
              <a:rPr lang="en-IN" dirty="0" smtClean="0"/>
              <a:t> ”Sunday”:</a:t>
            </a:r>
          </a:p>
          <a:p>
            <a:pPr>
              <a:buNone/>
            </a:pPr>
            <a:r>
              <a:rPr lang="en-IN" dirty="0" smtClean="0"/>
              <a:t>	 </a:t>
            </a:r>
            <a:r>
              <a:rPr lang="en-IN" dirty="0" err="1" smtClean="0"/>
              <a:t>System.out.println</a:t>
            </a:r>
            <a:r>
              <a:rPr lang="en-IN" dirty="0" smtClean="0"/>
              <a:t>(“Holiday");</a:t>
            </a:r>
          </a:p>
          <a:p>
            <a:pPr>
              <a:buNone/>
            </a:pPr>
            <a:r>
              <a:rPr lang="en-IN" b="1" dirty="0" smtClean="0"/>
              <a:t>	break</a:t>
            </a:r>
            <a:r>
              <a:rPr lang="en-IN" dirty="0" smtClean="0"/>
              <a:t>;  </a:t>
            </a:r>
          </a:p>
          <a:p>
            <a:pPr>
              <a:buNone/>
            </a:pPr>
            <a:r>
              <a:rPr lang="en-IN" dirty="0" smtClean="0"/>
              <a:t>    </a:t>
            </a:r>
            <a:r>
              <a:rPr lang="en-IN" b="1" dirty="0" smtClean="0"/>
              <a:t>case</a:t>
            </a:r>
            <a:r>
              <a:rPr lang="en-IN" dirty="0" smtClean="0"/>
              <a:t> ”</a:t>
            </a:r>
            <a:r>
              <a:rPr lang="en-IN" dirty="0" err="1" smtClean="0"/>
              <a:t>Satuarday</a:t>
            </a:r>
            <a:r>
              <a:rPr lang="en-IN" dirty="0" smtClean="0"/>
              <a:t>”: </a:t>
            </a:r>
          </a:p>
          <a:p>
            <a:pPr>
              <a:buNone/>
            </a:pPr>
            <a:r>
              <a:rPr lang="en-IN" dirty="0" smtClean="0"/>
              <a:t>	 </a:t>
            </a:r>
            <a:r>
              <a:rPr lang="en-IN" dirty="0" err="1" smtClean="0"/>
              <a:t>System.out.println</a:t>
            </a:r>
            <a:r>
              <a:rPr lang="en-IN" dirty="0" smtClean="0"/>
              <a:t>(“Holiday");</a:t>
            </a:r>
          </a:p>
          <a:p>
            <a:pPr>
              <a:buNone/>
            </a:pPr>
            <a:r>
              <a:rPr lang="en-IN" b="1" dirty="0" smtClean="0"/>
              <a:t>	break</a:t>
            </a:r>
            <a:r>
              <a:rPr lang="en-IN" dirty="0" smtClean="0"/>
              <a:t>;  </a:t>
            </a:r>
          </a:p>
          <a:p>
            <a:pPr>
              <a:buNone/>
            </a:pPr>
            <a:r>
              <a:rPr lang="en-IN" dirty="0" smtClean="0"/>
              <a:t>    </a:t>
            </a:r>
            <a:r>
              <a:rPr lang="en-IN" b="1" dirty="0" smtClean="0"/>
              <a:t>default</a:t>
            </a:r>
            <a:r>
              <a:rPr lang="en-IN" dirty="0" smtClean="0"/>
              <a:t>:</a:t>
            </a:r>
          </a:p>
          <a:p>
            <a:pPr>
              <a:buNone/>
            </a:pPr>
            <a:r>
              <a:rPr lang="en-IN" dirty="0" smtClean="0"/>
              <a:t>	</a:t>
            </a:r>
            <a:r>
              <a:rPr lang="en-IN" dirty="0" err="1" smtClean="0"/>
              <a:t>System.out.println</a:t>
            </a:r>
            <a:r>
              <a:rPr lang="en-IN" dirty="0" smtClean="0"/>
              <a:t>(“</a:t>
            </a:r>
            <a:r>
              <a:rPr lang="en-IN" dirty="0" err="1" smtClean="0"/>
              <a:t>WorkingDay</a:t>
            </a:r>
            <a:r>
              <a:rPr lang="en-IN" dirty="0" smtClean="0"/>
              <a:t>");  </a:t>
            </a:r>
          </a:p>
          <a:p>
            <a:pPr>
              <a:buNone/>
            </a:pPr>
            <a:r>
              <a:rPr lang="en-IN" dirty="0" smtClean="0"/>
              <a:t>    }  </a:t>
            </a:r>
          </a:p>
          <a:p>
            <a:pPr>
              <a:buNone/>
            </a:pPr>
            <a:r>
              <a:rPr lang="en-IN" dirty="0" smtClean="0"/>
              <a:t>}  </a:t>
            </a:r>
          </a:p>
          <a:p>
            <a:pPr>
              <a:buNone/>
            </a:pPr>
            <a:r>
              <a:rPr lang="en-IN" dirty="0" smtClean="0"/>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LOOPS</a:t>
            </a:r>
            <a:endParaRPr lang="en-IN" dirty="0"/>
          </a:p>
        </p:txBody>
      </p:sp>
      <p:sp>
        <p:nvSpPr>
          <p:cNvPr id="3" name="Content Placeholder 2"/>
          <p:cNvSpPr>
            <a:spLocks noGrp="1"/>
          </p:cNvSpPr>
          <p:nvPr>
            <p:ph idx="1"/>
          </p:nvPr>
        </p:nvSpPr>
        <p:spPr>
          <a:xfrm>
            <a:off x="251520" y="1196752"/>
            <a:ext cx="8640960" cy="5112568"/>
          </a:xfrm>
        </p:spPr>
        <p:txBody>
          <a:bodyPr/>
          <a:lstStyle/>
          <a:p>
            <a:r>
              <a:rPr lang="en-IN" b="1" dirty="0" smtClean="0"/>
              <a:t>loops</a:t>
            </a:r>
            <a:r>
              <a:rPr lang="en-IN" dirty="0" smtClean="0"/>
              <a:t> </a:t>
            </a:r>
            <a:r>
              <a:rPr lang="en-IN" dirty="0" smtClean="0"/>
              <a:t>in java is </a:t>
            </a:r>
            <a:r>
              <a:rPr lang="en-IN" dirty="0" smtClean="0"/>
              <a:t>used to iterate </a:t>
            </a:r>
            <a:r>
              <a:rPr lang="en-IN" dirty="0" smtClean="0"/>
              <a:t>any set of statements </a:t>
            </a:r>
            <a:r>
              <a:rPr lang="en-IN" dirty="0" smtClean="0"/>
              <a:t>several times. </a:t>
            </a:r>
            <a:r>
              <a:rPr lang="en-IN" dirty="0" smtClean="0"/>
              <a:t> The below are the different loops available in java. </a:t>
            </a:r>
          </a:p>
          <a:p>
            <a:pPr lvl="1"/>
            <a:r>
              <a:rPr lang="en-IN" dirty="0" smtClean="0"/>
              <a:t>For Loop </a:t>
            </a:r>
          </a:p>
          <a:p>
            <a:pPr lvl="2"/>
            <a:r>
              <a:rPr lang="en-IN" dirty="0" smtClean="0"/>
              <a:t>Normal for loop</a:t>
            </a:r>
          </a:p>
          <a:p>
            <a:pPr lvl="2"/>
            <a:r>
              <a:rPr lang="en-IN" dirty="0" smtClean="0"/>
              <a:t>Labeled for loop</a:t>
            </a:r>
          </a:p>
          <a:p>
            <a:pPr lvl="2"/>
            <a:r>
              <a:rPr lang="en-IN" dirty="0" smtClean="0"/>
              <a:t>For each loop</a:t>
            </a:r>
          </a:p>
          <a:p>
            <a:pPr lvl="1"/>
            <a:r>
              <a:rPr lang="en-IN" dirty="0" smtClean="0"/>
              <a:t>While Loop</a:t>
            </a:r>
          </a:p>
          <a:p>
            <a:pPr lvl="1"/>
            <a:r>
              <a:rPr lang="en-IN" dirty="0" smtClean="0"/>
              <a:t>Do While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For Loop</a:t>
            </a:r>
            <a:endParaRPr lang="en-IN" dirty="0"/>
          </a:p>
        </p:txBody>
      </p:sp>
      <p:pic>
        <p:nvPicPr>
          <p:cNvPr id="4" name="Content Placeholder 3" descr="java-for-loop-image1.png"/>
          <p:cNvPicPr>
            <a:picLocks noGrp="1" noChangeAspect="1"/>
          </p:cNvPicPr>
          <p:nvPr>
            <p:ph idx="1"/>
          </p:nvPr>
        </p:nvPicPr>
        <p:blipFill>
          <a:blip r:embed="rId2" cstate="print"/>
          <a:stretch>
            <a:fillRect/>
          </a:stretch>
        </p:blipFill>
        <p:spPr>
          <a:xfrm>
            <a:off x="5220072" y="1412776"/>
            <a:ext cx="3419872" cy="4320480"/>
          </a:xfrm>
        </p:spPr>
      </p:pic>
      <p:sp>
        <p:nvSpPr>
          <p:cNvPr id="5" name="Title 1"/>
          <p:cNvSpPr txBox="1">
            <a:spLocks/>
          </p:cNvSpPr>
          <p:nvPr/>
        </p:nvSpPr>
        <p:spPr>
          <a:xfrm>
            <a:off x="4499992" y="1124744"/>
            <a:ext cx="4464496" cy="547260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TextBox 5"/>
          <p:cNvSpPr txBox="1"/>
          <p:nvPr/>
        </p:nvSpPr>
        <p:spPr>
          <a:xfrm>
            <a:off x="323528" y="1412776"/>
            <a:ext cx="4392488" cy="4801314"/>
          </a:xfrm>
          <a:prstGeom prst="rect">
            <a:avLst/>
          </a:prstGeom>
          <a:noFill/>
        </p:spPr>
        <p:txBody>
          <a:bodyPr wrap="square" rtlCol="0">
            <a:spAutoFit/>
          </a:bodyPr>
          <a:lstStyle/>
          <a:p>
            <a:r>
              <a:rPr lang="en-IN" sz="3200" dirty="0" smtClean="0"/>
              <a:t>If the number of </a:t>
            </a:r>
            <a:r>
              <a:rPr lang="en-IN" sz="3200" dirty="0" smtClean="0"/>
              <a:t>iterations are </a:t>
            </a:r>
            <a:r>
              <a:rPr lang="en-IN" sz="3200" dirty="0" smtClean="0"/>
              <a:t>fixed, it is recommended to use for loop.</a:t>
            </a:r>
          </a:p>
          <a:p>
            <a:r>
              <a:rPr lang="en-IN" sz="3200" dirty="0" smtClean="0"/>
              <a:t>There are three types of for loop in java.</a:t>
            </a:r>
          </a:p>
          <a:p>
            <a:pPr lvl="1"/>
            <a:r>
              <a:rPr lang="en-IN" sz="3200" dirty="0" smtClean="0"/>
              <a:t>For </a:t>
            </a:r>
            <a:r>
              <a:rPr lang="en-IN" sz="3200" dirty="0" smtClean="0"/>
              <a:t>Loop</a:t>
            </a:r>
          </a:p>
          <a:p>
            <a:pPr lvl="1"/>
            <a:r>
              <a:rPr lang="en-IN" sz="3200" dirty="0" smtClean="0"/>
              <a:t>Labeled For Loop</a:t>
            </a:r>
          </a:p>
          <a:p>
            <a:pPr lvl="1"/>
            <a:r>
              <a:rPr lang="en-IN" sz="3200" dirty="0" smtClean="0"/>
              <a:t>For-each</a:t>
            </a:r>
          </a:p>
          <a:p>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Eg</a:t>
            </a:r>
            <a:r>
              <a:rPr lang="en-IN" dirty="0" smtClean="0"/>
              <a:t> </a:t>
            </a:r>
            <a:r>
              <a:rPr lang="en-IN" b="1" dirty="0" smtClean="0"/>
              <a:t>For</a:t>
            </a:r>
            <a:r>
              <a:rPr lang="en-IN" dirty="0" smtClean="0"/>
              <a:t> </a:t>
            </a:r>
            <a:r>
              <a:rPr lang="en-IN" b="1" dirty="0" smtClean="0"/>
              <a:t>Loop</a:t>
            </a:r>
            <a:r>
              <a:rPr lang="en-IN" dirty="0" smtClean="0"/>
              <a:t> </a:t>
            </a:r>
            <a:endParaRPr lang="en-IN" dirty="0"/>
          </a:p>
        </p:txBody>
      </p:sp>
      <p:sp>
        <p:nvSpPr>
          <p:cNvPr id="3" name="Content Placeholder 2"/>
          <p:cNvSpPr>
            <a:spLocks noGrp="1"/>
          </p:cNvSpPr>
          <p:nvPr>
            <p:ph idx="1"/>
          </p:nvPr>
        </p:nvSpPr>
        <p:spPr>
          <a:xfrm>
            <a:off x="611560" y="1484785"/>
            <a:ext cx="8229600" cy="1512168"/>
          </a:xfrm>
        </p:spPr>
        <p:txBody>
          <a:bodyPr>
            <a:normAutofit fontScale="92500" lnSpcReduction="10000"/>
          </a:bodyPr>
          <a:lstStyle/>
          <a:p>
            <a:pPr>
              <a:buNone/>
            </a:pPr>
            <a:r>
              <a:rPr lang="en-IN" dirty="0" smtClean="0"/>
              <a:t>for(</a:t>
            </a:r>
            <a:r>
              <a:rPr lang="en-IN" u="sng" dirty="0" err="1" smtClean="0"/>
              <a:t>int</a:t>
            </a:r>
            <a:r>
              <a:rPr lang="en-IN" u="sng" dirty="0" smtClean="0"/>
              <a:t> </a:t>
            </a:r>
            <a:r>
              <a:rPr lang="en-IN" u="sng" dirty="0" err="1" smtClean="0"/>
              <a:t>i</a:t>
            </a:r>
            <a:r>
              <a:rPr lang="en-IN" u="sng" dirty="0" smtClean="0"/>
              <a:t>=1; </a:t>
            </a:r>
            <a:r>
              <a:rPr lang="en-IN" u="sng" dirty="0" err="1" smtClean="0"/>
              <a:t>i</a:t>
            </a:r>
            <a:r>
              <a:rPr lang="en-IN" u="sng" dirty="0" smtClean="0"/>
              <a:t>&lt;=10;i++){</a:t>
            </a:r>
          </a:p>
          <a:p>
            <a:pPr>
              <a:buNone/>
            </a:pPr>
            <a:r>
              <a:rPr lang="en-IN" dirty="0" smtClean="0"/>
              <a:t>	</a:t>
            </a:r>
            <a:r>
              <a:rPr lang="en-IN" dirty="0" err="1" smtClean="0"/>
              <a:t>System.out.println</a:t>
            </a:r>
            <a:r>
              <a:rPr lang="en-IN" dirty="0" smtClean="0"/>
              <a:t>(</a:t>
            </a:r>
            <a:r>
              <a:rPr lang="en-IN" dirty="0" err="1" smtClean="0"/>
              <a:t>i</a:t>
            </a:r>
            <a:r>
              <a:rPr lang="en-IN" dirty="0" smtClean="0"/>
              <a:t>);</a:t>
            </a:r>
          </a:p>
          <a:p>
            <a:pPr>
              <a:buNone/>
            </a:pPr>
            <a:r>
              <a:rPr lang="en-IN" dirty="0" smtClean="0"/>
              <a:t>}</a:t>
            </a:r>
          </a:p>
          <a:p>
            <a:pPr>
              <a:buNone/>
            </a:pPr>
            <a:endParaRPr lang="en-IN" dirty="0" smtClean="0"/>
          </a:p>
          <a:p>
            <a:pPr>
              <a:buNone/>
            </a:pPr>
            <a:endParaRPr lang="en-IN" dirty="0" smtClean="0"/>
          </a:p>
        </p:txBody>
      </p:sp>
      <p:sp>
        <p:nvSpPr>
          <p:cNvPr id="4" name="Rectangle 3"/>
          <p:cNvSpPr/>
          <p:nvPr/>
        </p:nvSpPr>
        <p:spPr>
          <a:xfrm>
            <a:off x="5004048" y="4365104"/>
            <a:ext cx="3888432" cy="1754326"/>
          </a:xfrm>
          <a:prstGeom prst="rect">
            <a:avLst/>
          </a:prstGeom>
        </p:spPr>
        <p:txBody>
          <a:bodyPr wrap="square">
            <a:spAutoFit/>
          </a:bodyPr>
          <a:lstStyle/>
          <a:p>
            <a:pPr>
              <a:buNone/>
            </a:pPr>
            <a:r>
              <a:rPr lang="en-IN" dirty="0" smtClean="0"/>
              <a:t>for(</a:t>
            </a:r>
            <a:r>
              <a:rPr lang="en-IN" u="sng" dirty="0" err="1" smtClean="0"/>
              <a:t>int</a:t>
            </a:r>
            <a:r>
              <a:rPr lang="en-IN" u="sng" dirty="0" smtClean="0"/>
              <a:t> </a:t>
            </a:r>
            <a:r>
              <a:rPr lang="en-IN" u="sng" dirty="0" err="1" smtClean="0"/>
              <a:t>i</a:t>
            </a:r>
            <a:r>
              <a:rPr lang="en-IN" u="sng" dirty="0" smtClean="0"/>
              <a:t>=1; </a:t>
            </a:r>
            <a:r>
              <a:rPr lang="en-IN" u="sng" dirty="0" err="1" smtClean="0"/>
              <a:t>i</a:t>
            </a:r>
            <a:r>
              <a:rPr lang="en-IN" u="sng" dirty="0" smtClean="0"/>
              <a:t>&lt;=10;i++){</a:t>
            </a:r>
          </a:p>
          <a:p>
            <a:pPr lvl="1">
              <a:buNone/>
            </a:pPr>
            <a:r>
              <a:rPr lang="en-IN" dirty="0" smtClean="0"/>
              <a:t>if(</a:t>
            </a:r>
            <a:r>
              <a:rPr lang="en-IN" dirty="0" err="1" smtClean="0"/>
              <a:t>i</a:t>
            </a:r>
            <a:r>
              <a:rPr lang="en-IN" dirty="0" smtClean="0"/>
              <a:t>==5){</a:t>
            </a:r>
          </a:p>
          <a:p>
            <a:pPr lvl="1">
              <a:buNone/>
            </a:pPr>
            <a:r>
              <a:rPr lang="en-IN" dirty="0" smtClean="0"/>
              <a:t>	break;</a:t>
            </a:r>
          </a:p>
          <a:p>
            <a:pPr lvl="1">
              <a:buNone/>
            </a:pPr>
            <a:r>
              <a:rPr lang="en-IN" dirty="0" smtClean="0"/>
              <a:t>}</a:t>
            </a:r>
          </a:p>
          <a:p>
            <a:pPr lvl="1">
              <a:buNone/>
            </a:pPr>
            <a:r>
              <a:rPr lang="en-IN" dirty="0" err="1" smtClean="0"/>
              <a:t>System.out.println</a:t>
            </a:r>
            <a:r>
              <a:rPr lang="en-IN" dirty="0" smtClean="0"/>
              <a:t>(</a:t>
            </a:r>
            <a:r>
              <a:rPr lang="en-IN" dirty="0" err="1" smtClean="0"/>
              <a:t>i</a:t>
            </a:r>
            <a:r>
              <a:rPr lang="en-IN" dirty="0" smtClean="0"/>
              <a:t>);</a:t>
            </a:r>
          </a:p>
          <a:p>
            <a:pPr>
              <a:buNone/>
            </a:pPr>
            <a:r>
              <a:rPr lang="en-IN" dirty="0" smtClean="0"/>
              <a:t>}</a:t>
            </a:r>
            <a:endParaRPr lang="en-IN" dirty="0"/>
          </a:p>
        </p:txBody>
      </p:sp>
      <p:sp>
        <p:nvSpPr>
          <p:cNvPr id="5" name="Title 1"/>
          <p:cNvSpPr txBox="1">
            <a:spLocks/>
          </p:cNvSpPr>
          <p:nvPr/>
        </p:nvSpPr>
        <p:spPr>
          <a:xfrm>
            <a:off x="395536" y="306896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400" b="0" i="0" u="none" strike="noStrike" kern="1200" cap="none" spc="0" normalizeH="0" baseline="0" noProof="0" dirty="0" smtClean="0">
                <a:ln>
                  <a:noFill/>
                </a:ln>
                <a:solidFill>
                  <a:schemeClr val="tx1"/>
                </a:solidFill>
                <a:effectLst/>
                <a:uLnTx/>
                <a:uFillTx/>
                <a:latin typeface="+mj-lt"/>
                <a:ea typeface="+mj-ea"/>
                <a:cs typeface="+mj-cs"/>
              </a:rPr>
              <a:t>Break Keyword</a:t>
            </a:r>
            <a:endParaRPr kumimoji="0" lang="en-IN"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Rectangle 5"/>
          <p:cNvSpPr/>
          <p:nvPr/>
        </p:nvSpPr>
        <p:spPr>
          <a:xfrm>
            <a:off x="251520" y="4581128"/>
            <a:ext cx="4572000" cy="1200329"/>
          </a:xfrm>
          <a:prstGeom prst="rect">
            <a:avLst/>
          </a:prstGeom>
        </p:spPr>
        <p:txBody>
          <a:bodyPr wrap="square">
            <a:spAutoFit/>
          </a:bodyPr>
          <a:lstStyle/>
          <a:p>
            <a:r>
              <a:rPr lang="en-IN" dirty="0" smtClean="0"/>
              <a:t>In Java </a:t>
            </a:r>
            <a:r>
              <a:rPr lang="en-IN" b="1" dirty="0" smtClean="0"/>
              <a:t>break</a:t>
            </a:r>
            <a:r>
              <a:rPr lang="en-IN" dirty="0" smtClean="0"/>
              <a:t> is a keyword used to exit from the loop or </a:t>
            </a:r>
            <a:r>
              <a:rPr lang="en-IN" dirty="0" smtClean="0"/>
              <a:t>switch </a:t>
            </a:r>
            <a:r>
              <a:rPr lang="en-IN" dirty="0" smtClean="0"/>
              <a:t>statement. </a:t>
            </a:r>
            <a:r>
              <a:rPr lang="en-IN" dirty="0" smtClean="0"/>
              <a:t>It breaks the </a:t>
            </a:r>
            <a:r>
              <a:rPr lang="en-IN" dirty="0" smtClean="0"/>
              <a:t>flow </a:t>
            </a:r>
            <a:r>
              <a:rPr lang="en-IN" dirty="0" smtClean="0"/>
              <a:t>of the </a:t>
            </a:r>
            <a:r>
              <a:rPr lang="en-IN" dirty="0" smtClean="0"/>
              <a:t>program. </a:t>
            </a:r>
            <a:r>
              <a:rPr lang="en-IN" dirty="0" smtClean="0"/>
              <a:t>In case of </a:t>
            </a:r>
            <a:r>
              <a:rPr lang="en-IN" dirty="0" smtClean="0"/>
              <a:t>nested </a:t>
            </a:r>
            <a:r>
              <a:rPr lang="en-IN" dirty="0" smtClean="0"/>
              <a:t>loop, it breaks only inner loop</a:t>
            </a:r>
            <a:r>
              <a:rPr lang="en-IN" dirty="0" smtClean="0"/>
              <a:t>.</a:t>
            </a:r>
            <a:endParaRPr lang="en-IN" dirty="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32040" y="2276872"/>
            <a:ext cx="3888432" cy="1754326"/>
          </a:xfrm>
          <a:prstGeom prst="rect">
            <a:avLst/>
          </a:prstGeom>
        </p:spPr>
        <p:txBody>
          <a:bodyPr wrap="square">
            <a:spAutoFit/>
          </a:bodyPr>
          <a:lstStyle/>
          <a:p>
            <a:pPr>
              <a:buNone/>
            </a:pPr>
            <a:r>
              <a:rPr lang="en-IN" dirty="0" smtClean="0"/>
              <a:t>for(</a:t>
            </a:r>
            <a:r>
              <a:rPr lang="en-IN" u="sng" dirty="0" err="1" smtClean="0"/>
              <a:t>int</a:t>
            </a:r>
            <a:r>
              <a:rPr lang="en-IN" u="sng" dirty="0" smtClean="0"/>
              <a:t> </a:t>
            </a:r>
            <a:r>
              <a:rPr lang="en-IN" u="sng" dirty="0" err="1" smtClean="0"/>
              <a:t>i</a:t>
            </a:r>
            <a:r>
              <a:rPr lang="en-IN" u="sng" dirty="0" smtClean="0"/>
              <a:t>=1; </a:t>
            </a:r>
            <a:r>
              <a:rPr lang="en-IN" u="sng" dirty="0" err="1" smtClean="0"/>
              <a:t>i</a:t>
            </a:r>
            <a:r>
              <a:rPr lang="en-IN" u="sng" dirty="0" smtClean="0"/>
              <a:t>&lt;=10;i++){</a:t>
            </a:r>
          </a:p>
          <a:p>
            <a:pPr lvl="1">
              <a:buNone/>
            </a:pPr>
            <a:r>
              <a:rPr lang="en-IN" dirty="0" smtClean="0"/>
              <a:t>if(</a:t>
            </a:r>
            <a:r>
              <a:rPr lang="en-IN" dirty="0" err="1" smtClean="0"/>
              <a:t>i</a:t>
            </a:r>
            <a:r>
              <a:rPr lang="en-IN" dirty="0" smtClean="0"/>
              <a:t>==5){</a:t>
            </a:r>
          </a:p>
          <a:p>
            <a:pPr lvl="1">
              <a:buNone/>
            </a:pPr>
            <a:r>
              <a:rPr lang="en-IN" dirty="0" smtClean="0"/>
              <a:t>	</a:t>
            </a:r>
            <a:r>
              <a:rPr lang="en-IN" dirty="0" smtClean="0"/>
              <a:t>continue;</a:t>
            </a:r>
            <a:endParaRPr lang="en-IN" dirty="0" smtClean="0"/>
          </a:p>
          <a:p>
            <a:pPr lvl="1">
              <a:buNone/>
            </a:pPr>
            <a:r>
              <a:rPr lang="en-IN" dirty="0" smtClean="0"/>
              <a:t>}</a:t>
            </a:r>
          </a:p>
          <a:p>
            <a:pPr lvl="1">
              <a:buNone/>
            </a:pPr>
            <a:r>
              <a:rPr lang="en-IN" dirty="0" err="1" smtClean="0"/>
              <a:t>System.out.println</a:t>
            </a:r>
            <a:r>
              <a:rPr lang="en-IN" dirty="0" smtClean="0"/>
              <a:t>(</a:t>
            </a:r>
            <a:r>
              <a:rPr lang="en-IN" dirty="0" err="1" smtClean="0"/>
              <a:t>i</a:t>
            </a:r>
            <a:r>
              <a:rPr lang="en-IN" dirty="0" smtClean="0"/>
              <a:t>);</a:t>
            </a:r>
          </a:p>
          <a:p>
            <a:pPr>
              <a:buNone/>
            </a:pPr>
            <a:r>
              <a:rPr lang="en-IN" dirty="0" smtClean="0"/>
              <a:t>}</a:t>
            </a:r>
            <a:endParaRPr lang="en-IN" dirty="0"/>
          </a:p>
        </p:txBody>
      </p:sp>
      <p:sp>
        <p:nvSpPr>
          <p:cNvPr id="5" name="Title 1"/>
          <p:cNvSpPr txBox="1">
            <a:spLocks/>
          </p:cNvSpPr>
          <p:nvPr/>
        </p:nvSpPr>
        <p:spPr>
          <a:xfrm>
            <a:off x="323528" y="764704"/>
            <a:ext cx="8229600" cy="1143000"/>
          </a:xfrm>
          <a:prstGeom prst="rect">
            <a:avLst/>
          </a:prstGeom>
        </p:spPr>
        <p:txBody>
          <a:bodyPr vert="horz" lIns="91440" tIns="45720" rIns="91440" bIns="45720" rtlCol="0" anchor="ctr">
            <a:normAutofit/>
          </a:bodyPr>
          <a:lstStyle/>
          <a:p>
            <a:pPr algn="ctr">
              <a:spcBef>
                <a:spcPct val="0"/>
              </a:spcBef>
            </a:pPr>
            <a:r>
              <a:rPr lang="en-IN" sz="4400" dirty="0" smtClean="0"/>
              <a:t>Continue </a:t>
            </a:r>
            <a:r>
              <a:rPr kumimoji="0" lang="en-IN" sz="4400" b="0" i="0" u="none" strike="noStrike" kern="1200" cap="none" spc="0" normalizeH="0" baseline="0" noProof="0" dirty="0" smtClean="0">
                <a:ln>
                  <a:noFill/>
                </a:ln>
                <a:solidFill>
                  <a:schemeClr val="tx1"/>
                </a:solidFill>
                <a:effectLst/>
                <a:uLnTx/>
                <a:uFillTx/>
                <a:latin typeface="+mj-lt"/>
                <a:ea typeface="+mj-ea"/>
                <a:cs typeface="+mj-cs"/>
              </a:rPr>
              <a:t>Keyword</a:t>
            </a:r>
            <a:endParaRPr kumimoji="0" lang="en-IN"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Rectangle 5"/>
          <p:cNvSpPr/>
          <p:nvPr/>
        </p:nvSpPr>
        <p:spPr>
          <a:xfrm>
            <a:off x="395536" y="2564904"/>
            <a:ext cx="4572000" cy="646331"/>
          </a:xfrm>
          <a:prstGeom prst="rect">
            <a:avLst/>
          </a:prstGeom>
        </p:spPr>
        <p:txBody>
          <a:bodyPr wrap="square">
            <a:spAutoFit/>
          </a:bodyPr>
          <a:lstStyle/>
          <a:p>
            <a:r>
              <a:rPr lang="en-IN" dirty="0" smtClean="0"/>
              <a:t>In Java continue is a keyword used to skip from the step and continue the loop</a:t>
            </a:r>
            <a:endParaRPr lang="en-IN" dirty="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612845"/>
            <a:ext cx="7200800" cy="1200329"/>
          </a:xfrm>
          <a:prstGeom prst="rect">
            <a:avLst/>
          </a:prstGeom>
        </p:spPr>
        <p:txBody>
          <a:bodyPr wrap="square">
            <a:spAutoFit/>
          </a:bodyPr>
          <a:lstStyle/>
          <a:p>
            <a:pPr fontAlgn="base"/>
            <a:r>
              <a:rPr lang="en-IN" b="1" dirty="0" smtClean="0"/>
              <a:t>Class</a:t>
            </a:r>
            <a:endParaRPr lang="en-IN" dirty="0" smtClean="0"/>
          </a:p>
          <a:p>
            <a:pPr fontAlgn="base"/>
            <a:r>
              <a:rPr lang="en-IN" dirty="0" smtClean="0"/>
              <a:t>A class is a user defined blueprint or prototype from which objects are created.  It represents the set of properties or methods that are common to all objects of one type.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1600" y="1484784"/>
            <a:ext cx="6400800" cy="3960440"/>
          </a:xfrm>
        </p:spPr>
        <p:txBody>
          <a:bodyPr/>
          <a:lstStyle/>
          <a:p>
            <a:pPr marL="514350" lvl="0" indent="-514350" algn="l">
              <a:buFont typeface="+mj-lt"/>
              <a:buAutoNum type="arabicPeriod"/>
            </a:pPr>
            <a:r>
              <a:rPr lang="en-IN" dirty="0"/>
              <a:t>What is Java </a:t>
            </a:r>
          </a:p>
          <a:p>
            <a:pPr marL="514350" lvl="0" indent="-514350" algn="l">
              <a:buFont typeface="+mj-lt"/>
              <a:buAutoNum type="arabicPeriod"/>
            </a:pPr>
            <a:r>
              <a:rPr lang="en-IN" dirty="0"/>
              <a:t>Installing </a:t>
            </a:r>
            <a:r>
              <a:rPr lang="en-IN" dirty="0" smtClean="0"/>
              <a:t>Java</a:t>
            </a:r>
          </a:p>
          <a:p>
            <a:pPr marL="514350" lvl="0" indent="-514350" algn="l">
              <a:buFont typeface="+mj-lt"/>
              <a:buAutoNum type="arabicPeriod"/>
            </a:pPr>
            <a:r>
              <a:rPr lang="en-IN" dirty="0" smtClean="0"/>
              <a:t>Data </a:t>
            </a:r>
            <a:r>
              <a:rPr lang="en-IN" dirty="0"/>
              <a:t>types </a:t>
            </a:r>
            <a:r>
              <a:rPr lang="en-IN" dirty="0" smtClean="0"/>
              <a:t>&amp; Variables</a:t>
            </a:r>
          </a:p>
          <a:p>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315416"/>
            <a:ext cx="7772400" cy="1470025"/>
          </a:xfrm>
        </p:spPr>
        <p:txBody>
          <a:bodyPr/>
          <a:lstStyle/>
          <a:p>
            <a:pPr marL="514350" lvl="0" indent="-514350"/>
            <a:r>
              <a:rPr lang="en-IN" dirty="0" smtClean="0"/>
              <a:t>What is Java </a:t>
            </a:r>
            <a:endParaRPr lang="en-IN" dirty="0"/>
          </a:p>
        </p:txBody>
      </p:sp>
      <p:sp>
        <p:nvSpPr>
          <p:cNvPr id="3" name="Subtitle 2"/>
          <p:cNvSpPr>
            <a:spLocks noGrp="1"/>
          </p:cNvSpPr>
          <p:nvPr>
            <p:ph type="subTitle" idx="1"/>
          </p:nvPr>
        </p:nvSpPr>
        <p:spPr>
          <a:xfrm>
            <a:off x="971600" y="1484784"/>
            <a:ext cx="6400800" cy="3960440"/>
          </a:xfrm>
        </p:spPr>
        <p:txBody>
          <a:bodyPr/>
          <a:lstStyle/>
          <a:p>
            <a:pPr algn="l">
              <a:buFont typeface="Arial" pitchFamily="34" charset="0"/>
              <a:buChar char="•"/>
            </a:pPr>
            <a:r>
              <a:rPr lang="en-US" dirty="0" smtClean="0"/>
              <a:t>Java is a high-level programming language was originally developed by Sun Microsystems which was initiated by James Gosling and released in 1995.</a:t>
            </a:r>
          </a:p>
          <a:p>
            <a:pPr algn="l"/>
            <a:endParaRPr lang="en-US" dirty="0" smtClean="0"/>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315416"/>
            <a:ext cx="7772400" cy="1470025"/>
          </a:xfrm>
        </p:spPr>
        <p:txBody>
          <a:bodyPr/>
          <a:lstStyle/>
          <a:p>
            <a:pPr marL="514350" lvl="0" indent="-514350"/>
            <a:r>
              <a:rPr lang="en-US" dirty="0" smtClean="0"/>
              <a:t>Where java is used?</a:t>
            </a:r>
            <a:endParaRPr lang="en-IN" dirty="0"/>
          </a:p>
        </p:txBody>
      </p:sp>
      <p:sp>
        <p:nvSpPr>
          <p:cNvPr id="3" name="Subtitle 2"/>
          <p:cNvSpPr>
            <a:spLocks noGrp="1"/>
          </p:cNvSpPr>
          <p:nvPr>
            <p:ph type="subTitle" idx="1"/>
          </p:nvPr>
        </p:nvSpPr>
        <p:spPr>
          <a:xfrm>
            <a:off x="395536" y="1052736"/>
            <a:ext cx="8424936" cy="5616624"/>
          </a:xfrm>
        </p:spPr>
        <p:txBody>
          <a:bodyPr>
            <a:normAutofit/>
          </a:bodyPr>
          <a:lstStyle/>
          <a:p>
            <a:pPr algn="l">
              <a:buFont typeface="Arial" pitchFamily="34" charset="0"/>
              <a:buChar char="•"/>
            </a:pPr>
            <a:r>
              <a:rPr lang="en-IN" sz="2800" dirty="0" smtClean="0">
                <a:solidFill>
                  <a:schemeClr val="tx1"/>
                </a:solidFill>
              </a:rPr>
              <a:t>Java is basically used to develop the Software Applications. Below are types of applications</a:t>
            </a:r>
          </a:p>
          <a:p>
            <a:pPr lvl="1" algn="l"/>
            <a:r>
              <a:rPr lang="en-IN" dirty="0">
                <a:solidFill>
                  <a:schemeClr val="tx1"/>
                </a:solidFill>
              </a:rPr>
              <a:t>1) Standalone Application</a:t>
            </a:r>
          </a:p>
          <a:p>
            <a:pPr lvl="1" algn="l"/>
            <a:r>
              <a:rPr lang="en-IN" dirty="0"/>
              <a:t>It is also known as desktop application or window-based application. An application that we need to install on every machine such as media player, antivirus etc. </a:t>
            </a:r>
          </a:p>
          <a:p>
            <a:pPr lvl="1" algn="l"/>
            <a:r>
              <a:rPr lang="en-IN" dirty="0">
                <a:solidFill>
                  <a:schemeClr val="tx1"/>
                </a:solidFill>
              </a:rPr>
              <a:t>2) Web Application</a:t>
            </a:r>
          </a:p>
          <a:p>
            <a:pPr lvl="1" algn="l"/>
            <a:r>
              <a:rPr lang="en-IN" dirty="0"/>
              <a:t>An application that runs on the server side and creates dynamic page, is called web application. Currently, servlet, jsp, struts, jsf etc. technologies are used for creating web applications in java.</a:t>
            </a:r>
          </a:p>
          <a:p>
            <a:pPr lvl="1" algn="l">
              <a:buFont typeface="Arial" pitchFamily="34" charset="0"/>
              <a:buChar char="•"/>
            </a:pPr>
            <a:endParaRPr lang="en-IN" dirty="0" smtClean="0"/>
          </a:p>
          <a:p>
            <a:pPr algn="l"/>
            <a:endParaRPr lang="en-US" dirty="0" smtClean="0"/>
          </a:p>
        </p:txBody>
      </p:sp>
      <p:sp>
        <p:nvSpPr>
          <p:cNvPr id="4" name="Subtitle 2"/>
          <p:cNvSpPr txBox="1">
            <a:spLocks/>
          </p:cNvSpPr>
          <p:nvPr/>
        </p:nvSpPr>
        <p:spPr>
          <a:xfrm>
            <a:off x="1124000" y="1637184"/>
            <a:ext cx="6400800" cy="396044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3200" b="0"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95536" y="332656"/>
            <a:ext cx="8424936" cy="6336704"/>
          </a:xfrm>
        </p:spPr>
        <p:txBody>
          <a:bodyPr>
            <a:normAutofit/>
          </a:bodyPr>
          <a:lstStyle/>
          <a:p>
            <a:pPr algn="l"/>
            <a:r>
              <a:rPr lang="en-IN" dirty="0" smtClean="0">
                <a:solidFill>
                  <a:schemeClr val="tx1"/>
                </a:solidFill>
              </a:rPr>
              <a:t>3</a:t>
            </a:r>
            <a:r>
              <a:rPr lang="en-IN" dirty="0">
                <a:solidFill>
                  <a:schemeClr val="tx1"/>
                </a:solidFill>
              </a:rPr>
              <a:t>) Enterprise Application</a:t>
            </a:r>
          </a:p>
          <a:p>
            <a:pPr algn="l"/>
            <a:r>
              <a:rPr lang="en-IN" dirty="0"/>
              <a:t>An application that is distributed in nature, such as banking applications etc. It has the advantage of high level security, load balancing and clustering. In java, EJB is used for creating enterprise applications.</a:t>
            </a:r>
          </a:p>
          <a:p>
            <a:pPr algn="l"/>
            <a:endParaRPr lang="en-IN" dirty="0" smtClean="0"/>
          </a:p>
          <a:p>
            <a:pPr algn="l"/>
            <a:r>
              <a:rPr lang="en-IN" dirty="0" smtClean="0">
                <a:solidFill>
                  <a:schemeClr val="tx1"/>
                </a:solidFill>
              </a:rPr>
              <a:t>4</a:t>
            </a:r>
            <a:r>
              <a:rPr lang="en-IN" dirty="0">
                <a:solidFill>
                  <a:schemeClr val="tx1"/>
                </a:solidFill>
              </a:rPr>
              <a:t>) Mobile Application</a:t>
            </a:r>
          </a:p>
          <a:p>
            <a:pPr algn="l"/>
            <a:r>
              <a:rPr lang="en-IN" dirty="0"/>
              <a:t>An application that is created for mobile devices. Currently Android and Java ME are used for creating mobile applications.</a:t>
            </a:r>
          </a:p>
          <a:p>
            <a:pPr algn="l"/>
            <a:endParaRPr lang="en-US" dirty="0" smtClean="0"/>
          </a:p>
        </p:txBody>
      </p:sp>
      <p:sp>
        <p:nvSpPr>
          <p:cNvPr id="4" name="Subtitle 2"/>
          <p:cNvSpPr txBox="1">
            <a:spLocks/>
          </p:cNvSpPr>
          <p:nvPr/>
        </p:nvSpPr>
        <p:spPr>
          <a:xfrm>
            <a:off x="1124000" y="1637184"/>
            <a:ext cx="6400800" cy="396044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3200" b="0"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315416"/>
            <a:ext cx="7772400" cy="1470025"/>
          </a:xfrm>
        </p:spPr>
        <p:txBody>
          <a:bodyPr/>
          <a:lstStyle/>
          <a:p>
            <a:r>
              <a:rPr lang="en-IN" dirty="0" smtClean="0"/>
              <a:t>Java Installation</a:t>
            </a:r>
            <a:endParaRPr lang="en-IN" dirty="0"/>
          </a:p>
        </p:txBody>
      </p:sp>
      <p:sp>
        <p:nvSpPr>
          <p:cNvPr id="3" name="Subtitle 2"/>
          <p:cNvSpPr>
            <a:spLocks noGrp="1"/>
          </p:cNvSpPr>
          <p:nvPr>
            <p:ph type="subTitle" idx="1"/>
          </p:nvPr>
        </p:nvSpPr>
        <p:spPr>
          <a:xfrm>
            <a:off x="611560" y="1052736"/>
            <a:ext cx="6400800" cy="5544616"/>
          </a:xfrm>
        </p:spPr>
        <p:txBody>
          <a:bodyPr/>
          <a:lstStyle/>
          <a:p>
            <a:r>
              <a:rPr lang="en-IN" dirty="0" smtClean="0"/>
              <a:t> </a:t>
            </a:r>
            <a:endParaRPr lang="en-IN" dirty="0"/>
          </a:p>
        </p:txBody>
      </p:sp>
      <p:sp>
        <p:nvSpPr>
          <p:cNvPr id="4" name="Subtitle 2"/>
          <p:cNvSpPr txBox="1">
            <a:spLocks/>
          </p:cNvSpPr>
          <p:nvPr/>
        </p:nvSpPr>
        <p:spPr>
          <a:xfrm>
            <a:off x="395536" y="332656"/>
            <a:ext cx="8424936" cy="6336704"/>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
        <p:nvSpPr>
          <p:cNvPr id="5" name="Subtitle 2"/>
          <p:cNvSpPr txBox="1">
            <a:spLocks/>
          </p:cNvSpPr>
          <p:nvPr/>
        </p:nvSpPr>
        <p:spPr>
          <a:xfrm>
            <a:off x="539552" y="1196752"/>
            <a:ext cx="8424936" cy="5400600"/>
          </a:xfrm>
          <a:prstGeom prst="rect">
            <a:avLst/>
          </a:prstGeom>
        </p:spPr>
        <p:txBody>
          <a:bodyPr vert="horz" lIns="91440" tIns="45720" rIns="91440" bIns="45720" rtlCol="0">
            <a:normAutofit fontScale="92500" lnSpcReduction="10000"/>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IN" sz="2400" dirty="0" smtClean="0">
                <a:solidFill>
                  <a:schemeClr val="tx1">
                    <a:tint val="75000"/>
                  </a:schemeClr>
                </a:solidFill>
              </a:rPr>
              <a:t>Steps to install the java: </a:t>
            </a:r>
          </a:p>
          <a:p>
            <a:pPr marL="457200" lvl="0" indent="-457200">
              <a:spcBef>
                <a:spcPct val="20000"/>
              </a:spcBef>
              <a:buAutoNum type="arabicPeriod"/>
            </a:pPr>
            <a:r>
              <a:rPr lang="en-IN" sz="2400" dirty="0" smtClean="0">
                <a:solidFill>
                  <a:schemeClr val="tx1">
                    <a:tint val="75000"/>
                  </a:schemeClr>
                </a:solidFill>
              </a:rPr>
              <a:t>Open the browser and navigate to URL:</a:t>
            </a:r>
            <a:r>
              <a:rPr lang="en-IN" sz="2400" noProof="0" dirty="0" smtClean="0">
                <a:solidFill>
                  <a:schemeClr val="tx1">
                    <a:tint val="75000"/>
                  </a:schemeClr>
                </a:solidFill>
              </a:rPr>
              <a:t> </a:t>
            </a:r>
            <a:r>
              <a:rPr lang="en-IN" sz="2400" dirty="0" smtClean="0">
                <a:solidFill>
                  <a:schemeClr val="tx1">
                    <a:tint val="75000"/>
                  </a:schemeClr>
                </a:solidFill>
                <a:hlinkClick r:id="rId2"/>
              </a:rPr>
              <a:t>http</a:t>
            </a:r>
            <a:r>
              <a:rPr lang="en-IN" sz="2400" dirty="0">
                <a:solidFill>
                  <a:schemeClr val="tx1">
                    <a:tint val="75000"/>
                  </a:schemeClr>
                </a:solidFill>
                <a:hlinkClick r:id="rId2"/>
              </a:rPr>
              <a:t>://</a:t>
            </a:r>
            <a:r>
              <a:rPr lang="en-IN" sz="2400" dirty="0" smtClean="0">
                <a:solidFill>
                  <a:schemeClr val="tx1">
                    <a:tint val="75000"/>
                  </a:schemeClr>
                </a:solidFill>
                <a:hlinkClick r:id="rId2"/>
              </a:rPr>
              <a:t>www.oracle.com/technetwork/java/javase/downloads/jre9-downloads-3848532.html</a:t>
            </a:r>
            <a:endParaRPr lang="en-IN" sz="2400" dirty="0" smtClean="0">
              <a:solidFill>
                <a:schemeClr val="tx1">
                  <a:tint val="75000"/>
                </a:schemeClr>
              </a:solidFill>
            </a:endParaRPr>
          </a:p>
          <a:p>
            <a:pPr marL="457200" lvl="0" indent="-457200">
              <a:spcBef>
                <a:spcPct val="20000"/>
              </a:spcBef>
              <a:buAutoNum type="arabicPeriod"/>
            </a:pPr>
            <a:r>
              <a:rPr lang="en-IN" sz="2400" noProof="0" dirty="0" smtClean="0">
                <a:solidFill>
                  <a:schemeClr val="tx1">
                    <a:tint val="75000"/>
                  </a:schemeClr>
                </a:solidFill>
              </a:rPr>
              <a:t>Click on Accept License Agreement</a:t>
            </a:r>
          </a:p>
          <a:p>
            <a:pPr marL="457200" lvl="0" indent="-457200">
              <a:spcBef>
                <a:spcPct val="20000"/>
              </a:spcBef>
              <a:buAutoNum type="arabicPeriod"/>
            </a:pPr>
            <a:r>
              <a:rPr lang="en-IN" sz="2400" noProof="0" dirty="0" smtClean="0">
                <a:solidFill>
                  <a:schemeClr val="tx1">
                    <a:tint val="75000"/>
                  </a:schemeClr>
                </a:solidFill>
              </a:rPr>
              <a:t>Select the Platform the and click on download.</a:t>
            </a:r>
          </a:p>
          <a:p>
            <a:pPr marL="457200" indent="-457200">
              <a:spcBef>
                <a:spcPct val="20000"/>
              </a:spcBef>
              <a:buFontTx/>
              <a:buAutoNum type="arabicPeriod"/>
            </a:pPr>
            <a:r>
              <a:rPr lang="en-IN" sz="2400" dirty="0" smtClean="0">
                <a:solidFill>
                  <a:schemeClr val="tx1">
                    <a:tint val="75000"/>
                  </a:schemeClr>
                </a:solidFill>
              </a:rPr>
              <a:t>Go to the file location and double-click </a:t>
            </a:r>
            <a:r>
              <a:rPr lang="en-IN" sz="2400" dirty="0">
                <a:solidFill>
                  <a:schemeClr val="tx1">
                    <a:tint val="75000"/>
                  </a:schemeClr>
                </a:solidFill>
              </a:rPr>
              <a:t>on the saved file to start the installation process</a:t>
            </a:r>
            <a:r>
              <a:rPr lang="en-IN" sz="2400" dirty="0" smtClean="0">
                <a:solidFill>
                  <a:schemeClr val="tx1">
                    <a:tint val="75000"/>
                  </a:schemeClr>
                </a:solidFill>
              </a:rPr>
              <a:t>.</a:t>
            </a:r>
          </a:p>
          <a:p>
            <a:pPr marL="457200" indent="-457200">
              <a:spcBef>
                <a:spcPct val="20000"/>
              </a:spcBef>
              <a:buFontTx/>
              <a:buAutoNum type="arabicPeriod"/>
            </a:pPr>
            <a:r>
              <a:rPr lang="en-IN" sz="2400" dirty="0">
                <a:solidFill>
                  <a:schemeClr val="tx1">
                    <a:tint val="75000"/>
                  </a:schemeClr>
                </a:solidFill>
              </a:rPr>
              <a:t>The installation process starts. Click the Install button to accept the license terms and to continue with the installation</a:t>
            </a:r>
          </a:p>
          <a:p>
            <a:pPr marL="457200" indent="-457200">
              <a:spcBef>
                <a:spcPct val="20000"/>
              </a:spcBef>
              <a:buFontTx/>
              <a:buAutoNum type="arabicPeriod"/>
            </a:pPr>
            <a:r>
              <a:rPr lang="en-IN" sz="2400" dirty="0">
                <a:solidFill>
                  <a:schemeClr val="tx1">
                    <a:tint val="75000"/>
                  </a:schemeClr>
                </a:solidFill>
              </a:rPr>
              <a:t>You will get few window with Next button , click the Next button to continue the installation. </a:t>
            </a:r>
          </a:p>
          <a:p>
            <a:pPr marL="457200" indent="-457200">
              <a:spcBef>
                <a:spcPct val="20000"/>
              </a:spcBef>
              <a:buFontTx/>
              <a:buAutoNum type="arabicPeriod"/>
            </a:pPr>
            <a:r>
              <a:rPr lang="en-IN" sz="2400" dirty="0">
                <a:solidFill>
                  <a:schemeClr val="tx1">
                    <a:tint val="75000"/>
                  </a:schemeClr>
                </a:solidFill>
              </a:rPr>
              <a:t>A few brief dialogs confirm the last steps of the installation process; click Close on the last dialog. This will complete Java installation process. </a:t>
            </a:r>
          </a:p>
          <a:p>
            <a:pPr marL="457200" lvl="0" indent="-457200">
              <a:spcBef>
                <a:spcPct val="20000"/>
              </a:spcBef>
              <a:buAutoNum type="arabicPeriod"/>
            </a:pPr>
            <a:endParaRPr lang="en-IN" sz="2400" noProof="0" dirty="0" smtClean="0">
              <a:solidFill>
                <a:schemeClr val="tx1">
                  <a:tint val="75000"/>
                </a:schemeClr>
              </a:solidFill>
            </a:endParaRPr>
          </a:p>
          <a:p>
            <a:pPr marL="457200" lvl="0" indent="-457200">
              <a:spcBef>
                <a:spcPct val="20000"/>
              </a:spcBef>
            </a:pPr>
            <a:endPar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95536" y="332656"/>
            <a:ext cx="8424936" cy="6336704"/>
          </a:xfrm>
        </p:spPr>
        <p:txBody>
          <a:bodyPr>
            <a:normAutofit/>
          </a:bodyPr>
          <a:lstStyle/>
          <a:p>
            <a:pPr algn="l"/>
            <a:r>
              <a:rPr lang="en-US" dirty="0" smtClean="0"/>
              <a:t>8. To verify the weather java is successfully installed, open cmd prompt and type below command</a:t>
            </a:r>
          </a:p>
          <a:p>
            <a:pPr algn="l"/>
            <a:r>
              <a:rPr lang="en-US" dirty="0"/>
              <a:t>	</a:t>
            </a:r>
            <a:r>
              <a:rPr lang="en-US" dirty="0" smtClean="0"/>
              <a:t>cd:\java –version [Enter]</a:t>
            </a:r>
          </a:p>
          <a:p>
            <a:pPr algn="l"/>
            <a:endParaRPr lang="en-US" dirty="0" smtClean="0"/>
          </a:p>
        </p:txBody>
      </p:sp>
      <p:sp>
        <p:nvSpPr>
          <p:cNvPr id="4" name="Subtitle 2"/>
          <p:cNvSpPr txBox="1">
            <a:spLocks/>
          </p:cNvSpPr>
          <p:nvPr/>
        </p:nvSpPr>
        <p:spPr>
          <a:xfrm>
            <a:off x="1124000" y="1637184"/>
            <a:ext cx="6400800" cy="396044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3200" b="0"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2015</TotalTime>
  <Words>1054</Words>
  <Application>Microsoft Office PowerPoint</Application>
  <PresentationFormat>On-screen Show (4:3)</PresentationFormat>
  <Paragraphs>391</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Welcome to Selenium Training</vt:lpstr>
      <vt:lpstr>Course Content</vt:lpstr>
      <vt:lpstr>Selenium Course Content</vt:lpstr>
      <vt:lpstr>Slide 4</vt:lpstr>
      <vt:lpstr>What is Java </vt:lpstr>
      <vt:lpstr>Where java is used?</vt:lpstr>
      <vt:lpstr>Slide 7</vt:lpstr>
      <vt:lpstr>Java Installation</vt:lpstr>
      <vt:lpstr>Slide 9</vt:lpstr>
      <vt:lpstr>First Java Program</vt:lpstr>
      <vt:lpstr>Data types &amp; Varialbes</vt:lpstr>
      <vt:lpstr>Slide 12</vt:lpstr>
      <vt:lpstr>Slide 13</vt:lpstr>
      <vt:lpstr>Data Types in Java</vt:lpstr>
      <vt:lpstr>Slide 15</vt:lpstr>
      <vt:lpstr>Slide 16</vt:lpstr>
      <vt:lpstr>Operators in java</vt:lpstr>
      <vt:lpstr>Slide 18</vt:lpstr>
      <vt:lpstr>Example for Arithmetic Operator  </vt:lpstr>
      <vt:lpstr>Example for Bitwise Operators  </vt:lpstr>
      <vt:lpstr>Example for Relational Operators   </vt:lpstr>
      <vt:lpstr>OR Operator Example: Logical || and Bitwise |  </vt:lpstr>
      <vt:lpstr>Assignment Operator Example</vt:lpstr>
      <vt:lpstr>ShiftOperatorts</vt:lpstr>
      <vt:lpstr>TernaryOperatorts</vt:lpstr>
      <vt:lpstr>Conditional Statement</vt:lpstr>
      <vt:lpstr>If Condition</vt:lpstr>
      <vt:lpstr>if else condition</vt:lpstr>
      <vt:lpstr>if else condition</vt:lpstr>
      <vt:lpstr>Slide 30</vt:lpstr>
      <vt:lpstr>Slide 31</vt:lpstr>
      <vt:lpstr>Switch Case</vt:lpstr>
      <vt:lpstr>LOOPS</vt:lpstr>
      <vt:lpstr>For Loop</vt:lpstr>
      <vt:lpstr>Eg For Loop </vt:lpstr>
      <vt:lpstr>Slide 36</vt:lpstr>
      <vt:lpstr>Slide 37</vt:lpstr>
      <vt:lpstr>Slide 38</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Java Classes</dc:title>
  <dc:creator>BharathGupta</dc:creator>
  <cp:lastModifiedBy>BharathGupta</cp:lastModifiedBy>
  <cp:revision>110</cp:revision>
  <dcterms:created xsi:type="dcterms:W3CDTF">2018-01-13T05:37:59Z</dcterms:created>
  <dcterms:modified xsi:type="dcterms:W3CDTF">2018-01-21T17:56:14Z</dcterms:modified>
</cp:coreProperties>
</file>