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270" r:id="rId17"/>
  </p:sldIdLst>
  <p:sldSz cx="14630400" cy="8229600"/>
  <p:notesSz cx="8229600" cy="14630400"/>
  <p:embeddedFontLst>
    <p:embeddedFont>
      <p:font typeface="Consolas" panose="020B0609020204030204" pitchFamily="49" charset="0"/>
      <p:regular r:id="rId20"/>
      <p:bold r:id="rId21"/>
      <p:italic r:id="rId22"/>
      <p:boldItalic r:id="rId23"/>
    </p:embeddedFont>
    <p:embeddedFont>
      <p:font typeface="Crimson Pro Semi Bold" panose="020B0604020202020204" charset="0"/>
      <p:regular r:id="rId24"/>
    </p:embeddedFont>
    <p:embeddedFont>
      <p:font typeface="Heebo" pitchFamily="2" charset="-79"/>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2490"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7E36D9-5A48-FF19-DCAF-0DF98000477B}"/>
              </a:ext>
            </a:extLst>
          </p:cNvPr>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r>
              <a:rPr lang="en-IN"/>
              <a:t>Python</a:t>
            </a:r>
          </a:p>
        </p:txBody>
      </p:sp>
      <p:sp>
        <p:nvSpPr>
          <p:cNvPr id="3" name="Date Placeholder 2">
            <a:extLst>
              <a:ext uri="{FF2B5EF4-FFF2-40B4-BE49-F238E27FC236}">
                <a16:creationId xmlns:a16="http://schemas.microsoft.com/office/drawing/2014/main" id="{606476B3-64C5-B247-3ED5-3443F2353758}"/>
              </a:ext>
            </a:extLst>
          </p:cNvPr>
          <p:cNvSpPr>
            <a:spLocks noGrp="1"/>
          </p:cNvSpPr>
          <p:nvPr>
            <p:ph type="dt" sz="quarter" idx="1"/>
          </p:nvPr>
        </p:nvSpPr>
        <p:spPr>
          <a:xfrm>
            <a:off x="4660900" y="0"/>
            <a:ext cx="3567113" cy="733425"/>
          </a:xfrm>
          <a:prstGeom prst="rect">
            <a:avLst/>
          </a:prstGeom>
        </p:spPr>
        <p:txBody>
          <a:bodyPr vert="horz" lIns="91440" tIns="45720" rIns="91440" bIns="45720" rtlCol="0"/>
          <a:lstStyle>
            <a:lvl1pPr algn="r">
              <a:defRPr sz="1200"/>
            </a:lvl1pPr>
          </a:lstStyle>
          <a:p>
            <a:fld id="{E13C0619-078A-4D7D-87AF-42F9658B7B10}" type="datetimeFigureOut">
              <a:rPr lang="en-IN" smtClean="0"/>
              <a:t>08-10-2024</a:t>
            </a:fld>
            <a:endParaRPr lang="en-IN"/>
          </a:p>
        </p:txBody>
      </p:sp>
      <p:sp>
        <p:nvSpPr>
          <p:cNvPr id="4" name="Footer Placeholder 3">
            <a:extLst>
              <a:ext uri="{FF2B5EF4-FFF2-40B4-BE49-F238E27FC236}">
                <a16:creationId xmlns:a16="http://schemas.microsoft.com/office/drawing/2014/main" id="{606A4D03-A102-7196-E8FB-921536AC6C0A}"/>
              </a:ext>
            </a:extLst>
          </p:cNvPr>
          <p:cNvSpPr>
            <a:spLocks noGrp="1"/>
          </p:cNvSpPr>
          <p:nvPr>
            <p:ph type="ftr" sz="quarter" idx="2"/>
          </p:nvPr>
        </p:nvSpPr>
        <p:spPr>
          <a:xfrm>
            <a:off x="0" y="13896975"/>
            <a:ext cx="3565525" cy="733425"/>
          </a:xfrm>
          <a:prstGeom prst="rect">
            <a:avLst/>
          </a:prstGeom>
        </p:spPr>
        <p:txBody>
          <a:bodyPr vert="horz" lIns="91440" tIns="45720" rIns="91440" bIns="45720" rtlCol="0" anchor="b"/>
          <a:lstStyle>
            <a:lvl1pPr algn="l">
              <a:defRPr sz="1200"/>
            </a:lvl1pPr>
          </a:lstStyle>
          <a:p>
            <a:r>
              <a:rPr lang="en-IN"/>
              <a:t>Author : Sharath G R</a:t>
            </a:r>
          </a:p>
        </p:txBody>
      </p:sp>
      <p:sp>
        <p:nvSpPr>
          <p:cNvPr id="5" name="Slide Number Placeholder 4">
            <a:extLst>
              <a:ext uri="{FF2B5EF4-FFF2-40B4-BE49-F238E27FC236}">
                <a16:creationId xmlns:a16="http://schemas.microsoft.com/office/drawing/2014/main" id="{66C40D64-953D-1420-B4CC-6C9F0A8AC576}"/>
              </a:ext>
            </a:extLst>
          </p:cNvPr>
          <p:cNvSpPr>
            <a:spLocks noGrp="1"/>
          </p:cNvSpPr>
          <p:nvPr>
            <p:ph type="sldNum" sz="quarter" idx="3"/>
          </p:nvPr>
        </p:nvSpPr>
        <p:spPr>
          <a:xfrm>
            <a:off x="4660900" y="13896975"/>
            <a:ext cx="3567113" cy="733425"/>
          </a:xfrm>
          <a:prstGeom prst="rect">
            <a:avLst/>
          </a:prstGeom>
        </p:spPr>
        <p:txBody>
          <a:bodyPr vert="horz" lIns="91440" tIns="45720" rIns="91440" bIns="45720" rtlCol="0" anchor="b"/>
          <a:lstStyle>
            <a:lvl1pPr algn="r">
              <a:defRPr sz="1200"/>
            </a:lvl1pPr>
          </a:lstStyle>
          <a:p>
            <a:fld id="{E495345A-3FC0-4A8B-B296-58FEE447A64F}" type="slidenum">
              <a:rPr lang="en-IN" smtClean="0"/>
              <a:t>‹#›</a:t>
            </a:fld>
            <a:endParaRPr lang="en-IN"/>
          </a:p>
        </p:txBody>
      </p:sp>
    </p:spTree>
    <p:extLst>
      <p:ext uri="{BB962C8B-B14F-4D97-AF65-F5344CB8AC3E}">
        <p14:creationId xmlns:p14="http://schemas.microsoft.com/office/powerpoint/2010/main" val="408733663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2407399"/>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1533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214438"/>
            <a:ext cx="7556421" cy="1956435"/>
          </a:xfrm>
          <a:prstGeom prst="rect">
            <a:avLst/>
          </a:prstGeom>
          <a:noFill/>
          <a:ln/>
        </p:spPr>
        <p:txBody>
          <a:bodyPr wrap="square" lIns="0" tIns="0" rIns="0" bIns="0" rtlCol="0" anchor="t"/>
          <a:lstStyle/>
          <a:p>
            <a:pPr marL="0" indent="0">
              <a:lnSpc>
                <a:spcPts val="7700"/>
              </a:lnSpc>
              <a:buNone/>
            </a:pPr>
            <a:r>
              <a:rPr lang="en-US" sz="6150" dirty="0">
                <a:solidFill>
                  <a:srgbClr val="152D47"/>
                </a:solidFill>
                <a:latin typeface="Crimson Pro Semi Bold" pitchFamily="34" charset="0"/>
                <a:ea typeface="Crimson Pro Semi Bold" pitchFamily="34" charset="-122"/>
                <a:cs typeface="Crimson Pro Semi Bold" pitchFamily="34" charset="-120"/>
              </a:rPr>
              <a:t>Introduction to Python Programming</a:t>
            </a:r>
            <a:endParaRPr lang="en-US" sz="6150" dirty="0"/>
          </a:p>
        </p:txBody>
      </p:sp>
      <p:sp>
        <p:nvSpPr>
          <p:cNvPr id="4" name="Text 1"/>
          <p:cNvSpPr/>
          <p:nvPr/>
        </p:nvSpPr>
        <p:spPr>
          <a:xfrm>
            <a:off x="1156692" y="3511034"/>
            <a:ext cx="7193518"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Python was created by Guido van Rossum in 1991.</a:t>
            </a:r>
            <a:endParaRPr lang="en-US" sz="1750" dirty="0"/>
          </a:p>
        </p:txBody>
      </p:sp>
      <p:sp>
        <p:nvSpPr>
          <p:cNvPr id="5" name="Text 2"/>
          <p:cNvSpPr/>
          <p:nvPr/>
        </p:nvSpPr>
        <p:spPr>
          <a:xfrm>
            <a:off x="1156692" y="3953232"/>
            <a:ext cx="7193518"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Python is a popular, versatile programming language, used for web development, data analysis, and machine learning.</a:t>
            </a:r>
            <a:endParaRPr lang="en-US" sz="1750" dirty="0"/>
          </a:p>
        </p:txBody>
      </p:sp>
      <p:sp>
        <p:nvSpPr>
          <p:cNvPr id="6" name="Text 3"/>
          <p:cNvSpPr/>
          <p:nvPr/>
        </p:nvSpPr>
        <p:spPr>
          <a:xfrm>
            <a:off x="1156692" y="4758333"/>
            <a:ext cx="7193518"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Python's simple syntax and readability make it a great choice for beginners. This ease of learning allows you to focus on understanding the concepts and logic behind coding, rather than getting bogged down in complex syntax or rules.</a:t>
            </a:r>
            <a:endParaRPr lang="en-US" sz="1750" dirty="0"/>
          </a:p>
        </p:txBody>
      </p:sp>
      <p:sp>
        <p:nvSpPr>
          <p:cNvPr id="7" name="Text 4"/>
          <p:cNvSpPr/>
          <p:nvPr/>
        </p:nvSpPr>
        <p:spPr>
          <a:xfrm>
            <a:off x="1156692" y="6289238"/>
            <a:ext cx="7193518"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Python's clear and concise structure encourages good coding practices from the start, paving the way for a strong foundation in programming.</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26992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Python Variables</a:t>
            </a:r>
            <a:endParaRPr lang="en-US" sz="4450" dirty="0"/>
          </a:p>
        </p:txBody>
      </p:sp>
      <p:sp>
        <p:nvSpPr>
          <p:cNvPr id="3" name="Text 1"/>
          <p:cNvSpPr/>
          <p:nvPr/>
        </p:nvSpPr>
        <p:spPr>
          <a:xfrm>
            <a:off x="793790" y="2545675"/>
            <a:ext cx="6244709" cy="708660"/>
          </a:xfrm>
          <a:prstGeom prst="rect">
            <a:avLst/>
          </a:prstGeom>
          <a:noFill/>
          <a:ln/>
        </p:spPr>
        <p:txBody>
          <a:bodyPr wrap="squar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Understanding Variables in the Context of Operator Precedence and Associativity</a:t>
            </a:r>
            <a:endParaRPr lang="en-US" sz="2200" dirty="0"/>
          </a:p>
        </p:txBody>
      </p:sp>
      <p:sp>
        <p:nvSpPr>
          <p:cNvPr id="4" name="Text 2"/>
          <p:cNvSpPr/>
          <p:nvPr/>
        </p:nvSpPr>
        <p:spPr>
          <a:xfrm>
            <a:off x="793790" y="3481149"/>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Variables are crucial for storing data in Python expressions, allowing us to manipulate values in complex calculations. These rules ensure operations happen in the correct order based on operator precedence and associativity.</a:t>
            </a:r>
            <a:endParaRPr lang="en-US" sz="1750" dirty="0"/>
          </a:p>
        </p:txBody>
      </p:sp>
      <p:sp>
        <p:nvSpPr>
          <p:cNvPr id="5" name="Text 3"/>
          <p:cNvSpPr/>
          <p:nvPr/>
        </p:nvSpPr>
        <p:spPr>
          <a:xfrm>
            <a:off x="793790" y="5136833"/>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Remember, the assignment operator (`=`) is right-associative, enabling chained assignments. For example, `a = b = c = 10` assigns the value 10 to `c`, then to `b`, and finally to `a`.</a:t>
            </a:r>
            <a:endParaRPr lang="en-US" sz="1750" dirty="0"/>
          </a:p>
        </p:txBody>
      </p:sp>
      <p:sp>
        <p:nvSpPr>
          <p:cNvPr id="6" name="Text 4"/>
          <p:cNvSpPr/>
          <p:nvPr/>
        </p:nvSpPr>
        <p:spPr>
          <a:xfrm>
            <a:off x="7599521" y="2545675"/>
            <a:ext cx="5007650"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Variable Naming Rules for Efficient Coding</a:t>
            </a:r>
            <a:endParaRPr lang="en-US" sz="2200" dirty="0"/>
          </a:p>
        </p:txBody>
      </p:sp>
      <p:sp>
        <p:nvSpPr>
          <p:cNvPr id="7" name="Text 5"/>
          <p:cNvSpPr/>
          <p:nvPr/>
        </p:nvSpPr>
        <p:spPr>
          <a:xfrm>
            <a:off x="7962424" y="3126819"/>
            <a:ext cx="5881807"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a:pPr>
            <a:r>
              <a:rPr lang="en-US" sz="1750" dirty="0">
                <a:solidFill>
                  <a:srgbClr val="4C4C4D"/>
                </a:solidFill>
                <a:latin typeface="Heebo" pitchFamily="34" charset="0"/>
                <a:ea typeface="Heebo" pitchFamily="34" charset="-122"/>
                <a:cs typeface="Heebo" pitchFamily="34" charset="-120"/>
              </a:rPr>
              <a:t>Variable names must start with a letter or underscore (_) and can consist of letters, numbers, and underscores.</a:t>
            </a:r>
            <a:endParaRPr lang="en-US" sz="1750" dirty="0"/>
          </a:p>
        </p:txBody>
      </p:sp>
      <p:sp>
        <p:nvSpPr>
          <p:cNvPr id="8" name="Text 6"/>
          <p:cNvSpPr/>
          <p:nvPr/>
        </p:nvSpPr>
        <p:spPr>
          <a:xfrm>
            <a:off x="7962424" y="3931920"/>
            <a:ext cx="5881807"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4C4C4D"/>
                </a:solidFill>
                <a:latin typeface="Heebo" pitchFamily="34" charset="0"/>
                <a:ea typeface="Heebo" pitchFamily="34" charset="-122"/>
                <a:cs typeface="Heebo" pitchFamily="34" charset="-120"/>
              </a:rPr>
              <a:t>Python is case-sensitive.</a:t>
            </a:r>
            <a:endParaRPr lang="en-US" sz="1750" dirty="0"/>
          </a:p>
        </p:txBody>
      </p:sp>
      <p:sp>
        <p:nvSpPr>
          <p:cNvPr id="9" name="Text 7"/>
          <p:cNvSpPr/>
          <p:nvPr/>
        </p:nvSpPr>
        <p:spPr>
          <a:xfrm>
            <a:off x="7962424" y="4374118"/>
            <a:ext cx="5881807"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3"/>
            </a:pPr>
            <a:r>
              <a:rPr lang="en-US" sz="1750" dirty="0">
                <a:solidFill>
                  <a:srgbClr val="4C4C4D"/>
                </a:solidFill>
                <a:latin typeface="Heebo" pitchFamily="34" charset="0"/>
                <a:ea typeface="Heebo" pitchFamily="34" charset="-122"/>
                <a:cs typeface="Heebo" pitchFamily="34" charset="-120"/>
              </a:rPr>
              <a:t>Avoid using keywords like "if", "else", or "for" as variable names.</a:t>
            </a:r>
            <a:endParaRPr lang="en-US" sz="1750" dirty="0"/>
          </a:p>
        </p:txBody>
      </p:sp>
      <p:sp>
        <p:nvSpPr>
          <p:cNvPr id="10" name="Text 8"/>
          <p:cNvSpPr/>
          <p:nvPr/>
        </p:nvSpPr>
        <p:spPr>
          <a:xfrm>
            <a:off x="7599521" y="5303996"/>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Here are some valid variable names: `my_variable`, `name1`, `age`, `_temp`. Here are some invalid variable names: `123name`, `if`, `for`, `@name`. Using descriptive variable names enhances code readability and maintainability.</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589246"/>
          </a:xfrm>
          <a:prstGeom prst="rect">
            <a:avLst/>
          </a:prstGeom>
        </p:spPr>
      </p:pic>
      <p:sp>
        <p:nvSpPr>
          <p:cNvPr id="3" name="Text 0"/>
          <p:cNvSpPr/>
          <p:nvPr/>
        </p:nvSpPr>
        <p:spPr>
          <a:xfrm>
            <a:off x="444937" y="2040255"/>
            <a:ext cx="3526036" cy="397312"/>
          </a:xfrm>
          <a:prstGeom prst="rect">
            <a:avLst/>
          </a:prstGeom>
          <a:noFill/>
          <a:ln/>
        </p:spPr>
        <p:txBody>
          <a:bodyPr wrap="none" lIns="0" tIns="0" rIns="0" bIns="0" rtlCol="0" anchor="t"/>
          <a:lstStyle/>
          <a:p>
            <a:pPr marL="0" indent="0">
              <a:lnSpc>
                <a:spcPts val="3100"/>
              </a:lnSpc>
              <a:buNone/>
            </a:pPr>
            <a:r>
              <a:rPr lang="en-US" sz="2500" dirty="0">
                <a:solidFill>
                  <a:srgbClr val="152D47"/>
                </a:solidFill>
                <a:latin typeface="Crimson Pro Semi Bold" pitchFamily="34" charset="0"/>
                <a:ea typeface="Crimson Pro Semi Bold" pitchFamily="34" charset="-122"/>
                <a:cs typeface="Crimson Pro Semi Bold" pitchFamily="34" charset="-120"/>
              </a:rPr>
              <a:t>Dynamic Typing in Python</a:t>
            </a:r>
            <a:endParaRPr lang="en-US" sz="2500" dirty="0"/>
          </a:p>
        </p:txBody>
      </p:sp>
      <p:sp>
        <p:nvSpPr>
          <p:cNvPr id="4" name="Text 1"/>
          <p:cNvSpPr/>
          <p:nvPr/>
        </p:nvSpPr>
        <p:spPr>
          <a:xfrm>
            <a:off x="444937" y="2628186"/>
            <a:ext cx="13740527" cy="203359"/>
          </a:xfrm>
          <a:prstGeom prst="rect">
            <a:avLst/>
          </a:prstGeom>
          <a:noFill/>
          <a:ln/>
        </p:spPr>
        <p:txBody>
          <a:bodyPr wrap="none" lIns="0" tIns="0" rIns="0" bIns="0" rtlCol="0" anchor="t"/>
          <a:lstStyle/>
          <a:p>
            <a:pPr marL="0" indent="0">
              <a:lnSpc>
                <a:spcPts val="1600"/>
              </a:lnSpc>
              <a:buNone/>
            </a:pPr>
            <a:r>
              <a:rPr lang="en-US" sz="1000" dirty="0">
                <a:solidFill>
                  <a:srgbClr val="4C4C4D"/>
                </a:solidFill>
                <a:latin typeface="Heebo" pitchFamily="34" charset="0"/>
                <a:ea typeface="Heebo" pitchFamily="34" charset="-122"/>
                <a:cs typeface="Heebo" pitchFamily="34" charset="-120"/>
              </a:rPr>
              <a:t>Python's dynamic typing allows you to declare variables without explicitly defining their data type. This simplifies coding, as you don't need to worry about type declarations, which can save time and effort. For example:</a:t>
            </a:r>
            <a:endParaRPr lang="en-US" sz="1000" dirty="0"/>
          </a:p>
        </p:txBody>
      </p:sp>
      <p:sp>
        <p:nvSpPr>
          <p:cNvPr id="5" name="Shape 2"/>
          <p:cNvSpPr/>
          <p:nvPr/>
        </p:nvSpPr>
        <p:spPr>
          <a:xfrm>
            <a:off x="444937" y="2974538"/>
            <a:ext cx="13740527" cy="800576"/>
          </a:xfrm>
          <a:prstGeom prst="roundRect">
            <a:avLst>
              <a:gd name="adj" fmla="val 2382"/>
            </a:avLst>
          </a:prstGeom>
          <a:solidFill>
            <a:srgbClr val="CCD7FF"/>
          </a:solidFill>
          <a:ln/>
        </p:spPr>
      </p:sp>
      <p:sp>
        <p:nvSpPr>
          <p:cNvPr id="6" name="Shape 3"/>
          <p:cNvSpPr/>
          <p:nvPr/>
        </p:nvSpPr>
        <p:spPr>
          <a:xfrm>
            <a:off x="438626" y="2974538"/>
            <a:ext cx="13753148" cy="800576"/>
          </a:xfrm>
          <a:prstGeom prst="roundRect">
            <a:avLst>
              <a:gd name="adj" fmla="val 2382"/>
            </a:avLst>
          </a:prstGeom>
          <a:solidFill>
            <a:srgbClr val="CCD7FF"/>
          </a:solidFill>
          <a:ln/>
        </p:spPr>
      </p:sp>
      <p:sp>
        <p:nvSpPr>
          <p:cNvPr id="7" name="Text 4"/>
          <p:cNvSpPr/>
          <p:nvPr/>
        </p:nvSpPr>
        <p:spPr>
          <a:xfrm>
            <a:off x="565666" y="3069788"/>
            <a:ext cx="13499068" cy="610076"/>
          </a:xfrm>
          <a:prstGeom prst="rect">
            <a:avLst/>
          </a:prstGeom>
          <a:noFill/>
          <a:ln/>
        </p:spPr>
        <p:txBody>
          <a:bodyPr wrap="square" lIns="0" tIns="0" rIns="0" bIns="0" rtlCol="0" anchor="t"/>
          <a:lstStyle/>
          <a:p>
            <a:pPr marL="0" indent="0">
              <a:lnSpc>
                <a:spcPts val="1600"/>
              </a:lnSpc>
              <a:buNone/>
            </a:pPr>
            <a:r>
              <a:rPr lang="en-US" sz="1000" dirty="0">
                <a:solidFill>
                  <a:srgbClr val="4C4C4D"/>
                </a:solidFill>
                <a:highlight>
                  <a:srgbClr val="CCD7FF"/>
                </a:highlight>
                <a:latin typeface="Consolas" pitchFamily="34" charset="0"/>
                <a:ea typeface="Consolas" pitchFamily="34" charset="-122"/>
                <a:cs typeface="Consolas" pitchFamily="34" charset="-120"/>
              </a:rPr>
              <a:t>my_variable = 10  # No need to specify 'int'
my_variable = "Hello"  # Can now hold a string
</a:t>
            </a:r>
            <a:endParaRPr lang="en-US" sz="1000" dirty="0"/>
          </a:p>
        </p:txBody>
      </p:sp>
      <p:sp>
        <p:nvSpPr>
          <p:cNvPr id="8" name="Text 5"/>
          <p:cNvSpPr/>
          <p:nvPr/>
        </p:nvSpPr>
        <p:spPr>
          <a:xfrm>
            <a:off x="444937" y="3918109"/>
            <a:ext cx="13740527" cy="406718"/>
          </a:xfrm>
          <a:prstGeom prst="rect">
            <a:avLst/>
          </a:prstGeom>
          <a:noFill/>
          <a:ln/>
        </p:spPr>
        <p:txBody>
          <a:bodyPr wrap="square" lIns="0" tIns="0" rIns="0" bIns="0" rtlCol="0" anchor="t"/>
          <a:lstStyle/>
          <a:p>
            <a:pPr marL="0" indent="0">
              <a:lnSpc>
                <a:spcPts val="1600"/>
              </a:lnSpc>
              <a:buNone/>
            </a:pPr>
            <a:r>
              <a:rPr lang="en-US" sz="1000" dirty="0">
                <a:solidFill>
                  <a:srgbClr val="4C4C4D"/>
                </a:solidFill>
                <a:latin typeface="Heebo" pitchFamily="34" charset="0"/>
                <a:ea typeface="Heebo" pitchFamily="34" charset="-122"/>
                <a:cs typeface="Heebo" pitchFamily="34" charset="-120"/>
              </a:rPr>
              <a:t>While you don't need to specify types upfront, Python performs type checking during runtime. This means that the interpreter will verify whether the operations performed on variables are compatible with their data types. This helps catch type-related errors and ensures that the code runs smoothly. For example:</a:t>
            </a:r>
            <a:endParaRPr lang="en-US" sz="1000" dirty="0"/>
          </a:p>
        </p:txBody>
      </p:sp>
      <p:sp>
        <p:nvSpPr>
          <p:cNvPr id="9" name="Shape 6"/>
          <p:cNvSpPr/>
          <p:nvPr/>
        </p:nvSpPr>
        <p:spPr>
          <a:xfrm>
            <a:off x="444937" y="4467820"/>
            <a:ext cx="13740527" cy="1003935"/>
          </a:xfrm>
          <a:prstGeom prst="roundRect">
            <a:avLst>
              <a:gd name="adj" fmla="val 1900"/>
            </a:avLst>
          </a:prstGeom>
          <a:solidFill>
            <a:srgbClr val="CCD7FF"/>
          </a:solidFill>
          <a:ln/>
        </p:spPr>
      </p:sp>
      <p:sp>
        <p:nvSpPr>
          <p:cNvPr id="10" name="Shape 7"/>
          <p:cNvSpPr/>
          <p:nvPr/>
        </p:nvSpPr>
        <p:spPr>
          <a:xfrm>
            <a:off x="438626" y="4467820"/>
            <a:ext cx="13753148" cy="1003935"/>
          </a:xfrm>
          <a:prstGeom prst="roundRect">
            <a:avLst>
              <a:gd name="adj" fmla="val 1900"/>
            </a:avLst>
          </a:prstGeom>
          <a:solidFill>
            <a:srgbClr val="CCD7FF"/>
          </a:solidFill>
          <a:ln/>
        </p:spPr>
      </p:sp>
      <p:sp>
        <p:nvSpPr>
          <p:cNvPr id="11" name="Text 8"/>
          <p:cNvSpPr/>
          <p:nvPr/>
        </p:nvSpPr>
        <p:spPr>
          <a:xfrm>
            <a:off x="565666" y="4563070"/>
            <a:ext cx="13499068" cy="813435"/>
          </a:xfrm>
          <a:prstGeom prst="rect">
            <a:avLst/>
          </a:prstGeom>
          <a:noFill/>
          <a:ln/>
        </p:spPr>
        <p:txBody>
          <a:bodyPr wrap="square" lIns="0" tIns="0" rIns="0" bIns="0" rtlCol="0" anchor="t"/>
          <a:lstStyle/>
          <a:p>
            <a:pPr marL="0" indent="0">
              <a:lnSpc>
                <a:spcPts val="1600"/>
              </a:lnSpc>
              <a:buNone/>
            </a:pPr>
            <a:r>
              <a:rPr lang="en-US" sz="1000" dirty="0">
                <a:solidFill>
                  <a:srgbClr val="4C4C4D"/>
                </a:solidFill>
                <a:highlight>
                  <a:srgbClr val="CCD7FF"/>
                </a:highlight>
                <a:latin typeface="Consolas" pitchFamily="34" charset="0"/>
                <a:ea typeface="Consolas" pitchFamily="34" charset="-122"/>
                <a:cs typeface="Consolas" pitchFamily="34" charset="-120"/>
              </a:rPr>
              <a:t>my_number = 10
my_string = "5"
result = my_number + my_string  # This would cause an error
</a:t>
            </a:r>
            <a:endParaRPr lang="en-US" sz="1000" dirty="0"/>
          </a:p>
        </p:txBody>
      </p:sp>
      <p:sp>
        <p:nvSpPr>
          <p:cNvPr id="12" name="Text 9"/>
          <p:cNvSpPr/>
          <p:nvPr/>
        </p:nvSpPr>
        <p:spPr>
          <a:xfrm>
            <a:off x="444937" y="5614749"/>
            <a:ext cx="13740527" cy="406718"/>
          </a:xfrm>
          <a:prstGeom prst="rect">
            <a:avLst/>
          </a:prstGeom>
          <a:noFill/>
          <a:ln/>
        </p:spPr>
        <p:txBody>
          <a:bodyPr wrap="square" lIns="0" tIns="0" rIns="0" bIns="0" rtlCol="0" anchor="t"/>
          <a:lstStyle/>
          <a:p>
            <a:pPr marL="0" indent="0">
              <a:lnSpc>
                <a:spcPts val="1600"/>
              </a:lnSpc>
              <a:buNone/>
            </a:pPr>
            <a:r>
              <a:rPr lang="en-US" sz="1000" dirty="0">
                <a:solidFill>
                  <a:srgbClr val="4C4C4D"/>
                </a:solidFill>
                <a:latin typeface="Heebo" pitchFamily="34" charset="0"/>
                <a:ea typeface="Heebo" pitchFamily="34" charset="-122"/>
                <a:cs typeface="Heebo" pitchFamily="34" charset="-120"/>
              </a:rPr>
              <a:t>Dynamic typing can sometimes lead to runtime errors. Python offers tools and techniques to help you handle these errors effectively. For example, you can use "try-except" blocks to catch and handle exceptions that might arise due to type mismatches. For example:</a:t>
            </a:r>
            <a:endParaRPr lang="en-US" sz="1000" dirty="0"/>
          </a:p>
        </p:txBody>
      </p:sp>
      <p:sp>
        <p:nvSpPr>
          <p:cNvPr id="13" name="Shape 10"/>
          <p:cNvSpPr/>
          <p:nvPr/>
        </p:nvSpPr>
        <p:spPr>
          <a:xfrm>
            <a:off x="444937" y="6164461"/>
            <a:ext cx="13740527" cy="1614011"/>
          </a:xfrm>
          <a:prstGeom prst="roundRect">
            <a:avLst>
              <a:gd name="adj" fmla="val 1182"/>
            </a:avLst>
          </a:prstGeom>
          <a:solidFill>
            <a:srgbClr val="CCD7FF"/>
          </a:solidFill>
          <a:ln/>
        </p:spPr>
      </p:sp>
      <p:sp>
        <p:nvSpPr>
          <p:cNvPr id="14" name="Shape 11"/>
          <p:cNvSpPr/>
          <p:nvPr/>
        </p:nvSpPr>
        <p:spPr>
          <a:xfrm>
            <a:off x="438626" y="6164461"/>
            <a:ext cx="13753148" cy="1614011"/>
          </a:xfrm>
          <a:prstGeom prst="roundRect">
            <a:avLst>
              <a:gd name="adj" fmla="val 1182"/>
            </a:avLst>
          </a:prstGeom>
          <a:solidFill>
            <a:srgbClr val="CCD7FF"/>
          </a:solidFill>
          <a:ln/>
        </p:spPr>
      </p:sp>
      <p:sp>
        <p:nvSpPr>
          <p:cNvPr id="15" name="Text 12"/>
          <p:cNvSpPr/>
          <p:nvPr/>
        </p:nvSpPr>
        <p:spPr>
          <a:xfrm>
            <a:off x="565666" y="6259711"/>
            <a:ext cx="13499068" cy="1423511"/>
          </a:xfrm>
          <a:prstGeom prst="rect">
            <a:avLst/>
          </a:prstGeom>
          <a:noFill/>
          <a:ln/>
        </p:spPr>
        <p:txBody>
          <a:bodyPr wrap="square" lIns="0" tIns="0" rIns="0" bIns="0" rtlCol="0" anchor="t"/>
          <a:lstStyle/>
          <a:p>
            <a:pPr marL="0" indent="0">
              <a:lnSpc>
                <a:spcPts val="1600"/>
              </a:lnSpc>
              <a:buNone/>
            </a:pPr>
            <a:r>
              <a:rPr lang="en-US" sz="1000" dirty="0">
                <a:solidFill>
                  <a:srgbClr val="4C4C4D"/>
                </a:solidFill>
                <a:highlight>
                  <a:srgbClr val="CCD7FF"/>
                </a:highlight>
                <a:latin typeface="Consolas" pitchFamily="34" charset="0"/>
                <a:ea typeface="Consolas" pitchFamily="34" charset="-122"/>
                <a:cs typeface="Consolas" pitchFamily="34" charset="-120"/>
              </a:rPr>
              <a:t>try:
  my_number = 10
  my_string = "5"
  result = my_number + my_string
except TypeError:
  print("Cannot add a number to a string.")
</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30329" y="740093"/>
            <a:ext cx="5216604" cy="651986"/>
          </a:xfrm>
          <a:prstGeom prst="rect">
            <a:avLst/>
          </a:prstGeom>
          <a:noFill/>
          <a:ln/>
        </p:spPr>
        <p:txBody>
          <a:bodyPr wrap="none" lIns="0" tIns="0" rIns="0" bIns="0" rtlCol="0" anchor="t"/>
          <a:lstStyle/>
          <a:p>
            <a:pPr marL="0" indent="0">
              <a:lnSpc>
                <a:spcPts val="5100"/>
              </a:lnSpc>
              <a:buNone/>
            </a:pPr>
            <a:r>
              <a:rPr lang="en-US" sz="4100" dirty="0">
                <a:solidFill>
                  <a:srgbClr val="152D47"/>
                </a:solidFill>
                <a:latin typeface="Crimson Pro Semi Bold" pitchFamily="34" charset="0"/>
                <a:ea typeface="Crimson Pro Semi Bold" pitchFamily="34" charset="-122"/>
                <a:cs typeface="Crimson Pro Semi Bold" pitchFamily="34" charset="-120"/>
              </a:rPr>
              <a:t>Python Data Types</a:t>
            </a:r>
            <a:endParaRPr lang="en-US" sz="4100" dirty="0"/>
          </a:p>
        </p:txBody>
      </p:sp>
      <p:sp>
        <p:nvSpPr>
          <p:cNvPr id="3" name="Shape 1"/>
          <p:cNvSpPr/>
          <p:nvPr/>
        </p:nvSpPr>
        <p:spPr>
          <a:xfrm>
            <a:off x="730329" y="1809393"/>
            <a:ext cx="6480572" cy="3069550"/>
          </a:xfrm>
          <a:prstGeom prst="roundRect">
            <a:avLst>
              <a:gd name="adj" fmla="val 1020"/>
            </a:avLst>
          </a:prstGeom>
          <a:solidFill>
            <a:srgbClr val="F2EEEE"/>
          </a:solidFill>
          <a:ln/>
        </p:spPr>
      </p:sp>
      <p:sp>
        <p:nvSpPr>
          <p:cNvPr id="4" name="Text 2"/>
          <p:cNvSpPr/>
          <p:nvPr/>
        </p:nvSpPr>
        <p:spPr>
          <a:xfrm>
            <a:off x="938927" y="2017990"/>
            <a:ext cx="2608302" cy="325993"/>
          </a:xfrm>
          <a:prstGeom prst="rect">
            <a:avLst/>
          </a:prstGeom>
          <a:noFill/>
          <a:ln/>
        </p:spPr>
        <p:txBody>
          <a:bodyPr wrap="none" lIns="0" tIns="0" rIns="0" bIns="0" rtlCol="0" anchor="t"/>
          <a:lstStyle/>
          <a:p>
            <a:pPr marL="0" indent="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Numeric Data Types</a:t>
            </a:r>
            <a:endParaRPr lang="en-US" sz="2050" dirty="0"/>
          </a:p>
        </p:txBody>
      </p:sp>
      <p:sp>
        <p:nvSpPr>
          <p:cNvPr id="5" name="Text 3"/>
          <p:cNvSpPr/>
          <p:nvPr/>
        </p:nvSpPr>
        <p:spPr>
          <a:xfrm>
            <a:off x="938927" y="2469118"/>
            <a:ext cx="6063377" cy="1335405"/>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Python offers integers, floats, and complex numbers to represent numerical values. Integers are whole numbers, floats are numbers with decimal points, and complex numbers have real and imaginary components. For example:</a:t>
            </a:r>
            <a:endParaRPr lang="en-US" sz="1600" dirty="0"/>
          </a:p>
        </p:txBody>
      </p:sp>
      <p:sp>
        <p:nvSpPr>
          <p:cNvPr id="6" name="Text 4"/>
          <p:cNvSpPr/>
          <p:nvPr/>
        </p:nvSpPr>
        <p:spPr>
          <a:xfrm>
            <a:off x="1272778" y="3929658"/>
            <a:ext cx="5729526" cy="333851"/>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Integer: 10</a:t>
            </a:r>
            <a:endParaRPr lang="en-US" sz="1600" dirty="0"/>
          </a:p>
        </p:txBody>
      </p:sp>
      <p:sp>
        <p:nvSpPr>
          <p:cNvPr id="7" name="Text 5"/>
          <p:cNvSpPr/>
          <p:nvPr/>
        </p:nvSpPr>
        <p:spPr>
          <a:xfrm>
            <a:off x="1272778" y="4336494"/>
            <a:ext cx="5729526" cy="333851"/>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Float: 3.14</a:t>
            </a:r>
            <a:endParaRPr lang="en-US" sz="1600" dirty="0"/>
          </a:p>
        </p:txBody>
      </p:sp>
      <p:sp>
        <p:nvSpPr>
          <p:cNvPr id="8" name="Shape 6"/>
          <p:cNvSpPr/>
          <p:nvPr/>
        </p:nvSpPr>
        <p:spPr>
          <a:xfrm>
            <a:off x="7419499" y="1809393"/>
            <a:ext cx="6480572" cy="3069550"/>
          </a:xfrm>
          <a:prstGeom prst="roundRect">
            <a:avLst>
              <a:gd name="adj" fmla="val 1020"/>
            </a:avLst>
          </a:prstGeom>
          <a:solidFill>
            <a:srgbClr val="F2EEEE"/>
          </a:solidFill>
          <a:ln/>
        </p:spPr>
      </p:sp>
      <p:sp>
        <p:nvSpPr>
          <p:cNvPr id="9" name="Text 7"/>
          <p:cNvSpPr/>
          <p:nvPr/>
        </p:nvSpPr>
        <p:spPr>
          <a:xfrm>
            <a:off x="7628096" y="2017990"/>
            <a:ext cx="2608302" cy="325993"/>
          </a:xfrm>
          <a:prstGeom prst="rect">
            <a:avLst/>
          </a:prstGeom>
          <a:noFill/>
          <a:ln/>
        </p:spPr>
        <p:txBody>
          <a:bodyPr wrap="none" lIns="0" tIns="0" rIns="0" bIns="0" rtlCol="0" anchor="t"/>
          <a:lstStyle/>
          <a:p>
            <a:pPr marL="0" indent="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Boolean Data Type</a:t>
            </a:r>
            <a:endParaRPr lang="en-US" sz="2050" dirty="0"/>
          </a:p>
        </p:txBody>
      </p:sp>
      <p:sp>
        <p:nvSpPr>
          <p:cNvPr id="10" name="Text 8"/>
          <p:cNvSpPr/>
          <p:nvPr/>
        </p:nvSpPr>
        <p:spPr>
          <a:xfrm>
            <a:off x="7628096" y="2469118"/>
            <a:ext cx="6063377" cy="1001554"/>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Booleans are fundamental for decision-making in Python. They represent truth values, either True or False, and are used in conditional statements to control program flow. For example:</a:t>
            </a:r>
            <a:endParaRPr lang="en-US" sz="1600" dirty="0"/>
          </a:p>
        </p:txBody>
      </p:sp>
      <p:sp>
        <p:nvSpPr>
          <p:cNvPr id="11" name="Text 9"/>
          <p:cNvSpPr/>
          <p:nvPr/>
        </p:nvSpPr>
        <p:spPr>
          <a:xfrm>
            <a:off x="7961948" y="3595807"/>
            <a:ext cx="5729526" cy="333851"/>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True: 10 &gt; 5</a:t>
            </a:r>
            <a:endParaRPr lang="en-US" sz="1600" dirty="0"/>
          </a:p>
        </p:txBody>
      </p:sp>
      <p:sp>
        <p:nvSpPr>
          <p:cNvPr id="12" name="Text 10"/>
          <p:cNvSpPr/>
          <p:nvPr/>
        </p:nvSpPr>
        <p:spPr>
          <a:xfrm>
            <a:off x="7961948" y="4002643"/>
            <a:ext cx="5729526" cy="333851"/>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False: 5 &gt; 10</a:t>
            </a:r>
            <a:endParaRPr lang="en-US" sz="1600" dirty="0"/>
          </a:p>
        </p:txBody>
      </p:sp>
      <p:sp>
        <p:nvSpPr>
          <p:cNvPr id="13" name="Shape 11"/>
          <p:cNvSpPr/>
          <p:nvPr/>
        </p:nvSpPr>
        <p:spPr>
          <a:xfrm>
            <a:off x="730329" y="5087541"/>
            <a:ext cx="13169741" cy="2401848"/>
          </a:xfrm>
          <a:prstGeom prst="roundRect">
            <a:avLst>
              <a:gd name="adj" fmla="val 1303"/>
            </a:avLst>
          </a:prstGeom>
          <a:solidFill>
            <a:srgbClr val="F2EEEE"/>
          </a:solidFill>
          <a:ln/>
        </p:spPr>
      </p:sp>
      <p:sp>
        <p:nvSpPr>
          <p:cNvPr id="14" name="Text 12"/>
          <p:cNvSpPr/>
          <p:nvPr/>
        </p:nvSpPr>
        <p:spPr>
          <a:xfrm>
            <a:off x="938927" y="5296138"/>
            <a:ext cx="2608302" cy="325993"/>
          </a:xfrm>
          <a:prstGeom prst="rect">
            <a:avLst/>
          </a:prstGeom>
          <a:noFill/>
          <a:ln/>
        </p:spPr>
        <p:txBody>
          <a:bodyPr wrap="none" lIns="0" tIns="0" rIns="0" bIns="0" rtlCol="0" anchor="t"/>
          <a:lstStyle/>
          <a:p>
            <a:pPr marL="0" indent="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String Data Type</a:t>
            </a:r>
            <a:endParaRPr lang="en-US" sz="2050" dirty="0"/>
          </a:p>
        </p:txBody>
      </p:sp>
      <p:sp>
        <p:nvSpPr>
          <p:cNvPr id="15" name="Text 13"/>
          <p:cNvSpPr/>
          <p:nvPr/>
        </p:nvSpPr>
        <p:spPr>
          <a:xfrm>
            <a:off x="938927" y="5747266"/>
            <a:ext cx="12752546" cy="667703"/>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Strings are sequences of characters used to store text. Python offers a wide range of string methods for manipulation, such as searching, replacing, and formatting text. For example:</a:t>
            </a:r>
            <a:endParaRPr lang="en-US" sz="1600" dirty="0"/>
          </a:p>
        </p:txBody>
      </p:sp>
      <p:sp>
        <p:nvSpPr>
          <p:cNvPr id="16" name="Text 14"/>
          <p:cNvSpPr/>
          <p:nvPr/>
        </p:nvSpPr>
        <p:spPr>
          <a:xfrm>
            <a:off x="1272778" y="6540103"/>
            <a:ext cx="12418695" cy="333851"/>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"Hello World!"</a:t>
            </a:r>
            <a:endParaRPr lang="en-US" sz="1600" dirty="0"/>
          </a:p>
        </p:txBody>
      </p:sp>
      <p:sp>
        <p:nvSpPr>
          <p:cNvPr id="17" name="Text 15"/>
          <p:cNvSpPr/>
          <p:nvPr/>
        </p:nvSpPr>
        <p:spPr>
          <a:xfrm>
            <a:off x="1272778" y="6946940"/>
            <a:ext cx="12418695" cy="333851"/>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"Python is fun"</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28087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Numeric Data Types</a:t>
            </a:r>
            <a:endParaRPr lang="en-US" sz="4450" dirty="0"/>
          </a:p>
        </p:txBody>
      </p:sp>
      <p:sp>
        <p:nvSpPr>
          <p:cNvPr id="3" name="Text 1"/>
          <p:cNvSpPr/>
          <p:nvPr/>
        </p:nvSpPr>
        <p:spPr>
          <a:xfrm>
            <a:off x="793790" y="255662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Integers</a:t>
            </a:r>
            <a:endParaRPr lang="en-US" sz="2200" dirty="0"/>
          </a:p>
        </p:txBody>
      </p:sp>
      <p:sp>
        <p:nvSpPr>
          <p:cNvPr id="4" name="Text 2"/>
          <p:cNvSpPr/>
          <p:nvPr/>
        </p:nvSpPr>
        <p:spPr>
          <a:xfrm>
            <a:off x="793790" y="3137773"/>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Integers are whole numbers, positive or negative, without any decimal points. Python integers can be arbitrarily large, meaning you don't need to worry about upper limits on their size. For example:</a:t>
            </a:r>
            <a:endParaRPr lang="en-US" sz="1750" dirty="0"/>
          </a:p>
        </p:txBody>
      </p:sp>
      <p:sp>
        <p:nvSpPr>
          <p:cNvPr id="5" name="Text 3"/>
          <p:cNvSpPr/>
          <p:nvPr/>
        </p:nvSpPr>
        <p:spPr>
          <a:xfrm>
            <a:off x="793790" y="4793456"/>
            <a:ext cx="6244709" cy="385763"/>
          </a:xfrm>
          <a:prstGeom prst="rect">
            <a:avLst/>
          </a:prstGeom>
          <a:noFill/>
          <a:ln/>
        </p:spPr>
        <p:txBody>
          <a:bodyPr wrap="non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my_int = 10 # An integer</a:t>
            </a:r>
            <a:endParaRPr lang="en-US" sz="1750" dirty="0"/>
          </a:p>
        </p:txBody>
      </p:sp>
      <p:sp>
        <p:nvSpPr>
          <p:cNvPr id="6" name="Text 4"/>
          <p:cNvSpPr/>
          <p:nvPr/>
        </p:nvSpPr>
        <p:spPr>
          <a:xfrm>
            <a:off x="793790" y="5383292"/>
            <a:ext cx="6244709" cy="385763"/>
          </a:xfrm>
          <a:prstGeom prst="rect">
            <a:avLst/>
          </a:prstGeom>
          <a:noFill/>
          <a:ln/>
        </p:spPr>
        <p:txBody>
          <a:bodyPr wrap="non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negative_int = -5 # A negative integer</a:t>
            </a:r>
            <a:endParaRPr lang="en-US" sz="1750" dirty="0"/>
          </a:p>
        </p:txBody>
      </p:sp>
      <p:sp>
        <p:nvSpPr>
          <p:cNvPr id="7" name="Text 5"/>
          <p:cNvSpPr/>
          <p:nvPr/>
        </p:nvSpPr>
        <p:spPr>
          <a:xfrm>
            <a:off x="793790" y="5973128"/>
            <a:ext cx="6244709" cy="385763"/>
          </a:xfrm>
          <a:prstGeom prst="rect">
            <a:avLst/>
          </a:prstGeom>
          <a:noFill/>
          <a:ln/>
        </p:spPr>
        <p:txBody>
          <a:bodyPr wrap="non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large_int = 1234567890 # An arbitrarily large integer</a:t>
            </a:r>
            <a:endParaRPr lang="en-US" sz="1750" dirty="0"/>
          </a:p>
        </p:txBody>
      </p:sp>
      <p:sp>
        <p:nvSpPr>
          <p:cNvPr id="8" name="Text 6"/>
          <p:cNvSpPr/>
          <p:nvPr/>
        </p:nvSpPr>
        <p:spPr>
          <a:xfrm>
            <a:off x="7599521" y="2556629"/>
            <a:ext cx="2849761"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Floating-Point Numbers</a:t>
            </a:r>
            <a:endParaRPr lang="en-US" sz="2200" dirty="0"/>
          </a:p>
        </p:txBody>
      </p:sp>
      <p:sp>
        <p:nvSpPr>
          <p:cNvPr id="9" name="Text 7"/>
          <p:cNvSpPr/>
          <p:nvPr/>
        </p:nvSpPr>
        <p:spPr>
          <a:xfrm>
            <a:off x="7599521" y="3137773"/>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Floating-point numbers (floats) are used to represent real numbers with decimal points. Python uses the IEEE 754 standard for precision, ensuring accurate calculations even with very small or very large numbers. For example:</a:t>
            </a:r>
            <a:endParaRPr lang="en-US" sz="1750" dirty="0"/>
          </a:p>
        </p:txBody>
      </p:sp>
      <p:sp>
        <p:nvSpPr>
          <p:cNvPr id="10" name="Text 8"/>
          <p:cNvSpPr/>
          <p:nvPr/>
        </p:nvSpPr>
        <p:spPr>
          <a:xfrm>
            <a:off x="7599521" y="4793456"/>
            <a:ext cx="6244709" cy="385763"/>
          </a:xfrm>
          <a:prstGeom prst="rect">
            <a:avLst/>
          </a:prstGeom>
          <a:noFill/>
          <a:ln/>
        </p:spPr>
        <p:txBody>
          <a:bodyPr wrap="non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my_float = 3.14159 # A float with a decimal point</a:t>
            </a:r>
            <a:endParaRPr lang="en-US" sz="1750" dirty="0"/>
          </a:p>
        </p:txBody>
      </p:sp>
      <p:sp>
        <p:nvSpPr>
          <p:cNvPr id="11" name="Text 9"/>
          <p:cNvSpPr/>
          <p:nvPr/>
        </p:nvSpPr>
        <p:spPr>
          <a:xfrm>
            <a:off x="7599521" y="5383292"/>
            <a:ext cx="6244709" cy="385763"/>
          </a:xfrm>
          <a:prstGeom prst="rect">
            <a:avLst/>
          </a:prstGeom>
          <a:noFill/>
          <a:ln/>
        </p:spPr>
        <p:txBody>
          <a:bodyPr wrap="non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small_float = 0.00001 # A very small float</a:t>
            </a:r>
            <a:endParaRPr lang="en-US" sz="1750" dirty="0"/>
          </a:p>
        </p:txBody>
      </p:sp>
      <p:sp>
        <p:nvSpPr>
          <p:cNvPr id="12" name="Text 10"/>
          <p:cNvSpPr/>
          <p:nvPr/>
        </p:nvSpPr>
        <p:spPr>
          <a:xfrm>
            <a:off x="7599521" y="5973128"/>
            <a:ext cx="6244709" cy="771525"/>
          </a:xfrm>
          <a:prstGeom prst="rect">
            <a:avLst/>
          </a:prstGeom>
          <a:noFill/>
          <a:ln/>
        </p:spPr>
        <p:txBody>
          <a:bodyPr wrap="squar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large_float = 1.23456789e10 # A large float in scientific notation</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524708" y="412313"/>
            <a:ext cx="3748326" cy="468511"/>
          </a:xfrm>
          <a:prstGeom prst="rect">
            <a:avLst/>
          </a:prstGeom>
          <a:noFill/>
          <a:ln/>
        </p:spPr>
        <p:txBody>
          <a:bodyPr wrap="none" lIns="0" tIns="0" rIns="0" bIns="0" rtlCol="0" anchor="t"/>
          <a:lstStyle/>
          <a:p>
            <a:pPr marL="0" indent="0">
              <a:lnSpc>
                <a:spcPts val="3650"/>
              </a:lnSpc>
              <a:buNone/>
            </a:pPr>
            <a:r>
              <a:rPr lang="en-US" sz="2950" dirty="0">
                <a:solidFill>
                  <a:srgbClr val="152D47"/>
                </a:solidFill>
                <a:latin typeface="Crimson Pro Semi Bold" pitchFamily="34" charset="0"/>
                <a:ea typeface="Crimson Pro Semi Bold" pitchFamily="34" charset="-122"/>
                <a:cs typeface="Crimson Pro Semi Bold" pitchFamily="34" charset="-120"/>
              </a:rPr>
              <a:t>Boolean Data Type</a:t>
            </a:r>
            <a:endParaRPr lang="en-US" sz="2950" dirty="0"/>
          </a:p>
        </p:txBody>
      </p:sp>
      <p:pic>
        <p:nvPicPr>
          <p:cNvPr id="3" name="Image 0" descr="preencoded.png"/>
          <p:cNvPicPr>
            <a:picLocks noChangeAspect="1"/>
          </p:cNvPicPr>
          <p:nvPr/>
        </p:nvPicPr>
        <p:blipFill>
          <a:blip r:embed="rId3"/>
          <a:stretch>
            <a:fillRect/>
          </a:stretch>
        </p:blipFill>
        <p:spPr>
          <a:xfrm>
            <a:off x="524708" y="1180624"/>
            <a:ext cx="6678097" cy="4127302"/>
          </a:xfrm>
          <a:prstGeom prst="rect">
            <a:avLst/>
          </a:prstGeom>
        </p:spPr>
      </p:pic>
      <p:sp>
        <p:nvSpPr>
          <p:cNvPr id="4" name="Text 1"/>
          <p:cNvSpPr/>
          <p:nvPr/>
        </p:nvSpPr>
        <p:spPr>
          <a:xfrm>
            <a:off x="524708" y="5495330"/>
            <a:ext cx="1874163" cy="234196"/>
          </a:xfrm>
          <a:prstGeom prst="rect">
            <a:avLst/>
          </a:prstGeom>
          <a:noFill/>
          <a:ln/>
        </p:spPr>
        <p:txBody>
          <a:bodyPr wrap="none" lIns="0" tIns="0" rIns="0" bIns="0" rtlCol="0" anchor="t"/>
          <a:lstStyle/>
          <a:p>
            <a:pPr marL="0" indent="0" algn="l">
              <a:lnSpc>
                <a:spcPts val="1800"/>
              </a:lnSpc>
              <a:buNone/>
            </a:pPr>
            <a:r>
              <a:rPr lang="en-US" sz="1450" dirty="0">
                <a:solidFill>
                  <a:srgbClr val="4C4C4D"/>
                </a:solidFill>
                <a:latin typeface="Crimson Pro Semi Bold" pitchFamily="34" charset="0"/>
                <a:ea typeface="Crimson Pro Semi Bold" pitchFamily="34" charset="-122"/>
                <a:cs typeface="Crimson Pro Semi Bold" pitchFamily="34" charset="-120"/>
              </a:rPr>
              <a:t>Truth Values</a:t>
            </a:r>
            <a:endParaRPr lang="en-US" sz="1450" dirty="0"/>
          </a:p>
        </p:txBody>
      </p:sp>
      <p:sp>
        <p:nvSpPr>
          <p:cNvPr id="5" name="Text 2"/>
          <p:cNvSpPr/>
          <p:nvPr/>
        </p:nvSpPr>
        <p:spPr>
          <a:xfrm>
            <a:off x="524708" y="5819418"/>
            <a:ext cx="6678097" cy="959168"/>
          </a:xfrm>
          <a:prstGeom prst="rect">
            <a:avLst/>
          </a:prstGeom>
          <a:noFill/>
          <a:ln/>
        </p:spPr>
        <p:txBody>
          <a:bodyPr wrap="square" lIns="0" tIns="0" rIns="0" bIns="0" rtlCol="0" anchor="t"/>
          <a:lstStyle/>
          <a:p>
            <a:pPr marL="0" indent="0" algn="l">
              <a:lnSpc>
                <a:spcPts val="1850"/>
              </a:lnSpc>
              <a:buNone/>
            </a:pPr>
            <a:r>
              <a:rPr lang="en-US" sz="1150" dirty="0">
                <a:solidFill>
                  <a:srgbClr val="4C4C4D"/>
                </a:solidFill>
                <a:latin typeface="Heebo" pitchFamily="34" charset="0"/>
                <a:ea typeface="Heebo" pitchFamily="34" charset="-122"/>
                <a:cs typeface="Heebo" pitchFamily="34" charset="-120"/>
              </a:rPr>
              <a:t>A boolean is a fundamental data type in Python that can represent either "True" or "False." It is used to store truth values, which are essential for decision making and controlling program flow. For example, the following code snippet demonstrates the use of boolean variables to determine whether a number is even:</a:t>
            </a:r>
            <a:endParaRPr lang="en-US" sz="1150" dirty="0"/>
          </a:p>
        </p:txBody>
      </p:sp>
      <p:sp>
        <p:nvSpPr>
          <p:cNvPr id="6" name="Shape 3"/>
          <p:cNvSpPr/>
          <p:nvPr/>
        </p:nvSpPr>
        <p:spPr>
          <a:xfrm>
            <a:off x="524708" y="6947178"/>
            <a:ext cx="6678097" cy="1183958"/>
          </a:xfrm>
          <a:prstGeom prst="roundRect">
            <a:avLst>
              <a:gd name="adj" fmla="val 1900"/>
            </a:avLst>
          </a:prstGeom>
          <a:solidFill>
            <a:srgbClr val="CCD7FF"/>
          </a:solidFill>
          <a:ln/>
        </p:spPr>
      </p:sp>
      <p:sp>
        <p:nvSpPr>
          <p:cNvPr id="7" name="Shape 4"/>
          <p:cNvSpPr/>
          <p:nvPr/>
        </p:nvSpPr>
        <p:spPr>
          <a:xfrm>
            <a:off x="517327" y="6947178"/>
            <a:ext cx="6692860" cy="1183958"/>
          </a:xfrm>
          <a:prstGeom prst="roundRect">
            <a:avLst>
              <a:gd name="adj" fmla="val 1900"/>
            </a:avLst>
          </a:prstGeom>
          <a:solidFill>
            <a:srgbClr val="CCD7FF"/>
          </a:solidFill>
          <a:ln/>
        </p:spPr>
      </p:sp>
      <p:sp>
        <p:nvSpPr>
          <p:cNvPr id="8" name="Text 5"/>
          <p:cNvSpPr/>
          <p:nvPr/>
        </p:nvSpPr>
        <p:spPr>
          <a:xfrm>
            <a:off x="667226" y="7059573"/>
            <a:ext cx="6393061" cy="959168"/>
          </a:xfrm>
          <a:prstGeom prst="rect">
            <a:avLst/>
          </a:prstGeom>
          <a:noFill/>
          <a:ln/>
        </p:spPr>
        <p:txBody>
          <a:bodyPr wrap="square" lIns="0" tIns="0" rIns="0" bIns="0" rtlCol="0" anchor="t"/>
          <a:lstStyle/>
          <a:p>
            <a:pPr marL="0" indent="0" algn="l">
              <a:lnSpc>
                <a:spcPts val="185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number = 10
is_even = number % 2 == 0
print(is_even)  # Output: True
</a:t>
            </a:r>
            <a:endParaRPr lang="en-US" sz="1150" dirty="0"/>
          </a:p>
        </p:txBody>
      </p:sp>
      <p:pic>
        <p:nvPicPr>
          <p:cNvPr id="9" name="Image 1" descr="preencoded.png"/>
          <p:cNvPicPr>
            <a:picLocks noChangeAspect="1"/>
          </p:cNvPicPr>
          <p:nvPr/>
        </p:nvPicPr>
        <p:blipFill>
          <a:blip r:embed="rId4"/>
          <a:stretch>
            <a:fillRect/>
          </a:stretch>
        </p:blipFill>
        <p:spPr>
          <a:xfrm>
            <a:off x="7427595" y="1180624"/>
            <a:ext cx="6678097" cy="4127302"/>
          </a:xfrm>
          <a:prstGeom prst="rect">
            <a:avLst/>
          </a:prstGeom>
        </p:spPr>
      </p:pic>
      <p:sp>
        <p:nvSpPr>
          <p:cNvPr id="10" name="Text 6"/>
          <p:cNvSpPr/>
          <p:nvPr/>
        </p:nvSpPr>
        <p:spPr>
          <a:xfrm>
            <a:off x="7427595" y="5495330"/>
            <a:ext cx="1874163" cy="234196"/>
          </a:xfrm>
          <a:prstGeom prst="rect">
            <a:avLst/>
          </a:prstGeom>
          <a:noFill/>
          <a:ln/>
        </p:spPr>
        <p:txBody>
          <a:bodyPr wrap="none" lIns="0" tIns="0" rIns="0" bIns="0" rtlCol="0" anchor="t"/>
          <a:lstStyle/>
          <a:p>
            <a:pPr marL="0" indent="0" algn="l">
              <a:lnSpc>
                <a:spcPts val="1800"/>
              </a:lnSpc>
              <a:buNone/>
            </a:pPr>
            <a:r>
              <a:rPr lang="en-US" sz="1450" dirty="0">
                <a:solidFill>
                  <a:srgbClr val="4C4C4D"/>
                </a:solidFill>
                <a:latin typeface="Crimson Pro Semi Bold" pitchFamily="34" charset="0"/>
                <a:ea typeface="Crimson Pro Semi Bold" pitchFamily="34" charset="-122"/>
                <a:cs typeface="Crimson Pro Semi Bold" pitchFamily="34" charset="-120"/>
              </a:rPr>
              <a:t>Logical Operations</a:t>
            </a:r>
            <a:endParaRPr lang="en-US" sz="1450" dirty="0"/>
          </a:p>
        </p:txBody>
      </p:sp>
      <p:sp>
        <p:nvSpPr>
          <p:cNvPr id="11" name="Text 7"/>
          <p:cNvSpPr/>
          <p:nvPr/>
        </p:nvSpPr>
        <p:spPr>
          <a:xfrm>
            <a:off x="7427595" y="5819418"/>
            <a:ext cx="6678097" cy="959168"/>
          </a:xfrm>
          <a:prstGeom prst="rect">
            <a:avLst/>
          </a:prstGeom>
          <a:noFill/>
          <a:ln/>
        </p:spPr>
        <p:txBody>
          <a:bodyPr wrap="square" lIns="0" tIns="0" rIns="0" bIns="0" rtlCol="0" anchor="t"/>
          <a:lstStyle/>
          <a:p>
            <a:pPr marL="0" indent="0" algn="l">
              <a:lnSpc>
                <a:spcPts val="1850"/>
              </a:lnSpc>
              <a:buNone/>
            </a:pPr>
            <a:r>
              <a:rPr lang="en-US" sz="1150" dirty="0">
                <a:solidFill>
                  <a:srgbClr val="4C4C4D"/>
                </a:solidFill>
                <a:latin typeface="Heebo" pitchFamily="34" charset="0"/>
                <a:ea typeface="Heebo" pitchFamily="34" charset="-122"/>
                <a:cs typeface="Heebo" pitchFamily="34" charset="-120"/>
              </a:rPr>
              <a:t>Booleans play a central role in logical operations, such as "AND," "OR," and "NOT," allowing for complex comparisons and decision making within programs. These operations rely on the truth values of boolean variables to determine the outcome of conditions and expressions. Here are some examples:</a:t>
            </a:r>
            <a:endParaRPr lang="en-US" sz="1150" dirty="0"/>
          </a:p>
        </p:txBody>
      </p:sp>
      <p:sp>
        <p:nvSpPr>
          <p:cNvPr id="12" name="Shape 8"/>
          <p:cNvSpPr/>
          <p:nvPr/>
        </p:nvSpPr>
        <p:spPr>
          <a:xfrm>
            <a:off x="7427595" y="6947178"/>
            <a:ext cx="6678097" cy="1663541"/>
          </a:xfrm>
          <a:prstGeom prst="roundRect">
            <a:avLst>
              <a:gd name="adj" fmla="val 1352"/>
            </a:avLst>
          </a:prstGeom>
          <a:solidFill>
            <a:srgbClr val="CCD7FF"/>
          </a:solidFill>
          <a:ln/>
        </p:spPr>
      </p:sp>
      <p:sp>
        <p:nvSpPr>
          <p:cNvPr id="13" name="Shape 9"/>
          <p:cNvSpPr/>
          <p:nvPr/>
        </p:nvSpPr>
        <p:spPr>
          <a:xfrm>
            <a:off x="7420213" y="6947178"/>
            <a:ext cx="6692860" cy="1663541"/>
          </a:xfrm>
          <a:prstGeom prst="roundRect">
            <a:avLst>
              <a:gd name="adj" fmla="val 1352"/>
            </a:avLst>
          </a:prstGeom>
          <a:solidFill>
            <a:srgbClr val="CCD7FF"/>
          </a:solidFill>
          <a:ln/>
        </p:spPr>
      </p:sp>
      <p:sp>
        <p:nvSpPr>
          <p:cNvPr id="14" name="Text 10"/>
          <p:cNvSpPr/>
          <p:nvPr/>
        </p:nvSpPr>
        <p:spPr>
          <a:xfrm>
            <a:off x="7570113" y="7059573"/>
            <a:ext cx="6393061" cy="1438751"/>
          </a:xfrm>
          <a:prstGeom prst="rect">
            <a:avLst/>
          </a:prstGeom>
          <a:noFill/>
          <a:ln/>
        </p:spPr>
        <p:txBody>
          <a:bodyPr wrap="square" lIns="0" tIns="0" rIns="0" bIns="0" rtlCol="0" anchor="t"/>
          <a:lstStyle/>
          <a:p>
            <a:pPr marL="0" indent="0" algn="l">
              <a:lnSpc>
                <a:spcPts val="185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a = True
b = False
print(a and b)  # Output: False
print(a or b)   # Output: True
print(not a)    # Output: False
</a:t>
            </a:r>
            <a:endParaRPr lang="en-US" sz="11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200263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String Data Type</a:t>
            </a:r>
            <a:endParaRPr lang="en-US" sz="4450" dirty="0"/>
          </a:p>
        </p:txBody>
      </p:sp>
      <p:sp>
        <p:nvSpPr>
          <p:cNvPr id="3" name="Text 1"/>
          <p:cNvSpPr/>
          <p:nvPr/>
        </p:nvSpPr>
        <p:spPr>
          <a:xfrm>
            <a:off x="1156692" y="3165038"/>
            <a:ext cx="12679918"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A sequence of characters: Strings are ordered sequences of characters, where each character occupies a specific position or index. The index starts at 0 for the first character, 1 for the second, and so on.</a:t>
            </a:r>
            <a:endParaRPr lang="en-US" sz="1750" dirty="0"/>
          </a:p>
        </p:txBody>
      </p:sp>
      <p:sp>
        <p:nvSpPr>
          <p:cNvPr id="4" name="Text 2"/>
          <p:cNvSpPr/>
          <p:nvPr/>
        </p:nvSpPr>
        <p:spPr>
          <a:xfrm>
            <a:off x="1156692" y="3970139"/>
            <a:ext cx="12679918"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Enclosed in quotes: Strings are defined in programming languages by enclosing them in either single or double quotes. This allows for the inclusion of quotes within the string itself, by using escape sequences or alternative quote types. For example, "This is a string with a single quote ' inside" or 'This is a string with a double quote " inside'.</a:t>
            </a:r>
            <a:endParaRPr lang="en-US" sz="1750" dirty="0"/>
          </a:p>
        </p:txBody>
      </p:sp>
      <p:sp>
        <p:nvSpPr>
          <p:cNvPr id="5" name="Text 3"/>
          <p:cNvSpPr/>
          <p:nvPr/>
        </p:nvSpPr>
        <p:spPr>
          <a:xfrm>
            <a:off x="1156692" y="5138142"/>
            <a:ext cx="12679918"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Special characters: Strings can include special characters that represent non-printable characters or control codes. For example, the escape sequence '\n' represents a newline character, which is used to start a new line within a string. Consider this example: "This is the first line\nThis is the second line".</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3" name="Text 0"/>
          <p:cNvSpPr/>
          <p:nvPr/>
        </p:nvSpPr>
        <p:spPr>
          <a:xfrm>
            <a:off x="4451390" y="128206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List Data Type</a:t>
            </a:r>
            <a:endParaRPr lang="en-US" sz="4450" dirty="0"/>
          </a:p>
        </p:txBody>
      </p:sp>
      <p:sp>
        <p:nvSpPr>
          <p:cNvPr id="4" name="Text 1"/>
          <p:cNvSpPr/>
          <p:nvPr/>
        </p:nvSpPr>
        <p:spPr>
          <a:xfrm>
            <a:off x="4451390" y="2331006"/>
            <a:ext cx="9385221"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Lists in Python are versatile data structures that can store collections of items. They can be either ordered, preserving the order of elements, or unordered, where the order is not maintained.</a:t>
            </a:r>
            <a:endParaRPr lang="en-US" sz="1750" dirty="0"/>
          </a:p>
        </p:txBody>
      </p:sp>
      <p:sp>
        <p:nvSpPr>
          <p:cNvPr id="5" name="Text 2"/>
          <p:cNvSpPr/>
          <p:nvPr/>
        </p:nvSpPr>
        <p:spPr>
          <a:xfrm>
            <a:off x="4451390" y="3674864"/>
            <a:ext cx="9385221" cy="1883093"/>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Unlike strings, lists are mutable, meaning their elements can be changed. They are also dynamic, allowing you to add or remove elements while your program is running. For example, to change an element, you can use </a:t>
            </a:r>
            <a:r>
              <a:rPr lang="en-US" sz="1750" dirty="0">
                <a:solidFill>
                  <a:srgbClr val="4C4C4D"/>
                </a:solidFill>
                <a:highlight>
                  <a:srgbClr val="CCD7FF"/>
                </a:highlight>
                <a:latin typeface="Consolas" pitchFamily="34" charset="0"/>
                <a:ea typeface="Consolas" pitchFamily="34" charset="-122"/>
                <a:cs typeface="Consolas" pitchFamily="34" charset="-120"/>
              </a:rPr>
              <a:t>my_list[1] = "new_value"</a:t>
            </a:r>
            <a:r>
              <a:rPr lang="en-US" sz="1750" dirty="0">
                <a:solidFill>
                  <a:srgbClr val="4C4C4D"/>
                </a:solidFill>
                <a:latin typeface="Heebo" pitchFamily="34" charset="0"/>
                <a:ea typeface="Heebo" pitchFamily="34" charset="-122"/>
                <a:cs typeface="Heebo" pitchFamily="34" charset="-120"/>
              </a:rPr>
              <a:t>. To add an element, try </a:t>
            </a:r>
            <a:r>
              <a:rPr lang="en-US" sz="1750" dirty="0">
                <a:solidFill>
                  <a:srgbClr val="4C4C4D"/>
                </a:solidFill>
                <a:highlight>
                  <a:srgbClr val="CCD7FF"/>
                </a:highlight>
                <a:latin typeface="Consolas" pitchFamily="34" charset="0"/>
                <a:ea typeface="Consolas" pitchFamily="34" charset="-122"/>
                <a:cs typeface="Consolas" pitchFamily="34" charset="-120"/>
              </a:rPr>
              <a:t>my_list.append("new_element")</a:t>
            </a:r>
            <a:r>
              <a:rPr lang="en-US" sz="1750" dirty="0">
                <a:solidFill>
                  <a:srgbClr val="4C4C4D"/>
                </a:solidFill>
                <a:latin typeface="Heebo" pitchFamily="34" charset="0"/>
                <a:ea typeface="Heebo" pitchFamily="34" charset="-122"/>
                <a:cs typeface="Heebo" pitchFamily="34" charset="-120"/>
              </a:rPr>
              <a:t>. And to remove an element, use </a:t>
            </a:r>
            <a:r>
              <a:rPr lang="en-US" sz="1750" dirty="0">
                <a:solidFill>
                  <a:srgbClr val="4C4C4D"/>
                </a:solidFill>
                <a:highlight>
                  <a:srgbClr val="CCD7FF"/>
                </a:highlight>
                <a:latin typeface="Consolas" pitchFamily="34" charset="0"/>
                <a:ea typeface="Consolas" pitchFamily="34" charset="-122"/>
                <a:cs typeface="Consolas" pitchFamily="34" charset="-120"/>
              </a:rPr>
              <a:t>my_list.remove("element_to_remove")</a:t>
            </a:r>
            <a:r>
              <a:rPr lang="en-US" sz="1750" dirty="0">
                <a:solidFill>
                  <a:srgbClr val="4C4C4D"/>
                </a:solidFill>
                <a:latin typeface="Heebo" pitchFamily="34" charset="0"/>
                <a:ea typeface="Heebo" pitchFamily="34" charset="-122"/>
                <a:cs typeface="Heebo" pitchFamily="34" charset="-120"/>
              </a:rPr>
              <a:t>.</a:t>
            </a:r>
            <a:endParaRPr lang="en-US" sz="1750" dirty="0"/>
          </a:p>
        </p:txBody>
      </p:sp>
      <p:sp>
        <p:nvSpPr>
          <p:cNvPr id="6" name="Text 3"/>
          <p:cNvSpPr/>
          <p:nvPr/>
        </p:nvSpPr>
        <p:spPr>
          <a:xfrm>
            <a:off x="4451390" y="5813108"/>
            <a:ext cx="9385221" cy="1134427"/>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Lists also support indexing and slicing, which let you access specific elements or ranges of elements. To get the first element, use </a:t>
            </a:r>
            <a:r>
              <a:rPr lang="en-US" sz="1750" dirty="0">
                <a:solidFill>
                  <a:srgbClr val="4C4C4D"/>
                </a:solidFill>
                <a:highlight>
                  <a:srgbClr val="CCD7FF"/>
                </a:highlight>
                <a:latin typeface="Consolas" pitchFamily="34" charset="0"/>
                <a:ea typeface="Consolas" pitchFamily="34" charset="-122"/>
                <a:cs typeface="Consolas" pitchFamily="34" charset="-120"/>
              </a:rPr>
              <a:t>my_list[0]</a:t>
            </a:r>
            <a:r>
              <a:rPr lang="en-US" sz="1750" dirty="0">
                <a:solidFill>
                  <a:srgbClr val="4C4C4D"/>
                </a:solidFill>
                <a:latin typeface="Heebo" pitchFamily="34" charset="0"/>
                <a:ea typeface="Heebo" pitchFamily="34" charset="-122"/>
                <a:cs typeface="Heebo" pitchFamily="34" charset="-120"/>
              </a:rPr>
              <a:t>. To slice the list from the second element to the fourth element, try </a:t>
            </a:r>
            <a:r>
              <a:rPr lang="en-US" sz="1750" dirty="0">
                <a:solidFill>
                  <a:srgbClr val="4C4C4D"/>
                </a:solidFill>
                <a:highlight>
                  <a:srgbClr val="CCD7FF"/>
                </a:highlight>
                <a:latin typeface="Consolas" pitchFamily="34" charset="0"/>
                <a:ea typeface="Consolas" pitchFamily="34" charset="-122"/>
                <a:cs typeface="Consolas" pitchFamily="34" charset="-120"/>
              </a:rPr>
              <a:t>my_list[1:4]</a:t>
            </a:r>
            <a:r>
              <a:rPr lang="en-US" sz="1750" dirty="0">
                <a:solidFill>
                  <a:srgbClr val="4C4C4D"/>
                </a:solidFill>
                <a:latin typeface="Heebo" pitchFamily="34" charset="0"/>
                <a:ea typeface="Heebo" pitchFamily="34" charset="-122"/>
                <a:cs typeface="Heebo" pitchFamily="34" charset="-120"/>
              </a:rPr>
              <a: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1567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Java vs Python</a:t>
            </a:r>
            <a:endParaRPr lang="en-US" sz="4450" dirty="0"/>
          </a:p>
        </p:txBody>
      </p:sp>
      <p:sp>
        <p:nvSpPr>
          <p:cNvPr id="3" name="Text 1"/>
          <p:cNvSpPr/>
          <p:nvPr/>
        </p:nvSpPr>
        <p:spPr>
          <a:xfrm>
            <a:off x="793790" y="2778085"/>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Just a example to show how simple python is to read and understand the code.</a:t>
            </a:r>
            <a:endParaRPr lang="en-US" sz="1750" dirty="0"/>
          </a:p>
        </p:txBody>
      </p:sp>
      <p:sp>
        <p:nvSpPr>
          <p:cNvPr id="4" name="Shape 2"/>
          <p:cNvSpPr/>
          <p:nvPr/>
        </p:nvSpPr>
        <p:spPr>
          <a:xfrm>
            <a:off x="793790" y="3396139"/>
            <a:ext cx="6408063" cy="3217664"/>
          </a:xfrm>
          <a:prstGeom prst="roundRect">
            <a:avLst>
              <a:gd name="adj" fmla="val 1057"/>
            </a:avLst>
          </a:prstGeom>
          <a:solidFill>
            <a:srgbClr val="F2EEEE"/>
          </a:solidFill>
          <a:ln/>
        </p:spPr>
      </p:sp>
      <p:sp>
        <p:nvSpPr>
          <p:cNvPr id="5" name="Text 3"/>
          <p:cNvSpPr/>
          <p:nvPr/>
        </p:nvSpPr>
        <p:spPr>
          <a:xfrm>
            <a:off x="1020604" y="362295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Java</a:t>
            </a:r>
            <a:endParaRPr lang="en-US" sz="2200" dirty="0"/>
          </a:p>
        </p:txBody>
      </p:sp>
      <p:sp>
        <p:nvSpPr>
          <p:cNvPr id="6" name="Shape 4"/>
          <p:cNvSpPr/>
          <p:nvPr/>
        </p:nvSpPr>
        <p:spPr>
          <a:xfrm>
            <a:off x="1020604" y="4232434"/>
            <a:ext cx="5954435" cy="2154555"/>
          </a:xfrm>
          <a:prstGeom prst="roundRect">
            <a:avLst>
              <a:gd name="adj" fmla="val 1579"/>
            </a:avLst>
          </a:prstGeom>
          <a:solidFill>
            <a:srgbClr val="CCD7FF"/>
          </a:solidFill>
          <a:ln/>
        </p:spPr>
      </p:sp>
      <p:sp>
        <p:nvSpPr>
          <p:cNvPr id="7" name="Shape 5"/>
          <p:cNvSpPr/>
          <p:nvPr/>
        </p:nvSpPr>
        <p:spPr>
          <a:xfrm>
            <a:off x="1009293" y="4232434"/>
            <a:ext cx="5977057" cy="2154555"/>
          </a:xfrm>
          <a:prstGeom prst="roundRect">
            <a:avLst>
              <a:gd name="adj" fmla="val 1579"/>
            </a:avLst>
          </a:prstGeom>
          <a:solidFill>
            <a:srgbClr val="CCD7FF"/>
          </a:solidFill>
          <a:ln/>
        </p:spPr>
      </p:sp>
      <p:sp>
        <p:nvSpPr>
          <p:cNvPr id="8" name="Text 6"/>
          <p:cNvSpPr/>
          <p:nvPr/>
        </p:nvSpPr>
        <p:spPr>
          <a:xfrm>
            <a:off x="1236107" y="4402455"/>
            <a:ext cx="5523428" cy="1814513"/>
          </a:xfrm>
          <a:prstGeom prst="rect">
            <a:avLst/>
          </a:prstGeom>
          <a:noFill/>
          <a:ln/>
        </p:spPr>
        <p:txBody>
          <a:bodyPr wrap="squar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public class HelloWorld {</a:t>
            </a:r>
            <a:endParaRPr lang="en-US" sz="1750" dirty="0"/>
          </a:p>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public static void main(String[] args) {</a:t>
            </a:r>
            <a:endParaRPr lang="en-US" sz="1750" dirty="0"/>
          </a:p>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System.out.println("Hello, World");</a:t>
            </a:r>
            <a:endParaRPr lang="en-US" sz="1750" dirty="0"/>
          </a:p>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a:t>
            </a:r>
            <a:endParaRPr lang="en-US" sz="1750" dirty="0"/>
          </a:p>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a:t>
            </a:r>
            <a:endParaRPr lang="en-US" sz="1750" dirty="0"/>
          </a:p>
        </p:txBody>
      </p:sp>
      <p:sp>
        <p:nvSpPr>
          <p:cNvPr id="9" name="Shape 7"/>
          <p:cNvSpPr/>
          <p:nvPr/>
        </p:nvSpPr>
        <p:spPr>
          <a:xfrm>
            <a:off x="7428667" y="3396139"/>
            <a:ext cx="6408063" cy="3217664"/>
          </a:xfrm>
          <a:prstGeom prst="roundRect">
            <a:avLst>
              <a:gd name="adj" fmla="val 1057"/>
            </a:avLst>
          </a:prstGeom>
          <a:solidFill>
            <a:srgbClr val="F2EEEE"/>
          </a:solidFill>
          <a:ln/>
        </p:spPr>
      </p:sp>
      <p:sp>
        <p:nvSpPr>
          <p:cNvPr id="10" name="Text 8"/>
          <p:cNvSpPr/>
          <p:nvPr/>
        </p:nvSpPr>
        <p:spPr>
          <a:xfrm>
            <a:off x="7655481" y="362295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Python</a:t>
            </a:r>
            <a:endParaRPr lang="en-US" sz="2200" dirty="0"/>
          </a:p>
        </p:txBody>
      </p:sp>
      <p:sp>
        <p:nvSpPr>
          <p:cNvPr id="11" name="Shape 9"/>
          <p:cNvSpPr/>
          <p:nvPr/>
        </p:nvSpPr>
        <p:spPr>
          <a:xfrm>
            <a:off x="7655481" y="4232434"/>
            <a:ext cx="5954435" cy="702945"/>
          </a:xfrm>
          <a:prstGeom prst="roundRect">
            <a:avLst>
              <a:gd name="adj" fmla="val 4840"/>
            </a:avLst>
          </a:prstGeom>
          <a:solidFill>
            <a:srgbClr val="CCD7FF"/>
          </a:solidFill>
          <a:ln/>
        </p:spPr>
      </p:sp>
      <p:sp>
        <p:nvSpPr>
          <p:cNvPr id="12" name="Shape 10"/>
          <p:cNvSpPr/>
          <p:nvPr/>
        </p:nvSpPr>
        <p:spPr>
          <a:xfrm>
            <a:off x="7644170" y="4232434"/>
            <a:ext cx="5977057" cy="702945"/>
          </a:xfrm>
          <a:prstGeom prst="roundRect">
            <a:avLst>
              <a:gd name="adj" fmla="val 4840"/>
            </a:avLst>
          </a:prstGeom>
          <a:solidFill>
            <a:srgbClr val="CCD7FF"/>
          </a:solidFill>
          <a:ln/>
        </p:spPr>
      </p:sp>
      <p:sp>
        <p:nvSpPr>
          <p:cNvPr id="13" name="Text 11"/>
          <p:cNvSpPr/>
          <p:nvPr/>
        </p:nvSpPr>
        <p:spPr>
          <a:xfrm>
            <a:off x="7870984" y="4402455"/>
            <a:ext cx="552342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print("Hello, World!")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60996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What is Python?</a:t>
            </a:r>
            <a:endParaRPr lang="en-US" sz="4450" dirty="0"/>
          </a:p>
        </p:txBody>
      </p:sp>
      <p:sp>
        <p:nvSpPr>
          <p:cNvPr id="3" name="Shape 1"/>
          <p:cNvSpPr/>
          <p:nvPr/>
        </p:nvSpPr>
        <p:spPr>
          <a:xfrm>
            <a:off x="793790" y="2772370"/>
            <a:ext cx="4196358" cy="3847267"/>
          </a:xfrm>
          <a:prstGeom prst="roundRect">
            <a:avLst>
              <a:gd name="adj" fmla="val 884"/>
            </a:avLst>
          </a:prstGeom>
          <a:solidFill>
            <a:srgbClr val="F2EEEE"/>
          </a:solidFill>
          <a:ln/>
        </p:spPr>
      </p:sp>
      <p:sp>
        <p:nvSpPr>
          <p:cNvPr id="4" name="Text 2"/>
          <p:cNvSpPr/>
          <p:nvPr/>
        </p:nvSpPr>
        <p:spPr>
          <a:xfrm>
            <a:off x="1020604" y="299918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Interpreted Language</a:t>
            </a:r>
            <a:endParaRPr lang="en-US" sz="2200" dirty="0"/>
          </a:p>
        </p:txBody>
      </p:sp>
      <p:sp>
        <p:nvSpPr>
          <p:cNvPr id="5" name="Text 3"/>
          <p:cNvSpPr/>
          <p:nvPr/>
        </p:nvSpPr>
        <p:spPr>
          <a:xfrm>
            <a:off x="1020604" y="3489603"/>
            <a:ext cx="3742730" cy="254031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Python is an interpreted language, which means it's executed line by line without needing to be compiled beforehand. This makes it easier to debug and iterate your code, as you can see the effects of changes immediately.</a:t>
            </a:r>
            <a:endParaRPr lang="en-US" sz="1750" dirty="0"/>
          </a:p>
        </p:txBody>
      </p:sp>
      <p:sp>
        <p:nvSpPr>
          <p:cNvPr id="6" name="Shape 4"/>
          <p:cNvSpPr/>
          <p:nvPr/>
        </p:nvSpPr>
        <p:spPr>
          <a:xfrm>
            <a:off x="5216962" y="2772370"/>
            <a:ext cx="4196358" cy="3847267"/>
          </a:xfrm>
          <a:prstGeom prst="roundRect">
            <a:avLst>
              <a:gd name="adj" fmla="val 884"/>
            </a:avLst>
          </a:prstGeom>
          <a:solidFill>
            <a:srgbClr val="F2EEEE"/>
          </a:solidFill>
          <a:ln/>
        </p:spPr>
      </p:sp>
      <p:sp>
        <p:nvSpPr>
          <p:cNvPr id="7" name="Text 5"/>
          <p:cNvSpPr/>
          <p:nvPr/>
        </p:nvSpPr>
        <p:spPr>
          <a:xfrm>
            <a:off x="5443776" y="299918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High-Level Language</a:t>
            </a:r>
            <a:endParaRPr lang="en-US" sz="2200" dirty="0"/>
          </a:p>
        </p:txBody>
      </p:sp>
      <p:sp>
        <p:nvSpPr>
          <p:cNvPr id="8" name="Text 6"/>
          <p:cNvSpPr/>
          <p:nvPr/>
        </p:nvSpPr>
        <p:spPr>
          <a:xfrm>
            <a:off x="5443776" y="3489603"/>
            <a:ext cx="3742730" cy="254031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As a high-level language, Python focuses on readability and simplicity. Its syntax is designed to be clear and concise, making it easier to learn and use. This allows developers to express complex ideas with fewer lines of code.</a:t>
            </a:r>
            <a:endParaRPr lang="en-US" sz="1750" dirty="0"/>
          </a:p>
        </p:txBody>
      </p:sp>
      <p:sp>
        <p:nvSpPr>
          <p:cNvPr id="9" name="Shape 7"/>
          <p:cNvSpPr/>
          <p:nvPr/>
        </p:nvSpPr>
        <p:spPr>
          <a:xfrm>
            <a:off x="9640133" y="2772370"/>
            <a:ext cx="4196358" cy="3847267"/>
          </a:xfrm>
          <a:prstGeom prst="roundRect">
            <a:avLst>
              <a:gd name="adj" fmla="val 884"/>
            </a:avLst>
          </a:prstGeom>
          <a:solidFill>
            <a:srgbClr val="F2EEEE"/>
          </a:solidFill>
          <a:ln/>
        </p:spPr>
      </p:sp>
      <p:sp>
        <p:nvSpPr>
          <p:cNvPr id="10" name="Text 8"/>
          <p:cNvSpPr/>
          <p:nvPr/>
        </p:nvSpPr>
        <p:spPr>
          <a:xfrm>
            <a:off x="9866948" y="2999184"/>
            <a:ext cx="3175278"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General-Purpose Language</a:t>
            </a:r>
            <a:endParaRPr lang="en-US" sz="2200" dirty="0"/>
          </a:p>
        </p:txBody>
      </p:sp>
      <p:sp>
        <p:nvSpPr>
          <p:cNvPr id="11" name="Text 9"/>
          <p:cNvSpPr/>
          <p:nvPr/>
        </p:nvSpPr>
        <p:spPr>
          <a:xfrm>
            <a:off x="9866948" y="3489603"/>
            <a:ext cx="3742730" cy="290322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Python is a general-purpose language, meaning it's suitable for a wide range of tasks, including web development, data science, machine learning, scripting, and more. Its versatility makes it a valuable tool for developers working in various fields.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9615" y="575310"/>
            <a:ext cx="5212080" cy="651510"/>
          </a:xfrm>
          <a:prstGeom prst="rect">
            <a:avLst/>
          </a:prstGeom>
          <a:noFill/>
          <a:ln/>
        </p:spPr>
        <p:txBody>
          <a:bodyPr wrap="none" lIns="0" tIns="0" rIns="0" bIns="0" rtlCol="0" anchor="t"/>
          <a:lstStyle/>
          <a:p>
            <a:pPr marL="0" indent="0">
              <a:lnSpc>
                <a:spcPts val="5100"/>
              </a:lnSpc>
              <a:buNone/>
            </a:pPr>
            <a:r>
              <a:rPr lang="en-US" sz="4100" dirty="0">
                <a:solidFill>
                  <a:srgbClr val="152D47"/>
                </a:solidFill>
                <a:latin typeface="Crimson Pro Semi Bold" pitchFamily="34" charset="0"/>
                <a:ea typeface="Crimson Pro Semi Bold" pitchFamily="34" charset="-122"/>
                <a:cs typeface="Crimson Pro Semi Bold" pitchFamily="34" charset="-120"/>
              </a:rPr>
              <a:t>Python Identifiers</a:t>
            </a:r>
            <a:endParaRPr lang="en-US" sz="4100" dirty="0"/>
          </a:p>
        </p:txBody>
      </p:sp>
      <p:sp>
        <p:nvSpPr>
          <p:cNvPr id="3" name="Shape 1"/>
          <p:cNvSpPr/>
          <p:nvPr/>
        </p:nvSpPr>
        <p:spPr>
          <a:xfrm>
            <a:off x="729615" y="1878211"/>
            <a:ext cx="468987" cy="468987"/>
          </a:xfrm>
          <a:prstGeom prst="roundRect">
            <a:avLst>
              <a:gd name="adj" fmla="val 6668"/>
            </a:avLst>
          </a:prstGeom>
          <a:solidFill>
            <a:srgbClr val="F2EEEE"/>
          </a:solidFill>
          <a:ln/>
        </p:spPr>
      </p:sp>
      <p:sp>
        <p:nvSpPr>
          <p:cNvPr id="4" name="Text 2"/>
          <p:cNvSpPr/>
          <p:nvPr/>
        </p:nvSpPr>
        <p:spPr>
          <a:xfrm>
            <a:off x="908209" y="1956316"/>
            <a:ext cx="111800" cy="312777"/>
          </a:xfrm>
          <a:prstGeom prst="rect">
            <a:avLst/>
          </a:prstGeom>
          <a:noFill/>
          <a:ln/>
        </p:spPr>
        <p:txBody>
          <a:bodyPr wrap="none" lIns="0" tIns="0" rIns="0" bIns="0" rtlCol="0" anchor="t"/>
          <a:lstStyle/>
          <a:p>
            <a:pPr marL="0" indent="0" algn="ctr">
              <a:lnSpc>
                <a:spcPts val="2450"/>
              </a:lnSpc>
              <a:buNone/>
            </a:pPr>
            <a:r>
              <a:rPr lang="en-US" sz="2450" dirty="0">
                <a:solidFill>
                  <a:srgbClr val="4C4C4D"/>
                </a:solidFill>
                <a:latin typeface="Crimson Pro Semi Bold" pitchFamily="34" charset="0"/>
                <a:ea typeface="Crimson Pro Semi Bold" pitchFamily="34" charset="-122"/>
                <a:cs typeface="Crimson Pro Semi Bold" pitchFamily="34" charset="-120"/>
              </a:rPr>
              <a:t>1</a:t>
            </a:r>
            <a:endParaRPr lang="en-US" sz="2450" dirty="0"/>
          </a:p>
        </p:txBody>
      </p:sp>
      <p:sp>
        <p:nvSpPr>
          <p:cNvPr id="5" name="Text 3"/>
          <p:cNvSpPr/>
          <p:nvPr/>
        </p:nvSpPr>
        <p:spPr>
          <a:xfrm>
            <a:off x="1407081" y="1878211"/>
            <a:ext cx="2606040" cy="325755"/>
          </a:xfrm>
          <a:prstGeom prst="rect">
            <a:avLst/>
          </a:prstGeom>
          <a:noFill/>
          <a:ln/>
        </p:spPr>
        <p:txBody>
          <a:bodyPr wrap="none" lIns="0" tIns="0" rIns="0" bIns="0" rtlCol="0" anchor="t"/>
          <a:lstStyle/>
          <a:p>
            <a:pPr marL="0" indent="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1. Naming Rules</a:t>
            </a:r>
            <a:endParaRPr lang="en-US" sz="2050" dirty="0"/>
          </a:p>
        </p:txBody>
      </p:sp>
      <p:sp>
        <p:nvSpPr>
          <p:cNvPr id="6" name="Text 4"/>
          <p:cNvSpPr/>
          <p:nvPr/>
        </p:nvSpPr>
        <p:spPr>
          <a:xfrm>
            <a:off x="1407081" y="2328982"/>
            <a:ext cx="3573899" cy="3334941"/>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Identifiers, such as variable names, function names, and class names, must adhere to specific rules. They must begin with a letter (a-z, A-Z) or an underscore (_). Subsequent characters can include letters, digits (0-9), and underscores. Python is case-sensitive, meaning that `myVariable` and `myvariable` are treated as distinct identifiers.</a:t>
            </a:r>
            <a:endParaRPr lang="en-US" sz="1600" dirty="0"/>
          </a:p>
        </p:txBody>
      </p:sp>
      <p:sp>
        <p:nvSpPr>
          <p:cNvPr id="7" name="Text 5"/>
          <p:cNvSpPr/>
          <p:nvPr/>
        </p:nvSpPr>
        <p:spPr>
          <a:xfrm>
            <a:off x="1407081" y="5788938"/>
            <a:ext cx="3573899" cy="333494"/>
          </a:xfrm>
          <a:prstGeom prst="rect">
            <a:avLst/>
          </a:prstGeom>
          <a:noFill/>
          <a:ln/>
        </p:spPr>
        <p:txBody>
          <a:bodyPr wrap="none" lIns="0" tIns="0" rIns="0" bIns="0" rtlCol="0" anchor="t"/>
          <a:lstStyle/>
          <a:p>
            <a:pPr marL="0" indent="0">
              <a:lnSpc>
                <a:spcPts val="2600"/>
              </a:lnSpc>
              <a:buNone/>
            </a:pPr>
            <a:r>
              <a:rPr lang="en-US" sz="1600" b="1" dirty="0">
                <a:solidFill>
                  <a:srgbClr val="4C4C4D"/>
                </a:solidFill>
                <a:latin typeface="Heebo" pitchFamily="34" charset="0"/>
                <a:ea typeface="Heebo" pitchFamily="34" charset="-122"/>
                <a:cs typeface="Heebo" pitchFamily="34" charset="-120"/>
              </a:rPr>
              <a:t>Examples:</a:t>
            </a:r>
            <a:endParaRPr lang="en-US" sz="1600" dirty="0"/>
          </a:p>
        </p:txBody>
      </p:sp>
      <p:sp>
        <p:nvSpPr>
          <p:cNvPr id="8" name="Text 6"/>
          <p:cNvSpPr/>
          <p:nvPr/>
        </p:nvSpPr>
        <p:spPr>
          <a:xfrm>
            <a:off x="1740575" y="6247448"/>
            <a:ext cx="3240405" cy="666988"/>
          </a:xfrm>
          <a:prstGeom prst="rect">
            <a:avLst/>
          </a:prstGeom>
          <a:noFill/>
          <a:ln/>
        </p:spPr>
        <p:txBody>
          <a:bodyPr wrap="squar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Valid identifiers: `my_variable`, `_age`, `name123`</a:t>
            </a:r>
            <a:endParaRPr lang="en-US" sz="1600" dirty="0"/>
          </a:p>
        </p:txBody>
      </p:sp>
      <p:sp>
        <p:nvSpPr>
          <p:cNvPr id="9" name="Text 7"/>
          <p:cNvSpPr/>
          <p:nvPr/>
        </p:nvSpPr>
        <p:spPr>
          <a:xfrm>
            <a:off x="1740575" y="6987302"/>
            <a:ext cx="3240405" cy="666988"/>
          </a:xfrm>
          <a:prstGeom prst="rect">
            <a:avLst/>
          </a:prstGeom>
          <a:noFill/>
          <a:ln/>
        </p:spPr>
        <p:txBody>
          <a:bodyPr wrap="squar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Invalid identifiers: `123name`, `my-variable`</a:t>
            </a:r>
            <a:endParaRPr lang="en-US" sz="1600" dirty="0"/>
          </a:p>
        </p:txBody>
      </p:sp>
      <p:sp>
        <p:nvSpPr>
          <p:cNvPr id="10" name="Shape 8"/>
          <p:cNvSpPr/>
          <p:nvPr/>
        </p:nvSpPr>
        <p:spPr>
          <a:xfrm>
            <a:off x="5189458" y="1878211"/>
            <a:ext cx="468987" cy="468987"/>
          </a:xfrm>
          <a:prstGeom prst="roundRect">
            <a:avLst>
              <a:gd name="adj" fmla="val 6668"/>
            </a:avLst>
          </a:prstGeom>
          <a:solidFill>
            <a:srgbClr val="F2EEEE"/>
          </a:solidFill>
          <a:ln/>
        </p:spPr>
      </p:sp>
      <p:sp>
        <p:nvSpPr>
          <p:cNvPr id="11" name="Text 9"/>
          <p:cNvSpPr/>
          <p:nvPr/>
        </p:nvSpPr>
        <p:spPr>
          <a:xfrm>
            <a:off x="5346383" y="1956316"/>
            <a:ext cx="155138" cy="312777"/>
          </a:xfrm>
          <a:prstGeom prst="rect">
            <a:avLst/>
          </a:prstGeom>
          <a:noFill/>
          <a:ln/>
        </p:spPr>
        <p:txBody>
          <a:bodyPr wrap="none" lIns="0" tIns="0" rIns="0" bIns="0" rtlCol="0" anchor="t"/>
          <a:lstStyle/>
          <a:p>
            <a:pPr marL="0" indent="0" algn="ctr">
              <a:lnSpc>
                <a:spcPts val="2450"/>
              </a:lnSpc>
              <a:buNone/>
            </a:pPr>
            <a:r>
              <a:rPr lang="en-US" sz="2450" dirty="0">
                <a:solidFill>
                  <a:srgbClr val="4C4C4D"/>
                </a:solidFill>
                <a:latin typeface="Crimson Pro Semi Bold" pitchFamily="34" charset="0"/>
                <a:ea typeface="Crimson Pro Semi Bold" pitchFamily="34" charset="-122"/>
                <a:cs typeface="Crimson Pro Semi Bold" pitchFamily="34" charset="-120"/>
              </a:rPr>
              <a:t>2</a:t>
            </a:r>
            <a:endParaRPr lang="en-US" sz="2450" dirty="0"/>
          </a:p>
        </p:txBody>
      </p:sp>
      <p:sp>
        <p:nvSpPr>
          <p:cNvPr id="12" name="Text 10"/>
          <p:cNvSpPr/>
          <p:nvPr/>
        </p:nvSpPr>
        <p:spPr>
          <a:xfrm>
            <a:off x="5866924" y="1878211"/>
            <a:ext cx="2606040" cy="325755"/>
          </a:xfrm>
          <a:prstGeom prst="rect">
            <a:avLst/>
          </a:prstGeom>
          <a:noFill/>
          <a:ln/>
        </p:spPr>
        <p:txBody>
          <a:bodyPr wrap="none" lIns="0" tIns="0" rIns="0" bIns="0" rtlCol="0" anchor="t"/>
          <a:lstStyle/>
          <a:p>
            <a:pPr marL="0" indent="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2. Keywords</a:t>
            </a:r>
            <a:endParaRPr lang="en-US" sz="2050" dirty="0"/>
          </a:p>
        </p:txBody>
      </p:sp>
      <p:sp>
        <p:nvSpPr>
          <p:cNvPr id="13" name="Text 11"/>
          <p:cNvSpPr/>
          <p:nvPr/>
        </p:nvSpPr>
        <p:spPr>
          <a:xfrm>
            <a:off x="5866924" y="2328982"/>
            <a:ext cx="3573899" cy="3001447"/>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Python has keywords, for its internal operations. These keywords have specific meanings and cannot be used as identifiers. Examples of common keywords include "if", "else", "for", "while", "def", "class", "import", and "return". Using these keywords as identifiers will lead to syntax errors and hinder code readability.</a:t>
            </a:r>
            <a:endParaRPr lang="en-US" sz="1600" dirty="0"/>
          </a:p>
        </p:txBody>
      </p:sp>
      <p:sp>
        <p:nvSpPr>
          <p:cNvPr id="14" name="Text 12"/>
          <p:cNvSpPr/>
          <p:nvPr/>
        </p:nvSpPr>
        <p:spPr>
          <a:xfrm>
            <a:off x="5866924" y="5455444"/>
            <a:ext cx="3573899" cy="333494"/>
          </a:xfrm>
          <a:prstGeom prst="rect">
            <a:avLst/>
          </a:prstGeom>
          <a:noFill/>
          <a:ln/>
        </p:spPr>
        <p:txBody>
          <a:bodyPr wrap="none" lIns="0" tIns="0" rIns="0" bIns="0" rtlCol="0" anchor="t"/>
          <a:lstStyle/>
          <a:p>
            <a:pPr marL="0" indent="0">
              <a:lnSpc>
                <a:spcPts val="2600"/>
              </a:lnSpc>
              <a:buNone/>
            </a:pPr>
            <a:r>
              <a:rPr lang="en-US" sz="1600" b="1" dirty="0">
                <a:solidFill>
                  <a:srgbClr val="4C4C4D"/>
                </a:solidFill>
                <a:latin typeface="Heebo" pitchFamily="34" charset="0"/>
                <a:ea typeface="Heebo" pitchFamily="34" charset="-122"/>
                <a:cs typeface="Heebo" pitchFamily="34" charset="-120"/>
              </a:rPr>
              <a:t>Examples:</a:t>
            </a:r>
            <a:endParaRPr lang="en-US" sz="1600" dirty="0"/>
          </a:p>
        </p:txBody>
      </p:sp>
      <p:sp>
        <p:nvSpPr>
          <p:cNvPr id="15" name="Text 13"/>
          <p:cNvSpPr/>
          <p:nvPr/>
        </p:nvSpPr>
        <p:spPr>
          <a:xfrm>
            <a:off x="6200418" y="5913953"/>
            <a:ext cx="3240405" cy="333494"/>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Valid identifier: `my_list`</a:t>
            </a:r>
            <a:endParaRPr lang="en-US" sz="1600" dirty="0"/>
          </a:p>
        </p:txBody>
      </p:sp>
      <p:sp>
        <p:nvSpPr>
          <p:cNvPr id="16" name="Text 14"/>
          <p:cNvSpPr/>
          <p:nvPr/>
        </p:nvSpPr>
        <p:spPr>
          <a:xfrm>
            <a:off x="6200418" y="6320314"/>
            <a:ext cx="3240405" cy="666988"/>
          </a:xfrm>
          <a:prstGeom prst="rect">
            <a:avLst/>
          </a:prstGeom>
          <a:noFill/>
          <a:ln/>
        </p:spPr>
        <p:txBody>
          <a:bodyPr wrap="squar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Invalid identifier: `if` (because "if" is a reserved keyword)</a:t>
            </a:r>
            <a:endParaRPr lang="en-US" sz="1600" dirty="0"/>
          </a:p>
        </p:txBody>
      </p:sp>
      <p:sp>
        <p:nvSpPr>
          <p:cNvPr id="17" name="Shape 15"/>
          <p:cNvSpPr/>
          <p:nvPr/>
        </p:nvSpPr>
        <p:spPr>
          <a:xfrm>
            <a:off x="9649301" y="1878211"/>
            <a:ext cx="468987" cy="468987"/>
          </a:xfrm>
          <a:prstGeom prst="roundRect">
            <a:avLst>
              <a:gd name="adj" fmla="val 6668"/>
            </a:avLst>
          </a:prstGeom>
          <a:solidFill>
            <a:srgbClr val="F2EEEE"/>
          </a:solidFill>
          <a:ln/>
        </p:spPr>
      </p:sp>
      <p:sp>
        <p:nvSpPr>
          <p:cNvPr id="18" name="Text 16"/>
          <p:cNvSpPr/>
          <p:nvPr/>
        </p:nvSpPr>
        <p:spPr>
          <a:xfrm>
            <a:off x="9808488" y="1956316"/>
            <a:ext cx="150614" cy="312777"/>
          </a:xfrm>
          <a:prstGeom prst="rect">
            <a:avLst/>
          </a:prstGeom>
          <a:noFill/>
          <a:ln/>
        </p:spPr>
        <p:txBody>
          <a:bodyPr wrap="none" lIns="0" tIns="0" rIns="0" bIns="0" rtlCol="0" anchor="t"/>
          <a:lstStyle/>
          <a:p>
            <a:pPr marL="0" indent="0" algn="ctr">
              <a:lnSpc>
                <a:spcPts val="2450"/>
              </a:lnSpc>
              <a:buNone/>
            </a:pPr>
            <a:r>
              <a:rPr lang="en-US" sz="2450" dirty="0">
                <a:solidFill>
                  <a:srgbClr val="4C4C4D"/>
                </a:solidFill>
                <a:latin typeface="Crimson Pro Semi Bold" pitchFamily="34" charset="0"/>
                <a:ea typeface="Crimson Pro Semi Bold" pitchFamily="34" charset="-122"/>
                <a:cs typeface="Crimson Pro Semi Bold" pitchFamily="34" charset="-120"/>
              </a:rPr>
              <a:t>3</a:t>
            </a:r>
            <a:endParaRPr lang="en-US" sz="2450" dirty="0"/>
          </a:p>
        </p:txBody>
      </p:sp>
      <p:sp>
        <p:nvSpPr>
          <p:cNvPr id="19" name="Text 17"/>
          <p:cNvSpPr/>
          <p:nvPr/>
        </p:nvSpPr>
        <p:spPr>
          <a:xfrm>
            <a:off x="10326767" y="1878211"/>
            <a:ext cx="2606040" cy="325755"/>
          </a:xfrm>
          <a:prstGeom prst="rect">
            <a:avLst/>
          </a:prstGeom>
          <a:noFill/>
          <a:ln/>
        </p:spPr>
        <p:txBody>
          <a:bodyPr wrap="none" lIns="0" tIns="0" rIns="0" bIns="0" rtlCol="0" anchor="t"/>
          <a:lstStyle/>
          <a:p>
            <a:pPr marL="0" indent="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3. Meaningful Naming</a:t>
            </a:r>
            <a:endParaRPr lang="en-US" sz="2050" dirty="0"/>
          </a:p>
        </p:txBody>
      </p:sp>
      <p:sp>
        <p:nvSpPr>
          <p:cNvPr id="20" name="Text 18"/>
          <p:cNvSpPr/>
          <p:nvPr/>
        </p:nvSpPr>
        <p:spPr>
          <a:xfrm>
            <a:off x="10326767" y="2328982"/>
            <a:ext cx="3573899" cy="2334458"/>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Choosing descriptive and meaningful names for identifiers significantly improves code readability. For instance, using "userName" instead of "u" for a variable that stores a user's name makes the code clearer and easier to understand.</a:t>
            </a:r>
            <a:endParaRPr lang="en-US" sz="1600" dirty="0"/>
          </a:p>
        </p:txBody>
      </p:sp>
      <p:sp>
        <p:nvSpPr>
          <p:cNvPr id="21" name="Text 19"/>
          <p:cNvSpPr/>
          <p:nvPr/>
        </p:nvSpPr>
        <p:spPr>
          <a:xfrm>
            <a:off x="10326767" y="4788456"/>
            <a:ext cx="3573899" cy="333494"/>
          </a:xfrm>
          <a:prstGeom prst="rect">
            <a:avLst/>
          </a:prstGeom>
          <a:noFill/>
          <a:ln/>
        </p:spPr>
        <p:txBody>
          <a:bodyPr wrap="none" lIns="0" tIns="0" rIns="0" bIns="0" rtlCol="0" anchor="t"/>
          <a:lstStyle/>
          <a:p>
            <a:pPr marL="0" indent="0">
              <a:lnSpc>
                <a:spcPts val="2600"/>
              </a:lnSpc>
              <a:buNone/>
            </a:pPr>
            <a:r>
              <a:rPr lang="en-US" sz="1600" b="1" dirty="0">
                <a:solidFill>
                  <a:srgbClr val="4C4C4D"/>
                </a:solidFill>
                <a:latin typeface="Heebo" pitchFamily="34" charset="0"/>
                <a:ea typeface="Heebo" pitchFamily="34" charset="-122"/>
                <a:cs typeface="Heebo" pitchFamily="34" charset="-120"/>
              </a:rPr>
              <a:t>Examples:</a:t>
            </a:r>
            <a:endParaRPr lang="en-US" sz="1600" dirty="0"/>
          </a:p>
        </p:txBody>
      </p:sp>
      <p:sp>
        <p:nvSpPr>
          <p:cNvPr id="22" name="Text 20"/>
          <p:cNvSpPr/>
          <p:nvPr/>
        </p:nvSpPr>
        <p:spPr>
          <a:xfrm>
            <a:off x="10660261" y="5246965"/>
            <a:ext cx="3240405" cy="666988"/>
          </a:xfrm>
          <a:prstGeom prst="rect">
            <a:avLst/>
          </a:prstGeom>
          <a:noFill/>
          <a:ln/>
        </p:spPr>
        <p:txBody>
          <a:bodyPr wrap="squar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Good: `total_price`, `user_age`, `calculate_average`</a:t>
            </a:r>
            <a:endParaRPr lang="en-US" sz="1600" dirty="0"/>
          </a:p>
        </p:txBody>
      </p:sp>
      <p:sp>
        <p:nvSpPr>
          <p:cNvPr id="23" name="Text 21"/>
          <p:cNvSpPr/>
          <p:nvPr/>
        </p:nvSpPr>
        <p:spPr>
          <a:xfrm>
            <a:off x="10660261" y="5986820"/>
            <a:ext cx="3240405" cy="333494"/>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4C4C4D"/>
                </a:solidFill>
                <a:latin typeface="Heebo" pitchFamily="34" charset="0"/>
                <a:ea typeface="Heebo" pitchFamily="34" charset="-122"/>
                <a:cs typeface="Heebo" pitchFamily="34" charset="-120"/>
              </a:rPr>
              <a:t>Bad: `x`, `y`, `z`</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75354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Python Statements</a:t>
            </a:r>
            <a:endParaRPr lang="en-US" sz="4450" dirty="0"/>
          </a:p>
        </p:txBody>
      </p:sp>
      <p:sp>
        <p:nvSpPr>
          <p:cNvPr id="3" name="Text 1"/>
          <p:cNvSpPr/>
          <p:nvPr/>
        </p:nvSpPr>
        <p:spPr>
          <a:xfrm>
            <a:off x="793790" y="18024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Defining Instructions</a:t>
            </a:r>
            <a:endParaRPr lang="en-US" sz="2200" dirty="0"/>
          </a:p>
        </p:txBody>
      </p:sp>
      <p:sp>
        <p:nvSpPr>
          <p:cNvPr id="4" name="Text 2"/>
          <p:cNvSpPr/>
          <p:nvPr/>
        </p:nvSpPr>
        <p:spPr>
          <a:xfrm>
            <a:off x="793790" y="2496979"/>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Statements are the basic building blocks of Python code, providing instructions the interpreter follows one by one. These instructions can range from simple assignments to complex function calls. For instance, an assignment statement like `variable = 10` assigns a value to a variable, while a function call statement like `print(variable)` executes a predefined function to perform a specific action.</a:t>
            </a:r>
            <a:endParaRPr lang="en-US" sz="1750" dirty="0"/>
          </a:p>
        </p:txBody>
      </p:sp>
      <p:sp>
        <p:nvSpPr>
          <p:cNvPr id="5" name="Shape 3"/>
          <p:cNvSpPr/>
          <p:nvPr/>
        </p:nvSpPr>
        <p:spPr>
          <a:xfrm>
            <a:off x="793790" y="4203740"/>
            <a:ext cx="4196358" cy="1715572"/>
          </a:xfrm>
          <a:prstGeom prst="roundRect">
            <a:avLst>
              <a:gd name="adj" fmla="val 1983"/>
            </a:avLst>
          </a:prstGeom>
          <a:solidFill>
            <a:srgbClr val="F2EEEE"/>
          </a:solidFill>
          <a:ln/>
        </p:spPr>
      </p:sp>
      <p:sp>
        <p:nvSpPr>
          <p:cNvPr id="6" name="Text 4"/>
          <p:cNvSpPr/>
          <p:nvPr/>
        </p:nvSpPr>
        <p:spPr>
          <a:xfrm>
            <a:off x="1020604" y="443055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Assignment Statement</a:t>
            </a:r>
            <a:endParaRPr lang="en-US" sz="2200" dirty="0"/>
          </a:p>
        </p:txBody>
      </p:sp>
      <p:sp>
        <p:nvSpPr>
          <p:cNvPr id="7" name="Text 5"/>
          <p:cNvSpPr/>
          <p:nvPr/>
        </p:nvSpPr>
        <p:spPr>
          <a:xfrm>
            <a:off x="1020604" y="4920972"/>
            <a:ext cx="3742730" cy="385763"/>
          </a:xfrm>
          <a:prstGeom prst="rect">
            <a:avLst/>
          </a:prstGeom>
          <a:noFill/>
          <a:ln/>
        </p:spPr>
        <p:txBody>
          <a:bodyPr wrap="non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my_age = 25</a:t>
            </a:r>
            <a:endParaRPr lang="en-US" sz="1750" dirty="0"/>
          </a:p>
        </p:txBody>
      </p:sp>
      <p:sp>
        <p:nvSpPr>
          <p:cNvPr id="8" name="Shape 6"/>
          <p:cNvSpPr/>
          <p:nvPr/>
        </p:nvSpPr>
        <p:spPr>
          <a:xfrm>
            <a:off x="5216962" y="4203740"/>
            <a:ext cx="4196358" cy="1715572"/>
          </a:xfrm>
          <a:prstGeom prst="roundRect">
            <a:avLst>
              <a:gd name="adj" fmla="val 1983"/>
            </a:avLst>
          </a:prstGeom>
          <a:solidFill>
            <a:srgbClr val="F2EEEE"/>
          </a:solidFill>
          <a:ln/>
        </p:spPr>
      </p:sp>
      <p:sp>
        <p:nvSpPr>
          <p:cNvPr id="9" name="Text 7"/>
          <p:cNvSpPr/>
          <p:nvPr/>
        </p:nvSpPr>
        <p:spPr>
          <a:xfrm>
            <a:off x="5443776" y="443055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Conditional Statement</a:t>
            </a:r>
            <a:endParaRPr lang="en-US" sz="2200" dirty="0"/>
          </a:p>
        </p:txBody>
      </p:sp>
      <p:sp>
        <p:nvSpPr>
          <p:cNvPr id="10" name="Text 8"/>
          <p:cNvSpPr/>
          <p:nvPr/>
        </p:nvSpPr>
        <p:spPr>
          <a:xfrm>
            <a:off x="5443776" y="4920972"/>
            <a:ext cx="3742730" cy="771525"/>
          </a:xfrm>
          <a:prstGeom prst="rect">
            <a:avLst/>
          </a:prstGeom>
          <a:noFill/>
          <a:ln/>
        </p:spPr>
        <p:txBody>
          <a:bodyPr wrap="squar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temperature &gt; 30: print("It's hot!") else: print("It's not that hot.")</a:t>
            </a:r>
            <a:endParaRPr lang="en-US" sz="1750" dirty="0"/>
          </a:p>
        </p:txBody>
      </p:sp>
      <p:sp>
        <p:nvSpPr>
          <p:cNvPr id="11" name="Shape 9"/>
          <p:cNvSpPr/>
          <p:nvPr/>
        </p:nvSpPr>
        <p:spPr>
          <a:xfrm>
            <a:off x="9640133" y="4203740"/>
            <a:ext cx="4196358" cy="1715572"/>
          </a:xfrm>
          <a:prstGeom prst="roundRect">
            <a:avLst>
              <a:gd name="adj" fmla="val 1983"/>
            </a:avLst>
          </a:prstGeom>
          <a:solidFill>
            <a:srgbClr val="F2EEEE"/>
          </a:solidFill>
          <a:ln/>
        </p:spPr>
      </p:sp>
      <p:sp>
        <p:nvSpPr>
          <p:cNvPr id="12" name="Text 10"/>
          <p:cNvSpPr/>
          <p:nvPr/>
        </p:nvSpPr>
        <p:spPr>
          <a:xfrm>
            <a:off x="9866948" y="443055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Loop Statement</a:t>
            </a:r>
            <a:endParaRPr lang="en-US" sz="2200" dirty="0"/>
          </a:p>
        </p:txBody>
      </p:sp>
      <p:sp>
        <p:nvSpPr>
          <p:cNvPr id="13" name="Text 11"/>
          <p:cNvSpPr/>
          <p:nvPr/>
        </p:nvSpPr>
        <p:spPr>
          <a:xfrm>
            <a:off x="9866948" y="4920972"/>
            <a:ext cx="3742730" cy="385763"/>
          </a:xfrm>
          <a:prstGeom prst="rect">
            <a:avLst/>
          </a:prstGeom>
          <a:noFill/>
          <a:ln/>
        </p:spPr>
        <p:txBody>
          <a:bodyPr wrap="non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for i in range(3): print("Hello!")</a:t>
            </a:r>
            <a:endParaRPr lang="en-US" sz="1750" dirty="0"/>
          </a:p>
        </p:txBody>
      </p:sp>
      <p:sp>
        <p:nvSpPr>
          <p:cNvPr id="14" name="Shape 12"/>
          <p:cNvSpPr/>
          <p:nvPr/>
        </p:nvSpPr>
        <p:spPr>
          <a:xfrm>
            <a:off x="793790" y="6146125"/>
            <a:ext cx="13042821" cy="1329809"/>
          </a:xfrm>
          <a:prstGeom prst="roundRect">
            <a:avLst>
              <a:gd name="adj" fmla="val 2559"/>
            </a:avLst>
          </a:prstGeom>
          <a:solidFill>
            <a:srgbClr val="F2EEEE"/>
          </a:solidFill>
          <a:ln/>
        </p:spPr>
      </p:sp>
      <p:sp>
        <p:nvSpPr>
          <p:cNvPr id="15" name="Text 13"/>
          <p:cNvSpPr/>
          <p:nvPr/>
        </p:nvSpPr>
        <p:spPr>
          <a:xfrm>
            <a:off x="1020604" y="6372939"/>
            <a:ext cx="3598069"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Function Definition Statement</a:t>
            </a:r>
            <a:endParaRPr lang="en-US" sz="2200" dirty="0"/>
          </a:p>
        </p:txBody>
      </p:sp>
      <p:sp>
        <p:nvSpPr>
          <p:cNvPr id="16" name="Text 14"/>
          <p:cNvSpPr/>
          <p:nvPr/>
        </p:nvSpPr>
        <p:spPr>
          <a:xfrm>
            <a:off x="1020604" y="6863358"/>
            <a:ext cx="12589193" cy="385763"/>
          </a:xfrm>
          <a:prstGeom prst="rect">
            <a:avLst/>
          </a:prstGeom>
          <a:noFill/>
          <a:ln/>
        </p:spPr>
        <p:txBody>
          <a:bodyPr wrap="none" lIns="0" tIns="0" rIns="0" bIns="0" rtlCol="0" anchor="t"/>
          <a:lstStyle/>
          <a:p>
            <a:pPr marL="0" indent="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def add(a, b): return a + b</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44009" y="654129"/>
            <a:ext cx="4600456" cy="575072"/>
          </a:xfrm>
          <a:prstGeom prst="rect">
            <a:avLst/>
          </a:prstGeom>
          <a:noFill/>
          <a:ln/>
        </p:spPr>
        <p:txBody>
          <a:bodyPr wrap="none" lIns="0" tIns="0" rIns="0" bIns="0" rtlCol="0" anchor="t"/>
          <a:lstStyle/>
          <a:p>
            <a:pPr marL="0" indent="0">
              <a:lnSpc>
                <a:spcPts val="4500"/>
              </a:lnSpc>
              <a:buNone/>
            </a:pPr>
            <a:r>
              <a:rPr lang="en-US" sz="3600" dirty="0">
                <a:solidFill>
                  <a:srgbClr val="152D47"/>
                </a:solidFill>
                <a:latin typeface="Crimson Pro Semi Bold" pitchFamily="34" charset="0"/>
                <a:ea typeface="Crimson Pro Semi Bold" pitchFamily="34" charset="-122"/>
                <a:cs typeface="Crimson Pro Semi Bold" pitchFamily="34" charset="-120"/>
              </a:rPr>
              <a:t>Python Expressions</a:t>
            </a:r>
            <a:endParaRPr lang="en-US" sz="3600" dirty="0"/>
          </a:p>
        </p:txBody>
      </p:sp>
      <p:sp>
        <p:nvSpPr>
          <p:cNvPr id="3" name="Text 1"/>
          <p:cNvSpPr/>
          <p:nvPr/>
        </p:nvSpPr>
        <p:spPr>
          <a:xfrm>
            <a:off x="644009" y="1597223"/>
            <a:ext cx="13342382" cy="883325"/>
          </a:xfrm>
          <a:prstGeom prst="rect">
            <a:avLst/>
          </a:prstGeom>
          <a:noFill/>
          <a:ln/>
        </p:spPr>
        <p:txBody>
          <a:bodyPr wrap="square" lIns="0" tIns="0" rIns="0" bIns="0" rtlCol="0" anchor="t"/>
          <a:lstStyle/>
          <a:p>
            <a:pPr marL="0" indent="0">
              <a:lnSpc>
                <a:spcPts val="2300"/>
              </a:lnSpc>
              <a:buNone/>
            </a:pPr>
            <a:r>
              <a:rPr lang="en-US" sz="1400" dirty="0">
                <a:solidFill>
                  <a:srgbClr val="4C4C4D"/>
                </a:solidFill>
                <a:latin typeface="Heebo" pitchFamily="34" charset="0"/>
                <a:ea typeface="Heebo" pitchFamily="34" charset="-122"/>
                <a:cs typeface="Heebo" pitchFamily="34" charset="-120"/>
              </a:rPr>
              <a:t>Expressions in Python are a fundamental concept, used for various tasks ranging from simple calculations to complex data manipulations. An expression is formed by combining values, variables, operators, and function calls to produce a single value. Essentially, an expression is a piece of code that can be evaluated to produce a result.</a:t>
            </a:r>
            <a:endParaRPr lang="en-US" sz="1400" dirty="0"/>
          </a:p>
        </p:txBody>
      </p:sp>
      <p:sp>
        <p:nvSpPr>
          <p:cNvPr id="4" name="Shape 2"/>
          <p:cNvSpPr/>
          <p:nvPr/>
        </p:nvSpPr>
        <p:spPr>
          <a:xfrm>
            <a:off x="644009" y="2687479"/>
            <a:ext cx="4324826" cy="4887992"/>
          </a:xfrm>
          <a:prstGeom prst="roundRect">
            <a:avLst>
              <a:gd name="adj" fmla="val 638"/>
            </a:avLst>
          </a:prstGeom>
          <a:solidFill>
            <a:srgbClr val="F2EEEE"/>
          </a:solidFill>
          <a:ln/>
        </p:spPr>
      </p:sp>
      <p:sp>
        <p:nvSpPr>
          <p:cNvPr id="5" name="Text 3"/>
          <p:cNvSpPr/>
          <p:nvPr/>
        </p:nvSpPr>
        <p:spPr>
          <a:xfrm>
            <a:off x="827961" y="2871430"/>
            <a:ext cx="2300168" cy="287536"/>
          </a:xfrm>
          <a:prstGeom prst="rect">
            <a:avLst/>
          </a:prstGeom>
          <a:noFill/>
          <a:ln/>
        </p:spPr>
        <p:txBody>
          <a:bodyPr wrap="none" lIns="0" tIns="0" rIns="0" bIns="0" rtlCol="0" anchor="t"/>
          <a:lstStyle/>
          <a:p>
            <a:pPr marL="0" indent="0">
              <a:lnSpc>
                <a:spcPts val="2250"/>
              </a:lnSpc>
              <a:buNone/>
            </a:pPr>
            <a:r>
              <a:rPr lang="en-US" sz="1800" dirty="0">
                <a:solidFill>
                  <a:srgbClr val="4C4C4D"/>
                </a:solidFill>
                <a:latin typeface="Crimson Pro Semi Bold" pitchFamily="34" charset="0"/>
                <a:ea typeface="Crimson Pro Semi Bold" pitchFamily="34" charset="-122"/>
                <a:cs typeface="Crimson Pro Semi Bold" pitchFamily="34" charset="-120"/>
              </a:rPr>
              <a:t>Arithmetic Expressions</a:t>
            </a:r>
            <a:endParaRPr lang="en-US" sz="1800" dirty="0"/>
          </a:p>
        </p:txBody>
      </p:sp>
      <p:sp>
        <p:nvSpPr>
          <p:cNvPr id="6" name="Text 4"/>
          <p:cNvSpPr/>
          <p:nvPr/>
        </p:nvSpPr>
        <p:spPr>
          <a:xfrm>
            <a:off x="827961" y="3269337"/>
            <a:ext cx="3956923" cy="2355533"/>
          </a:xfrm>
          <a:prstGeom prst="rect">
            <a:avLst/>
          </a:prstGeom>
          <a:noFill/>
          <a:ln/>
        </p:spPr>
        <p:txBody>
          <a:bodyPr wrap="square" lIns="0" tIns="0" rIns="0" bIns="0" rtlCol="0" anchor="t"/>
          <a:lstStyle/>
          <a:p>
            <a:pPr marL="0" indent="0">
              <a:lnSpc>
                <a:spcPts val="2300"/>
              </a:lnSpc>
              <a:buNone/>
            </a:pPr>
            <a:r>
              <a:rPr lang="en-US" sz="1400" dirty="0">
                <a:solidFill>
                  <a:srgbClr val="4C4C4D"/>
                </a:solidFill>
                <a:latin typeface="Heebo" pitchFamily="34" charset="0"/>
                <a:ea typeface="Heebo" pitchFamily="34" charset="-122"/>
                <a:cs typeface="Heebo" pitchFamily="34" charset="-120"/>
              </a:rPr>
              <a:t>Arithmetic expressions are used to perform mathematical calculations, such as addition (+), subtraction (-), multiplication (*), and division (/). These expressions operate on numeric values and yield a numerical result. For example, `10 + 5` evaluates to `15`, `20 - 12` evaluates to `8`, `3 * 7` evaluates to `21`, and `15 / 3` evaluates to `5`.</a:t>
            </a:r>
            <a:endParaRPr lang="en-US" sz="1400" dirty="0"/>
          </a:p>
        </p:txBody>
      </p:sp>
      <p:sp>
        <p:nvSpPr>
          <p:cNvPr id="7" name="Shape 5"/>
          <p:cNvSpPr/>
          <p:nvPr/>
        </p:nvSpPr>
        <p:spPr>
          <a:xfrm>
            <a:off x="5152787" y="2687479"/>
            <a:ext cx="4324826" cy="4887992"/>
          </a:xfrm>
          <a:prstGeom prst="roundRect">
            <a:avLst>
              <a:gd name="adj" fmla="val 638"/>
            </a:avLst>
          </a:prstGeom>
          <a:solidFill>
            <a:srgbClr val="F2EEEE"/>
          </a:solidFill>
          <a:ln/>
        </p:spPr>
      </p:sp>
      <p:sp>
        <p:nvSpPr>
          <p:cNvPr id="8" name="Text 6"/>
          <p:cNvSpPr/>
          <p:nvPr/>
        </p:nvSpPr>
        <p:spPr>
          <a:xfrm>
            <a:off x="5336738" y="2871430"/>
            <a:ext cx="2348270" cy="287536"/>
          </a:xfrm>
          <a:prstGeom prst="rect">
            <a:avLst/>
          </a:prstGeom>
          <a:noFill/>
          <a:ln/>
        </p:spPr>
        <p:txBody>
          <a:bodyPr wrap="none" lIns="0" tIns="0" rIns="0" bIns="0" rtlCol="0" anchor="t"/>
          <a:lstStyle/>
          <a:p>
            <a:pPr marL="0" indent="0">
              <a:lnSpc>
                <a:spcPts val="2250"/>
              </a:lnSpc>
              <a:buNone/>
            </a:pPr>
            <a:r>
              <a:rPr lang="en-US" sz="1800" dirty="0">
                <a:solidFill>
                  <a:srgbClr val="4C4C4D"/>
                </a:solidFill>
                <a:latin typeface="Crimson Pro Semi Bold" pitchFamily="34" charset="0"/>
                <a:ea typeface="Crimson Pro Semi Bold" pitchFamily="34" charset="-122"/>
                <a:cs typeface="Crimson Pro Semi Bold" pitchFamily="34" charset="-120"/>
              </a:rPr>
              <a:t>Comparison Expressions</a:t>
            </a:r>
            <a:endParaRPr lang="en-US" sz="1800" dirty="0"/>
          </a:p>
        </p:txBody>
      </p:sp>
      <p:sp>
        <p:nvSpPr>
          <p:cNvPr id="9" name="Text 7"/>
          <p:cNvSpPr/>
          <p:nvPr/>
        </p:nvSpPr>
        <p:spPr>
          <a:xfrm>
            <a:off x="5336738" y="3269337"/>
            <a:ext cx="3956923" cy="4122182"/>
          </a:xfrm>
          <a:prstGeom prst="rect">
            <a:avLst/>
          </a:prstGeom>
          <a:noFill/>
          <a:ln/>
        </p:spPr>
        <p:txBody>
          <a:bodyPr wrap="square" lIns="0" tIns="0" rIns="0" bIns="0" rtlCol="0" anchor="t"/>
          <a:lstStyle/>
          <a:p>
            <a:pPr marL="0" indent="0">
              <a:lnSpc>
                <a:spcPts val="2300"/>
              </a:lnSpc>
              <a:buNone/>
            </a:pPr>
            <a:r>
              <a:rPr lang="en-US" sz="1400" dirty="0">
                <a:solidFill>
                  <a:srgbClr val="4C4C4D"/>
                </a:solidFill>
                <a:latin typeface="Heebo" pitchFamily="34" charset="0"/>
                <a:ea typeface="Heebo" pitchFamily="34" charset="-122"/>
                <a:cs typeface="Heebo" pitchFamily="34" charset="-120"/>
              </a:rPr>
              <a:t>Comparison expressions use operators like "==" (equals), "!=" (not equals), "&lt;" (less than), "&gt;" (greater than), "&lt;=" (less than or equals), and "&gt;=" (greater than or equals) to compare operands. They evaluate to a Boolean value, either True or False, indicating whether a relationship between the operands is true or false. These expressions are essential for control flow in Python, allowing for decision-making based on comparisons. For example, `10 == 10` evaluates to `True`, `5 != 10` evaluates to `True`, `10 &lt; 5` evaluates to `False`, `10 &gt; 5` evaluates to `True`, `10 &lt;= 10` evaluates to `True`, and `10 &gt;= 5` evaluates to `True`.</a:t>
            </a:r>
            <a:endParaRPr lang="en-US" sz="1400" dirty="0"/>
          </a:p>
        </p:txBody>
      </p:sp>
      <p:sp>
        <p:nvSpPr>
          <p:cNvPr id="10" name="Shape 8"/>
          <p:cNvSpPr/>
          <p:nvPr/>
        </p:nvSpPr>
        <p:spPr>
          <a:xfrm>
            <a:off x="9661565" y="2687479"/>
            <a:ext cx="4324826" cy="4887992"/>
          </a:xfrm>
          <a:prstGeom prst="roundRect">
            <a:avLst>
              <a:gd name="adj" fmla="val 638"/>
            </a:avLst>
          </a:prstGeom>
          <a:solidFill>
            <a:srgbClr val="F2EEEE"/>
          </a:solidFill>
          <a:ln/>
        </p:spPr>
      </p:sp>
      <p:sp>
        <p:nvSpPr>
          <p:cNvPr id="11" name="Text 9"/>
          <p:cNvSpPr/>
          <p:nvPr/>
        </p:nvSpPr>
        <p:spPr>
          <a:xfrm>
            <a:off x="9845516" y="2871430"/>
            <a:ext cx="2300168" cy="287536"/>
          </a:xfrm>
          <a:prstGeom prst="rect">
            <a:avLst/>
          </a:prstGeom>
          <a:noFill/>
          <a:ln/>
        </p:spPr>
        <p:txBody>
          <a:bodyPr wrap="none" lIns="0" tIns="0" rIns="0" bIns="0" rtlCol="0" anchor="t"/>
          <a:lstStyle/>
          <a:p>
            <a:pPr marL="0" indent="0">
              <a:lnSpc>
                <a:spcPts val="2250"/>
              </a:lnSpc>
              <a:buNone/>
            </a:pPr>
            <a:r>
              <a:rPr lang="en-US" sz="1800" dirty="0">
                <a:solidFill>
                  <a:srgbClr val="4C4C4D"/>
                </a:solidFill>
                <a:latin typeface="Crimson Pro Semi Bold" pitchFamily="34" charset="0"/>
                <a:ea typeface="Crimson Pro Semi Bold" pitchFamily="34" charset="-122"/>
                <a:cs typeface="Crimson Pro Semi Bold" pitchFamily="34" charset="-120"/>
              </a:rPr>
              <a:t>Logical Expressions</a:t>
            </a:r>
            <a:endParaRPr lang="en-US" sz="1800" dirty="0"/>
          </a:p>
        </p:txBody>
      </p:sp>
      <p:sp>
        <p:nvSpPr>
          <p:cNvPr id="12" name="Text 10"/>
          <p:cNvSpPr/>
          <p:nvPr/>
        </p:nvSpPr>
        <p:spPr>
          <a:xfrm>
            <a:off x="9845516" y="3269337"/>
            <a:ext cx="3956923" cy="3238857"/>
          </a:xfrm>
          <a:prstGeom prst="rect">
            <a:avLst/>
          </a:prstGeom>
          <a:noFill/>
          <a:ln/>
        </p:spPr>
        <p:txBody>
          <a:bodyPr wrap="square" lIns="0" tIns="0" rIns="0" bIns="0" rtlCol="0" anchor="t"/>
          <a:lstStyle/>
          <a:p>
            <a:pPr marL="0" indent="0">
              <a:lnSpc>
                <a:spcPts val="2300"/>
              </a:lnSpc>
              <a:buNone/>
            </a:pPr>
            <a:r>
              <a:rPr lang="en-US" sz="1400" dirty="0">
                <a:solidFill>
                  <a:srgbClr val="4C4C4D"/>
                </a:solidFill>
                <a:latin typeface="Heebo" pitchFamily="34" charset="0"/>
                <a:ea typeface="Heebo" pitchFamily="34" charset="-122"/>
                <a:cs typeface="Heebo" pitchFamily="34" charset="-120"/>
              </a:rPr>
              <a:t>Logical expressions combine Boolean values using "and," "or," and "not" operators. They are used to determine the truth or falsity of combined conditions, ultimately evaluating to a single Boolean value. These expressions are crucial for creating complex conditional statements and controlling program flow. For example, `True and True` evaluates to `True`, `True or False` evaluates to `True`, `False and False` evaluates to `False`, and `not True` evaluates to `False`.</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96835" y="31182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Operators in Python</a:t>
            </a:r>
            <a:endParaRPr lang="en-US" sz="2200" dirty="0"/>
          </a:p>
        </p:txBody>
      </p:sp>
      <p:sp>
        <p:nvSpPr>
          <p:cNvPr id="3" name="Shape 1"/>
          <p:cNvSpPr/>
          <p:nvPr/>
        </p:nvSpPr>
        <p:spPr>
          <a:xfrm>
            <a:off x="396835" y="892969"/>
            <a:ext cx="6861691" cy="4664631"/>
          </a:xfrm>
          <a:prstGeom prst="roundRect">
            <a:avLst>
              <a:gd name="adj" fmla="val 365"/>
            </a:avLst>
          </a:prstGeom>
          <a:solidFill>
            <a:srgbClr val="F2EEEE"/>
          </a:solidFill>
          <a:ln/>
        </p:spPr>
      </p:sp>
      <p:sp>
        <p:nvSpPr>
          <p:cNvPr id="4" name="Text 2"/>
          <p:cNvSpPr/>
          <p:nvPr/>
        </p:nvSpPr>
        <p:spPr>
          <a:xfrm>
            <a:off x="510183" y="1006316"/>
            <a:ext cx="1417558" cy="177165"/>
          </a:xfrm>
          <a:prstGeom prst="rect">
            <a:avLst/>
          </a:prstGeom>
          <a:noFill/>
          <a:ln/>
        </p:spPr>
        <p:txBody>
          <a:bodyPr wrap="none" lIns="0" tIns="0" rIns="0" bIns="0" rtlCol="0" anchor="t"/>
          <a:lstStyle/>
          <a:p>
            <a:pPr marL="0" indent="0">
              <a:lnSpc>
                <a:spcPts val="1350"/>
              </a:lnSpc>
              <a:buNone/>
            </a:pPr>
            <a:r>
              <a:rPr lang="en-US" sz="1400" b="1" dirty="0">
                <a:solidFill>
                  <a:srgbClr val="4C4C4D"/>
                </a:solidFill>
                <a:latin typeface="Crimson Pro Semi Bold" pitchFamily="34" charset="0"/>
                <a:ea typeface="Crimson Pro Semi Bold" pitchFamily="34" charset="-122"/>
                <a:cs typeface="Crimson Pro Semi Bold" pitchFamily="34" charset="-120"/>
              </a:rPr>
              <a:t>Arithmetic Operators</a:t>
            </a:r>
            <a:endParaRPr lang="en-US" sz="1400" b="1" dirty="0"/>
          </a:p>
        </p:txBody>
      </p:sp>
      <p:sp>
        <p:nvSpPr>
          <p:cNvPr id="5" name="Text 3"/>
          <p:cNvSpPr/>
          <p:nvPr/>
        </p:nvSpPr>
        <p:spPr>
          <a:xfrm>
            <a:off x="510183" y="1251466"/>
            <a:ext cx="6634996" cy="362903"/>
          </a:xfrm>
          <a:prstGeom prst="rect">
            <a:avLst/>
          </a:prstGeom>
          <a:noFill/>
          <a:ln/>
        </p:spPr>
        <p:txBody>
          <a:bodyPr wrap="square" lIns="0" tIns="0" rIns="0" bIns="0" rtlCol="0" anchor="t"/>
          <a:lstStyle/>
          <a:p>
            <a:pPr marL="0" indent="0">
              <a:lnSpc>
                <a:spcPts val="1400"/>
              </a:lnSpc>
              <a:buNone/>
            </a:pPr>
            <a:r>
              <a:rPr lang="en-US" sz="1000" dirty="0">
                <a:solidFill>
                  <a:srgbClr val="4C4C4D"/>
                </a:solidFill>
                <a:latin typeface="Heebo" pitchFamily="34" charset="0"/>
                <a:ea typeface="Heebo" pitchFamily="34" charset="-122"/>
                <a:cs typeface="Heebo" pitchFamily="34" charset="-120"/>
              </a:rPr>
              <a:t>Perform mathematical calculations like addition (`+`), subtraction (`-`), multiplication (`*`), division (`/`), modulo (`%`), exponentiation (`**`), and floor division (`//`).</a:t>
            </a:r>
            <a:endParaRPr lang="en-US" sz="1000" dirty="0"/>
          </a:p>
        </p:txBody>
      </p:sp>
      <p:sp>
        <p:nvSpPr>
          <p:cNvPr id="6" name="Shape 4"/>
          <p:cNvSpPr/>
          <p:nvPr/>
        </p:nvSpPr>
        <p:spPr>
          <a:xfrm>
            <a:off x="510183" y="1741884"/>
            <a:ext cx="6634996" cy="2891790"/>
          </a:xfrm>
          <a:prstGeom prst="roundRect">
            <a:avLst>
              <a:gd name="adj" fmla="val 588"/>
            </a:avLst>
          </a:prstGeom>
          <a:solidFill>
            <a:srgbClr val="CCD7FF"/>
          </a:solidFill>
          <a:ln/>
        </p:spPr>
      </p:sp>
      <p:sp>
        <p:nvSpPr>
          <p:cNvPr id="7" name="Shape 5"/>
          <p:cNvSpPr/>
          <p:nvPr/>
        </p:nvSpPr>
        <p:spPr>
          <a:xfrm>
            <a:off x="504587" y="1741884"/>
            <a:ext cx="6646188" cy="2891790"/>
          </a:xfrm>
          <a:prstGeom prst="roundRect">
            <a:avLst>
              <a:gd name="adj" fmla="val 588"/>
            </a:avLst>
          </a:prstGeom>
          <a:solidFill>
            <a:srgbClr val="CCD7FF"/>
          </a:solidFill>
          <a:ln/>
        </p:spPr>
      </p:sp>
      <p:sp>
        <p:nvSpPr>
          <p:cNvPr id="8" name="Text 6"/>
          <p:cNvSpPr/>
          <p:nvPr/>
        </p:nvSpPr>
        <p:spPr>
          <a:xfrm>
            <a:off x="617934" y="1826895"/>
            <a:ext cx="6419493" cy="2721769"/>
          </a:xfrm>
          <a:prstGeom prst="rect">
            <a:avLst/>
          </a:prstGeom>
          <a:noFill/>
          <a:ln/>
        </p:spPr>
        <p:txBody>
          <a:bodyPr wrap="square" lIns="0" tIns="0" rIns="0" bIns="0" rtlCol="0" anchor="t"/>
          <a:lstStyle/>
          <a:p>
            <a:pPr marL="0" indent="0">
              <a:lnSpc>
                <a:spcPts val="1400"/>
              </a:lnSpc>
              <a:buNone/>
            </a:pPr>
            <a:r>
              <a:rPr lang="en-US" sz="1000" dirty="0">
                <a:solidFill>
                  <a:srgbClr val="4C4C4D"/>
                </a:solidFill>
                <a:highlight>
                  <a:srgbClr val="CCD7FF"/>
                </a:highlight>
                <a:latin typeface="Consolas" pitchFamily="34" charset="0"/>
                <a:ea typeface="Consolas" pitchFamily="34" charset="-122"/>
                <a:cs typeface="Consolas" pitchFamily="34" charset="-120"/>
              </a:rPr>
              <a:t>&gt;&gt;&gt; 5 + 3
8
&gt;&gt;&gt; 10 - 4
6
&gt;&gt;&gt; 2 * 6
12
&gt;&gt;&gt; 10 / 2
5.0
&gt;&gt;&gt; 10 % 3
1
&gt;&gt;&gt; 2 ** 3
8
&gt;&gt;&gt; 10 // 3
3
</a:t>
            </a:r>
            <a:endParaRPr lang="en-US" sz="1000" dirty="0"/>
          </a:p>
        </p:txBody>
      </p:sp>
      <p:sp>
        <p:nvSpPr>
          <p:cNvPr id="9" name="Shape 7"/>
          <p:cNvSpPr/>
          <p:nvPr/>
        </p:nvSpPr>
        <p:spPr>
          <a:xfrm>
            <a:off x="7371874" y="892969"/>
            <a:ext cx="6861691" cy="4664631"/>
          </a:xfrm>
          <a:prstGeom prst="roundRect">
            <a:avLst>
              <a:gd name="adj" fmla="val 365"/>
            </a:avLst>
          </a:prstGeom>
          <a:solidFill>
            <a:srgbClr val="F2EEEE"/>
          </a:solidFill>
          <a:ln/>
        </p:spPr>
      </p:sp>
      <p:sp>
        <p:nvSpPr>
          <p:cNvPr id="10" name="Text 8"/>
          <p:cNvSpPr/>
          <p:nvPr/>
        </p:nvSpPr>
        <p:spPr>
          <a:xfrm>
            <a:off x="7485221" y="1006316"/>
            <a:ext cx="1417558" cy="177165"/>
          </a:xfrm>
          <a:prstGeom prst="rect">
            <a:avLst/>
          </a:prstGeom>
          <a:noFill/>
          <a:ln/>
        </p:spPr>
        <p:txBody>
          <a:bodyPr wrap="none" lIns="0" tIns="0" rIns="0" bIns="0" rtlCol="0" anchor="t"/>
          <a:lstStyle/>
          <a:p>
            <a:pPr marL="0" indent="0">
              <a:lnSpc>
                <a:spcPts val="1350"/>
              </a:lnSpc>
              <a:buNone/>
            </a:pPr>
            <a:r>
              <a:rPr lang="en-US" sz="1400" b="1" dirty="0">
                <a:solidFill>
                  <a:srgbClr val="4C4C4D"/>
                </a:solidFill>
                <a:latin typeface="Crimson Pro Semi Bold" pitchFamily="34" charset="0"/>
                <a:ea typeface="Crimson Pro Semi Bold" pitchFamily="34" charset="-122"/>
                <a:cs typeface="Crimson Pro Semi Bold" pitchFamily="34" charset="-120"/>
              </a:rPr>
              <a:t>Comparison Operators</a:t>
            </a:r>
            <a:endParaRPr lang="en-US" sz="1400" b="1" dirty="0"/>
          </a:p>
        </p:txBody>
      </p:sp>
      <p:sp>
        <p:nvSpPr>
          <p:cNvPr id="11" name="Text 9"/>
          <p:cNvSpPr/>
          <p:nvPr/>
        </p:nvSpPr>
        <p:spPr>
          <a:xfrm>
            <a:off x="7485221" y="1251466"/>
            <a:ext cx="6634996" cy="181451"/>
          </a:xfrm>
          <a:prstGeom prst="rect">
            <a:avLst/>
          </a:prstGeom>
          <a:noFill/>
          <a:ln/>
        </p:spPr>
        <p:txBody>
          <a:bodyPr wrap="none" lIns="0" tIns="0" rIns="0" bIns="0" rtlCol="0" anchor="t"/>
          <a:lstStyle/>
          <a:p>
            <a:pPr marL="0" indent="0">
              <a:lnSpc>
                <a:spcPts val="1400"/>
              </a:lnSpc>
              <a:buNone/>
            </a:pPr>
            <a:r>
              <a:rPr lang="en-US" sz="1000" dirty="0">
                <a:solidFill>
                  <a:srgbClr val="4C4C4D"/>
                </a:solidFill>
                <a:latin typeface="Heebo" pitchFamily="34" charset="0"/>
                <a:ea typeface="Heebo" pitchFamily="34" charset="-122"/>
                <a:cs typeface="Heebo" pitchFamily="34" charset="-120"/>
              </a:rPr>
              <a:t>Compare values and return a Boolean result (True or False). These operators include:</a:t>
            </a:r>
            <a:endParaRPr lang="en-US" sz="1000" dirty="0"/>
          </a:p>
        </p:txBody>
      </p:sp>
      <p:sp>
        <p:nvSpPr>
          <p:cNvPr id="12" name="Text 10"/>
          <p:cNvSpPr/>
          <p:nvPr/>
        </p:nvSpPr>
        <p:spPr>
          <a:xfrm>
            <a:off x="7666673" y="1500902"/>
            <a:ext cx="6453545" cy="181451"/>
          </a:xfrm>
          <a:prstGeom prst="rect">
            <a:avLst/>
          </a:prstGeom>
          <a:noFill/>
          <a:ln/>
        </p:spPr>
        <p:txBody>
          <a:bodyPr wrap="none" lIns="0" tIns="0" rIns="0" bIns="0" rtlCol="0" anchor="t"/>
          <a:lstStyle/>
          <a:p>
            <a:pPr marL="342900" indent="-342900" algn="l">
              <a:lnSpc>
                <a:spcPts val="1400"/>
              </a:lnSpc>
              <a:buSzPct val="100000"/>
              <a:buChar char="•"/>
            </a:pPr>
            <a:r>
              <a:rPr lang="en-US" sz="1000" dirty="0">
                <a:solidFill>
                  <a:srgbClr val="4C4C4D"/>
                </a:solidFill>
                <a:latin typeface="Heebo" pitchFamily="34" charset="0"/>
                <a:ea typeface="Heebo" pitchFamily="34" charset="-122"/>
                <a:cs typeface="Heebo" pitchFamily="34" charset="-120"/>
              </a:rPr>
              <a:t>Greater than (`&gt;`)</a:t>
            </a:r>
            <a:endParaRPr lang="en-US" sz="1000" dirty="0"/>
          </a:p>
        </p:txBody>
      </p:sp>
      <p:sp>
        <p:nvSpPr>
          <p:cNvPr id="13" name="Text 11"/>
          <p:cNvSpPr/>
          <p:nvPr/>
        </p:nvSpPr>
        <p:spPr>
          <a:xfrm>
            <a:off x="7666673" y="1722001"/>
            <a:ext cx="6453545" cy="181451"/>
          </a:xfrm>
          <a:prstGeom prst="rect">
            <a:avLst/>
          </a:prstGeom>
          <a:noFill/>
          <a:ln/>
        </p:spPr>
        <p:txBody>
          <a:bodyPr wrap="none" lIns="0" tIns="0" rIns="0" bIns="0" rtlCol="0" anchor="t"/>
          <a:lstStyle/>
          <a:p>
            <a:pPr marL="342900" indent="-342900" algn="l">
              <a:lnSpc>
                <a:spcPts val="1400"/>
              </a:lnSpc>
              <a:buSzPct val="100000"/>
              <a:buChar char="•"/>
            </a:pPr>
            <a:r>
              <a:rPr lang="en-US" sz="1000" dirty="0">
                <a:solidFill>
                  <a:srgbClr val="4C4C4D"/>
                </a:solidFill>
                <a:latin typeface="Heebo" pitchFamily="34" charset="0"/>
                <a:ea typeface="Heebo" pitchFamily="34" charset="-122"/>
                <a:cs typeface="Heebo" pitchFamily="34" charset="-120"/>
              </a:rPr>
              <a:t>Less than (`&lt;`)</a:t>
            </a:r>
            <a:endParaRPr lang="en-US" sz="1000" dirty="0"/>
          </a:p>
        </p:txBody>
      </p:sp>
      <p:sp>
        <p:nvSpPr>
          <p:cNvPr id="14" name="Text 12"/>
          <p:cNvSpPr/>
          <p:nvPr/>
        </p:nvSpPr>
        <p:spPr>
          <a:xfrm>
            <a:off x="7666673" y="1943100"/>
            <a:ext cx="6453545" cy="181451"/>
          </a:xfrm>
          <a:prstGeom prst="rect">
            <a:avLst/>
          </a:prstGeom>
          <a:noFill/>
          <a:ln/>
        </p:spPr>
        <p:txBody>
          <a:bodyPr wrap="none" lIns="0" tIns="0" rIns="0" bIns="0" rtlCol="0" anchor="t"/>
          <a:lstStyle/>
          <a:p>
            <a:pPr marL="342900" indent="-342900" algn="l">
              <a:lnSpc>
                <a:spcPts val="1400"/>
              </a:lnSpc>
              <a:buSzPct val="100000"/>
              <a:buChar char="•"/>
            </a:pPr>
            <a:r>
              <a:rPr lang="en-US" sz="1000" dirty="0">
                <a:solidFill>
                  <a:srgbClr val="4C4C4D"/>
                </a:solidFill>
                <a:latin typeface="Heebo" pitchFamily="34" charset="0"/>
                <a:ea typeface="Heebo" pitchFamily="34" charset="-122"/>
                <a:cs typeface="Heebo" pitchFamily="34" charset="-120"/>
              </a:rPr>
              <a:t>Equal to (`==`)</a:t>
            </a:r>
            <a:endParaRPr lang="en-US" sz="1000" dirty="0"/>
          </a:p>
        </p:txBody>
      </p:sp>
      <p:sp>
        <p:nvSpPr>
          <p:cNvPr id="15" name="Text 13"/>
          <p:cNvSpPr/>
          <p:nvPr/>
        </p:nvSpPr>
        <p:spPr>
          <a:xfrm>
            <a:off x="7666673" y="2164199"/>
            <a:ext cx="6453545" cy="181451"/>
          </a:xfrm>
          <a:prstGeom prst="rect">
            <a:avLst/>
          </a:prstGeom>
          <a:noFill/>
          <a:ln/>
        </p:spPr>
        <p:txBody>
          <a:bodyPr wrap="none" lIns="0" tIns="0" rIns="0" bIns="0" rtlCol="0" anchor="t"/>
          <a:lstStyle/>
          <a:p>
            <a:pPr marL="342900" indent="-342900" algn="l">
              <a:lnSpc>
                <a:spcPts val="1400"/>
              </a:lnSpc>
              <a:buSzPct val="100000"/>
              <a:buChar char="•"/>
            </a:pPr>
            <a:r>
              <a:rPr lang="en-US" sz="1000" dirty="0">
                <a:solidFill>
                  <a:srgbClr val="4C4C4D"/>
                </a:solidFill>
                <a:latin typeface="Heebo" pitchFamily="34" charset="0"/>
                <a:ea typeface="Heebo" pitchFamily="34" charset="-122"/>
                <a:cs typeface="Heebo" pitchFamily="34" charset="-120"/>
              </a:rPr>
              <a:t>Not equal to (`!=`)</a:t>
            </a:r>
            <a:endParaRPr lang="en-US" sz="1000" dirty="0"/>
          </a:p>
        </p:txBody>
      </p:sp>
      <p:sp>
        <p:nvSpPr>
          <p:cNvPr id="16" name="Text 14"/>
          <p:cNvSpPr/>
          <p:nvPr/>
        </p:nvSpPr>
        <p:spPr>
          <a:xfrm>
            <a:off x="7666673" y="2385298"/>
            <a:ext cx="6453545" cy="181451"/>
          </a:xfrm>
          <a:prstGeom prst="rect">
            <a:avLst/>
          </a:prstGeom>
          <a:noFill/>
          <a:ln/>
        </p:spPr>
        <p:txBody>
          <a:bodyPr wrap="none" lIns="0" tIns="0" rIns="0" bIns="0" rtlCol="0" anchor="t"/>
          <a:lstStyle/>
          <a:p>
            <a:pPr marL="342900" indent="-342900" algn="l">
              <a:lnSpc>
                <a:spcPts val="1400"/>
              </a:lnSpc>
              <a:buSzPct val="100000"/>
              <a:buChar char="•"/>
            </a:pPr>
            <a:r>
              <a:rPr lang="en-US" sz="1000" dirty="0">
                <a:solidFill>
                  <a:srgbClr val="4C4C4D"/>
                </a:solidFill>
                <a:latin typeface="Heebo" pitchFamily="34" charset="0"/>
                <a:ea typeface="Heebo" pitchFamily="34" charset="-122"/>
                <a:cs typeface="Heebo" pitchFamily="34" charset="-120"/>
              </a:rPr>
              <a:t>Greater than or equal to (`&gt;=`)</a:t>
            </a:r>
            <a:endParaRPr lang="en-US" sz="1000" dirty="0"/>
          </a:p>
        </p:txBody>
      </p:sp>
      <p:sp>
        <p:nvSpPr>
          <p:cNvPr id="17" name="Text 15"/>
          <p:cNvSpPr/>
          <p:nvPr/>
        </p:nvSpPr>
        <p:spPr>
          <a:xfrm>
            <a:off x="7666673" y="2606397"/>
            <a:ext cx="6453545" cy="181451"/>
          </a:xfrm>
          <a:prstGeom prst="rect">
            <a:avLst/>
          </a:prstGeom>
          <a:noFill/>
          <a:ln/>
        </p:spPr>
        <p:txBody>
          <a:bodyPr wrap="none" lIns="0" tIns="0" rIns="0" bIns="0" rtlCol="0" anchor="t"/>
          <a:lstStyle/>
          <a:p>
            <a:pPr marL="342900" indent="-342900" algn="l">
              <a:lnSpc>
                <a:spcPts val="1400"/>
              </a:lnSpc>
              <a:buSzPct val="100000"/>
              <a:buChar char="•"/>
            </a:pPr>
            <a:r>
              <a:rPr lang="en-US" sz="1000" dirty="0">
                <a:solidFill>
                  <a:srgbClr val="4C4C4D"/>
                </a:solidFill>
                <a:latin typeface="Heebo" pitchFamily="34" charset="0"/>
                <a:ea typeface="Heebo" pitchFamily="34" charset="-122"/>
                <a:cs typeface="Heebo" pitchFamily="34" charset="-120"/>
              </a:rPr>
              <a:t>Less than or equal to (`&lt;=`)</a:t>
            </a:r>
            <a:endParaRPr lang="en-US" sz="1000" dirty="0"/>
          </a:p>
        </p:txBody>
      </p:sp>
      <p:sp>
        <p:nvSpPr>
          <p:cNvPr id="18" name="Shape 16"/>
          <p:cNvSpPr/>
          <p:nvPr/>
        </p:nvSpPr>
        <p:spPr>
          <a:xfrm>
            <a:off x="7485221" y="2915364"/>
            <a:ext cx="6634996" cy="2528888"/>
          </a:xfrm>
          <a:prstGeom prst="roundRect">
            <a:avLst>
              <a:gd name="adj" fmla="val 673"/>
            </a:avLst>
          </a:prstGeom>
          <a:solidFill>
            <a:srgbClr val="CCD7FF"/>
          </a:solidFill>
          <a:ln/>
        </p:spPr>
      </p:sp>
      <p:sp>
        <p:nvSpPr>
          <p:cNvPr id="19" name="Shape 17"/>
          <p:cNvSpPr/>
          <p:nvPr/>
        </p:nvSpPr>
        <p:spPr>
          <a:xfrm>
            <a:off x="7479625" y="2915364"/>
            <a:ext cx="6646188" cy="2528888"/>
          </a:xfrm>
          <a:prstGeom prst="roundRect">
            <a:avLst>
              <a:gd name="adj" fmla="val 673"/>
            </a:avLst>
          </a:prstGeom>
          <a:solidFill>
            <a:srgbClr val="CCD7FF"/>
          </a:solidFill>
          <a:ln/>
        </p:spPr>
      </p:sp>
      <p:sp>
        <p:nvSpPr>
          <p:cNvPr id="20" name="Text 18"/>
          <p:cNvSpPr/>
          <p:nvPr/>
        </p:nvSpPr>
        <p:spPr>
          <a:xfrm>
            <a:off x="7592973" y="3000375"/>
            <a:ext cx="6419493" cy="2358866"/>
          </a:xfrm>
          <a:prstGeom prst="rect">
            <a:avLst/>
          </a:prstGeom>
          <a:noFill/>
          <a:ln/>
        </p:spPr>
        <p:txBody>
          <a:bodyPr wrap="square" lIns="0" tIns="0" rIns="0" bIns="0" rtlCol="0" anchor="t"/>
          <a:lstStyle/>
          <a:p>
            <a:pPr marL="0" indent="0">
              <a:lnSpc>
                <a:spcPts val="1400"/>
              </a:lnSpc>
              <a:buNone/>
            </a:pPr>
            <a:r>
              <a:rPr lang="en-US" sz="1000" dirty="0">
                <a:solidFill>
                  <a:srgbClr val="4C4C4D"/>
                </a:solidFill>
                <a:highlight>
                  <a:srgbClr val="CCD7FF"/>
                </a:highlight>
                <a:latin typeface="Consolas" pitchFamily="34" charset="0"/>
                <a:ea typeface="Consolas" pitchFamily="34" charset="-122"/>
                <a:cs typeface="Consolas" pitchFamily="34" charset="-120"/>
              </a:rPr>
              <a:t>&gt;&gt;&gt; 5 &gt; 3
True
&gt;&gt;&gt; 2 &lt; 5
True
&gt;&gt;&gt; 5 == 5
True
&gt;&gt;&gt; 5 != 6
True
&gt;&gt;&gt; 5 &gt;= 5
True
&gt;&gt;&gt; 5 &lt;= 6
True
</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96835" y="31182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Operators in Python</a:t>
            </a:r>
            <a:endParaRPr lang="en-US" sz="2200" dirty="0"/>
          </a:p>
        </p:txBody>
      </p:sp>
      <p:sp>
        <p:nvSpPr>
          <p:cNvPr id="21" name="Shape 19"/>
          <p:cNvSpPr/>
          <p:nvPr/>
        </p:nvSpPr>
        <p:spPr>
          <a:xfrm>
            <a:off x="175736" y="908692"/>
            <a:ext cx="6861691" cy="4216956"/>
          </a:xfrm>
          <a:prstGeom prst="roundRect">
            <a:avLst>
              <a:gd name="adj" fmla="val 403"/>
            </a:avLst>
          </a:prstGeom>
          <a:solidFill>
            <a:srgbClr val="F2EEEE"/>
          </a:solidFill>
          <a:ln/>
        </p:spPr>
        <p:txBody>
          <a:bodyPr/>
          <a:lstStyle/>
          <a:p>
            <a:endParaRPr lang="en-IN" dirty="0"/>
          </a:p>
        </p:txBody>
      </p:sp>
      <p:sp>
        <p:nvSpPr>
          <p:cNvPr id="22" name="Text 20"/>
          <p:cNvSpPr/>
          <p:nvPr/>
        </p:nvSpPr>
        <p:spPr>
          <a:xfrm>
            <a:off x="175736" y="987928"/>
            <a:ext cx="1417558" cy="177165"/>
          </a:xfrm>
          <a:prstGeom prst="rect">
            <a:avLst/>
          </a:prstGeom>
          <a:noFill/>
          <a:ln/>
        </p:spPr>
        <p:txBody>
          <a:bodyPr wrap="none" lIns="0" tIns="0" rIns="0" bIns="0" rtlCol="0" anchor="t"/>
          <a:lstStyle/>
          <a:p>
            <a:pPr marL="0" indent="0">
              <a:lnSpc>
                <a:spcPts val="1350"/>
              </a:lnSpc>
              <a:buNone/>
            </a:pPr>
            <a:r>
              <a:rPr lang="en-US" sz="1100" dirty="0">
                <a:solidFill>
                  <a:srgbClr val="4C4C4D"/>
                </a:solidFill>
                <a:latin typeface="Crimson Pro Semi Bold" pitchFamily="34" charset="0"/>
                <a:ea typeface="Crimson Pro Semi Bold" pitchFamily="34" charset="-122"/>
                <a:cs typeface="Crimson Pro Semi Bold" pitchFamily="34" charset="-120"/>
              </a:rPr>
              <a:t>Logical Operators</a:t>
            </a:r>
            <a:endParaRPr lang="en-US" sz="1100" dirty="0"/>
          </a:p>
        </p:txBody>
      </p:sp>
      <p:sp>
        <p:nvSpPr>
          <p:cNvPr id="23" name="Text 21"/>
          <p:cNvSpPr/>
          <p:nvPr/>
        </p:nvSpPr>
        <p:spPr>
          <a:xfrm>
            <a:off x="180076" y="1204941"/>
            <a:ext cx="6634996" cy="362903"/>
          </a:xfrm>
          <a:prstGeom prst="rect">
            <a:avLst/>
          </a:prstGeom>
          <a:noFill/>
          <a:ln/>
        </p:spPr>
        <p:txBody>
          <a:bodyPr wrap="square" lIns="0" tIns="0" rIns="0" bIns="0" rtlCol="0" anchor="t"/>
          <a:lstStyle/>
          <a:p>
            <a:pPr marL="0" indent="0">
              <a:lnSpc>
                <a:spcPts val="1400"/>
              </a:lnSpc>
              <a:buNone/>
            </a:pPr>
            <a:r>
              <a:rPr lang="en-US" sz="850" dirty="0">
                <a:solidFill>
                  <a:srgbClr val="4C4C4D"/>
                </a:solidFill>
                <a:latin typeface="Heebo" pitchFamily="34" charset="0"/>
                <a:ea typeface="Heebo" pitchFamily="34" charset="-122"/>
                <a:cs typeface="Heebo" pitchFamily="34" charset="-120"/>
              </a:rPr>
              <a:t>Combine Boolean expressions using AND (`and`), OR (`or`), and NOT (`not`) to return a Boolean result. These operators are essential for constructing conditional statements and loops, allowing your program to make decisions based on logical conditions.</a:t>
            </a:r>
            <a:endParaRPr lang="en-US" sz="850" dirty="0"/>
          </a:p>
        </p:txBody>
      </p:sp>
      <p:sp>
        <p:nvSpPr>
          <p:cNvPr id="24" name="Shape 22"/>
          <p:cNvSpPr/>
          <p:nvPr/>
        </p:nvSpPr>
        <p:spPr>
          <a:xfrm>
            <a:off x="287828" y="1864093"/>
            <a:ext cx="6634996" cy="1859185"/>
          </a:xfrm>
          <a:prstGeom prst="roundRect">
            <a:avLst>
              <a:gd name="adj" fmla="val 523"/>
            </a:avLst>
          </a:prstGeom>
          <a:solidFill>
            <a:srgbClr val="CCD7FF"/>
          </a:solidFill>
          <a:ln/>
        </p:spPr>
      </p:sp>
      <p:sp>
        <p:nvSpPr>
          <p:cNvPr id="25" name="Shape 23"/>
          <p:cNvSpPr/>
          <p:nvPr/>
        </p:nvSpPr>
        <p:spPr>
          <a:xfrm>
            <a:off x="287828" y="1607692"/>
            <a:ext cx="6646188" cy="3254693"/>
          </a:xfrm>
          <a:prstGeom prst="roundRect">
            <a:avLst>
              <a:gd name="adj" fmla="val 523"/>
            </a:avLst>
          </a:prstGeom>
          <a:solidFill>
            <a:srgbClr val="CCD7FF"/>
          </a:solidFill>
          <a:ln/>
        </p:spPr>
      </p:sp>
      <p:sp>
        <p:nvSpPr>
          <p:cNvPr id="26" name="Text 24"/>
          <p:cNvSpPr/>
          <p:nvPr/>
        </p:nvSpPr>
        <p:spPr>
          <a:xfrm>
            <a:off x="396835" y="1607692"/>
            <a:ext cx="6419493" cy="3084671"/>
          </a:xfrm>
          <a:prstGeom prst="rect">
            <a:avLst/>
          </a:prstGeom>
          <a:noFill/>
          <a:ln/>
        </p:spPr>
        <p:txBody>
          <a:bodyPr wrap="square" lIns="0" tIns="0" rIns="0" bIns="0" rtlCol="0" anchor="t"/>
          <a:lstStyle/>
          <a:p>
            <a:pPr marL="0" indent="0">
              <a:lnSpc>
                <a:spcPts val="1400"/>
              </a:lnSpc>
              <a:buNone/>
            </a:pPr>
            <a:r>
              <a:rPr lang="en-US" sz="850" dirty="0">
                <a:solidFill>
                  <a:srgbClr val="4C4C4D"/>
                </a:solidFill>
                <a:highlight>
                  <a:srgbClr val="CCD7FF"/>
                </a:highlight>
                <a:latin typeface="Consolas" pitchFamily="34" charset="0"/>
                <a:ea typeface="Consolas" pitchFamily="34" charset="-122"/>
                <a:cs typeface="Consolas" pitchFamily="34" charset="-120"/>
              </a:rPr>
              <a:t>&gt;&gt;&gt; True and True
True
&gt;&gt;&gt; True and False
False
&gt;&gt;&gt; False and False
False
&gt;&gt;&gt; True or True
True
&gt;&gt;&gt; True or False
True
&gt;&gt;&gt; False or False
False
&gt;&gt;&gt; not True
False
&gt;&gt;&gt; not False
True
</a:t>
            </a:r>
            <a:endParaRPr lang="en-US" sz="850" dirty="0"/>
          </a:p>
        </p:txBody>
      </p:sp>
      <p:sp>
        <p:nvSpPr>
          <p:cNvPr id="27" name="Shape 25"/>
          <p:cNvSpPr/>
          <p:nvPr/>
        </p:nvSpPr>
        <p:spPr>
          <a:xfrm>
            <a:off x="7264122" y="908692"/>
            <a:ext cx="6861691" cy="4216956"/>
          </a:xfrm>
          <a:prstGeom prst="roundRect">
            <a:avLst>
              <a:gd name="adj" fmla="val 403"/>
            </a:avLst>
          </a:prstGeom>
          <a:solidFill>
            <a:srgbClr val="F2EEEE"/>
          </a:solidFill>
          <a:ln/>
        </p:spPr>
      </p:sp>
      <p:sp>
        <p:nvSpPr>
          <p:cNvPr id="28" name="Text 26"/>
          <p:cNvSpPr/>
          <p:nvPr/>
        </p:nvSpPr>
        <p:spPr>
          <a:xfrm>
            <a:off x="7377469" y="1022039"/>
            <a:ext cx="1417558" cy="177165"/>
          </a:xfrm>
          <a:prstGeom prst="rect">
            <a:avLst/>
          </a:prstGeom>
          <a:noFill/>
          <a:ln/>
        </p:spPr>
        <p:txBody>
          <a:bodyPr wrap="none" lIns="0" tIns="0" rIns="0" bIns="0" rtlCol="0" anchor="t"/>
          <a:lstStyle/>
          <a:p>
            <a:pPr marL="0" indent="0">
              <a:lnSpc>
                <a:spcPts val="1350"/>
              </a:lnSpc>
              <a:buNone/>
            </a:pPr>
            <a:r>
              <a:rPr lang="en-US" sz="1100" dirty="0">
                <a:solidFill>
                  <a:srgbClr val="4C4C4D"/>
                </a:solidFill>
                <a:latin typeface="Crimson Pro Semi Bold" pitchFamily="34" charset="0"/>
                <a:ea typeface="Crimson Pro Semi Bold" pitchFamily="34" charset="-122"/>
                <a:cs typeface="Crimson Pro Semi Bold" pitchFamily="34" charset="-120"/>
              </a:rPr>
              <a:t>Assignment Operators</a:t>
            </a:r>
            <a:endParaRPr lang="en-US" sz="1100" dirty="0"/>
          </a:p>
        </p:txBody>
      </p:sp>
      <p:sp>
        <p:nvSpPr>
          <p:cNvPr id="29" name="Text 27"/>
          <p:cNvSpPr/>
          <p:nvPr/>
        </p:nvSpPr>
        <p:spPr>
          <a:xfrm>
            <a:off x="7377469" y="1267189"/>
            <a:ext cx="6634996" cy="362903"/>
          </a:xfrm>
          <a:prstGeom prst="rect">
            <a:avLst/>
          </a:prstGeom>
          <a:noFill/>
          <a:ln/>
        </p:spPr>
        <p:txBody>
          <a:bodyPr wrap="square" lIns="0" tIns="0" rIns="0" bIns="0" rtlCol="0" anchor="t"/>
          <a:lstStyle/>
          <a:p>
            <a:pPr marL="0" indent="0">
              <a:lnSpc>
                <a:spcPts val="1400"/>
              </a:lnSpc>
              <a:buNone/>
            </a:pPr>
            <a:r>
              <a:rPr lang="en-US" sz="850" dirty="0">
                <a:solidFill>
                  <a:srgbClr val="4C4C4D"/>
                </a:solidFill>
                <a:latin typeface="Heebo" pitchFamily="34" charset="0"/>
                <a:ea typeface="Heebo" pitchFamily="34" charset="-122"/>
                <a:cs typeface="Heebo" pitchFamily="34" charset="-120"/>
              </a:rPr>
              <a:t>Assign values to variables. The most common is the equal sign (`=`). Python also provides compound operators like `+=`, `-=`, `*=`, and `/=`, which combine an arithmetic operation with assignment, offering a concise way to modify variable values.</a:t>
            </a:r>
            <a:endParaRPr lang="en-US" sz="850" dirty="0"/>
          </a:p>
        </p:txBody>
      </p:sp>
      <p:sp>
        <p:nvSpPr>
          <p:cNvPr id="30" name="Shape 28"/>
          <p:cNvSpPr/>
          <p:nvPr/>
        </p:nvSpPr>
        <p:spPr>
          <a:xfrm>
            <a:off x="7436941" y="1790859"/>
            <a:ext cx="6634996" cy="3073241"/>
          </a:xfrm>
          <a:prstGeom prst="roundRect">
            <a:avLst>
              <a:gd name="adj" fmla="val 554"/>
            </a:avLst>
          </a:prstGeom>
          <a:solidFill>
            <a:srgbClr val="CCD7FF"/>
          </a:solidFill>
          <a:ln/>
        </p:spPr>
      </p:sp>
      <p:sp>
        <p:nvSpPr>
          <p:cNvPr id="31" name="Shape 29"/>
          <p:cNvSpPr/>
          <p:nvPr/>
        </p:nvSpPr>
        <p:spPr>
          <a:xfrm>
            <a:off x="7371873" y="1757608"/>
            <a:ext cx="6646188" cy="3073241"/>
          </a:xfrm>
          <a:prstGeom prst="roundRect">
            <a:avLst>
              <a:gd name="adj" fmla="val 554"/>
            </a:avLst>
          </a:prstGeom>
          <a:solidFill>
            <a:srgbClr val="CCD7FF"/>
          </a:solidFill>
          <a:ln/>
        </p:spPr>
      </p:sp>
      <p:sp>
        <p:nvSpPr>
          <p:cNvPr id="32" name="Text 30"/>
          <p:cNvSpPr/>
          <p:nvPr/>
        </p:nvSpPr>
        <p:spPr>
          <a:xfrm>
            <a:off x="7544692" y="1864093"/>
            <a:ext cx="6419493" cy="2903220"/>
          </a:xfrm>
          <a:prstGeom prst="rect">
            <a:avLst/>
          </a:prstGeom>
          <a:noFill/>
          <a:ln/>
        </p:spPr>
        <p:txBody>
          <a:bodyPr wrap="square" lIns="0" tIns="0" rIns="0" bIns="0" rtlCol="0" anchor="t"/>
          <a:lstStyle/>
          <a:p>
            <a:pPr marL="0" indent="0">
              <a:lnSpc>
                <a:spcPts val="1400"/>
              </a:lnSpc>
              <a:buNone/>
            </a:pPr>
            <a:r>
              <a:rPr lang="en-US" sz="850" dirty="0">
                <a:solidFill>
                  <a:srgbClr val="4C4C4D"/>
                </a:solidFill>
                <a:highlight>
                  <a:srgbClr val="CCD7FF"/>
                </a:highlight>
                <a:latin typeface="Consolas" pitchFamily="34" charset="0"/>
                <a:ea typeface="Consolas" pitchFamily="34" charset="-122"/>
                <a:cs typeface="Consolas" pitchFamily="34" charset="-120"/>
              </a:rPr>
              <a:t>&gt;&gt;&gt; a = 5
&gt;&gt;&gt; a
5
&gt;&gt;&gt; a += 3
&gt;&gt;&gt; a
8
&gt;&gt;&gt; a -= 2
&gt;&gt;&gt; a
6
&gt;&gt;&gt; a *= 2
&gt;&gt;&gt; a
12
&gt;&gt;&gt; a /= 3
&gt;&gt;&gt; a
4.0
</a:t>
            </a:r>
            <a:endParaRPr lang="en-US" sz="850" dirty="0"/>
          </a:p>
        </p:txBody>
      </p:sp>
    </p:spTree>
    <p:extLst>
      <p:ext uri="{BB962C8B-B14F-4D97-AF65-F5344CB8AC3E}">
        <p14:creationId xmlns:p14="http://schemas.microsoft.com/office/powerpoint/2010/main" val="427627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53164" y="556141"/>
            <a:ext cx="3951565" cy="493871"/>
          </a:xfrm>
          <a:prstGeom prst="rect">
            <a:avLst/>
          </a:prstGeom>
          <a:noFill/>
          <a:ln/>
        </p:spPr>
        <p:txBody>
          <a:bodyPr wrap="none" lIns="0" tIns="0" rIns="0" bIns="0" rtlCol="0" anchor="t"/>
          <a:lstStyle/>
          <a:p>
            <a:pPr marL="0" indent="0">
              <a:lnSpc>
                <a:spcPts val="3850"/>
              </a:lnSpc>
              <a:buNone/>
            </a:pPr>
            <a:r>
              <a:rPr lang="en-US" sz="3100" dirty="0">
                <a:solidFill>
                  <a:srgbClr val="152D47"/>
                </a:solidFill>
                <a:latin typeface="Crimson Pro Semi Bold" pitchFamily="34" charset="0"/>
                <a:ea typeface="Crimson Pro Semi Bold" pitchFamily="34" charset="-122"/>
                <a:cs typeface="Crimson Pro Semi Bold" pitchFamily="34" charset="-120"/>
              </a:rPr>
              <a:t>Operator Precedence </a:t>
            </a:r>
            <a:endParaRPr lang="en-US" sz="3100" dirty="0"/>
          </a:p>
        </p:txBody>
      </p:sp>
      <p:sp>
        <p:nvSpPr>
          <p:cNvPr id="3" name="Shape 1"/>
          <p:cNvSpPr/>
          <p:nvPr/>
        </p:nvSpPr>
        <p:spPr>
          <a:xfrm>
            <a:off x="553164" y="1543883"/>
            <a:ext cx="276582" cy="276582"/>
          </a:xfrm>
          <a:prstGeom prst="roundRect">
            <a:avLst>
              <a:gd name="adj" fmla="val 8572"/>
            </a:avLst>
          </a:prstGeom>
          <a:solidFill>
            <a:srgbClr val="F2EEEE"/>
          </a:solidFill>
          <a:ln/>
        </p:spPr>
      </p:sp>
      <p:sp>
        <p:nvSpPr>
          <p:cNvPr id="4" name="Text 2"/>
          <p:cNvSpPr/>
          <p:nvPr/>
        </p:nvSpPr>
        <p:spPr>
          <a:xfrm>
            <a:off x="987742" y="1543883"/>
            <a:ext cx="1975723" cy="246817"/>
          </a:xfrm>
          <a:prstGeom prst="rect">
            <a:avLst/>
          </a:prstGeom>
          <a:noFill/>
          <a:ln/>
        </p:spPr>
        <p:txBody>
          <a:bodyPr wrap="none" lIns="0" tIns="0" rIns="0" bIns="0" rtlCol="0" anchor="t"/>
          <a:lstStyle/>
          <a:p>
            <a:pPr marL="0" indent="0">
              <a:lnSpc>
                <a:spcPts val="1900"/>
              </a:lnSpc>
              <a:buNone/>
            </a:pPr>
            <a:r>
              <a:rPr lang="en-US" sz="1550" dirty="0">
                <a:solidFill>
                  <a:srgbClr val="4C4C4D"/>
                </a:solidFill>
                <a:latin typeface="Crimson Pro Semi Bold" pitchFamily="34" charset="0"/>
                <a:ea typeface="Crimson Pro Semi Bold" pitchFamily="34" charset="-122"/>
                <a:cs typeface="Crimson Pro Semi Bold" pitchFamily="34" charset="-120"/>
              </a:rPr>
              <a:t>Operator Precedence</a:t>
            </a:r>
            <a:endParaRPr lang="en-US" sz="1550" dirty="0"/>
          </a:p>
        </p:txBody>
      </p:sp>
      <p:sp>
        <p:nvSpPr>
          <p:cNvPr id="5" name="Text 3"/>
          <p:cNvSpPr/>
          <p:nvPr/>
        </p:nvSpPr>
        <p:spPr>
          <a:xfrm>
            <a:off x="987742" y="1885474"/>
            <a:ext cx="13089493" cy="252889"/>
          </a:xfrm>
          <a:prstGeom prst="rect">
            <a:avLst/>
          </a:prstGeom>
          <a:noFill/>
          <a:ln/>
        </p:spPr>
        <p:txBody>
          <a:bodyPr wrap="none" lIns="0" tIns="0" rIns="0" bIns="0" rtlCol="0" anchor="t"/>
          <a:lstStyle/>
          <a:p>
            <a:pPr marL="0" indent="0">
              <a:lnSpc>
                <a:spcPts val="1950"/>
              </a:lnSpc>
              <a:buNone/>
            </a:pPr>
            <a:r>
              <a:rPr lang="en-US" sz="1200" dirty="0">
                <a:solidFill>
                  <a:srgbClr val="4C4C4D"/>
                </a:solidFill>
                <a:latin typeface="Heebo" pitchFamily="34" charset="0"/>
                <a:ea typeface="Heebo" pitchFamily="34" charset="-122"/>
                <a:cs typeface="Heebo" pitchFamily="34" charset="-120"/>
              </a:rPr>
              <a:t>Operator precedence determines the order in which operations are performed in a Python expression. Operators with higher precedence are evaluated before those with lower precedence.</a:t>
            </a:r>
            <a:endParaRPr lang="en-US" sz="1200" dirty="0"/>
          </a:p>
        </p:txBody>
      </p:sp>
      <p:sp>
        <p:nvSpPr>
          <p:cNvPr id="6" name="Text 4"/>
          <p:cNvSpPr/>
          <p:nvPr/>
        </p:nvSpPr>
        <p:spPr>
          <a:xfrm>
            <a:off x="987742" y="2233136"/>
            <a:ext cx="13089493" cy="252889"/>
          </a:xfrm>
          <a:prstGeom prst="rect">
            <a:avLst/>
          </a:prstGeom>
          <a:noFill/>
          <a:ln/>
        </p:spPr>
        <p:txBody>
          <a:bodyPr wrap="none" lIns="0" tIns="0" rIns="0" bIns="0" rtlCol="0" anchor="t"/>
          <a:lstStyle/>
          <a:p>
            <a:pPr marL="0" indent="0">
              <a:lnSpc>
                <a:spcPts val="1950"/>
              </a:lnSpc>
              <a:buNone/>
            </a:pPr>
            <a:r>
              <a:rPr lang="en-US" sz="1200" dirty="0">
                <a:solidFill>
                  <a:srgbClr val="4C4C4D"/>
                </a:solidFill>
                <a:latin typeface="Heebo" pitchFamily="34" charset="0"/>
                <a:ea typeface="Heebo" pitchFamily="34" charset="-122"/>
                <a:cs typeface="Heebo" pitchFamily="34" charset="-120"/>
              </a:rPr>
              <a:t>Here’s a brief overview of operator precedence from highest to lowest:</a:t>
            </a:r>
            <a:endParaRPr lang="en-US" sz="1200" dirty="0"/>
          </a:p>
        </p:txBody>
      </p:sp>
      <p:sp>
        <p:nvSpPr>
          <p:cNvPr id="7" name="Text 5"/>
          <p:cNvSpPr/>
          <p:nvPr/>
        </p:nvSpPr>
        <p:spPr>
          <a:xfrm>
            <a:off x="1240631" y="2580799"/>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a:pPr>
            <a:r>
              <a:rPr lang="en-US" sz="1200" dirty="0">
                <a:solidFill>
                  <a:srgbClr val="4C4C4D"/>
                </a:solidFill>
                <a:latin typeface="Heebo" pitchFamily="34" charset="0"/>
                <a:ea typeface="Heebo" pitchFamily="34" charset="-122"/>
                <a:cs typeface="Heebo" pitchFamily="34" charset="-120"/>
              </a:rPr>
              <a:t>Parentheses: </a:t>
            </a:r>
            <a:r>
              <a:rPr lang="en-US" sz="1200" dirty="0">
                <a:solidFill>
                  <a:srgbClr val="4C4C4D"/>
                </a:solidFill>
                <a:highlight>
                  <a:srgbClr val="CCD7FF"/>
                </a:highlight>
                <a:latin typeface="Consolas" pitchFamily="34" charset="0"/>
                <a:ea typeface="Consolas" pitchFamily="34" charset="-122"/>
                <a:cs typeface="Consolas" pitchFamily="34" charset="-120"/>
              </a:rPr>
              <a:t>()</a:t>
            </a:r>
            <a:endParaRPr lang="en-US" sz="1200" dirty="0"/>
          </a:p>
        </p:txBody>
      </p:sp>
      <p:sp>
        <p:nvSpPr>
          <p:cNvPr id="8" name="Text 6"/>
          <p:cNvSpPr/>
          <p:nvPr/>
        </p:nvSpPr>
        <p:spPr>
          <a:xfrm>
            <a:off x="1240631" y="2896553"/>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2"/>
            </a:pPr>
            <a:r>
              <a:rPr lang="en-US" sz="1200" dirty="0">
                <a:solidFill>
                  <a:srgbClr val="4C4C4D"/>
                </a:solidFill>
                <a:latin typeface="Heebo" pitchFamily="34" charset="0"/>
                <a:ea typeface="Heebo" pitchFamily="34" charset="-122"/>
                <a:cs typeface="Heebo" pitchFamily="34" charset="-120"/>
              </a:rPr>
              <a:t>Exponentiation: </a:t>
            </a:r>
            <a:r>
              <a:rPr lang="en-US" sz="1200" dirty="0">
                <a:solidFill>
                  <a:srgbClr val="4C4C4D"/>
                </a:solidFill>
                <a:highlight>
                  <a:srgbClr val="CCD7FF"/>
                </a:highlight>
                <a:latin typeface="Consolas" pitchFamily="34" charset="0"/>
                <a:ea typeface="Consolas" pitchFamily="34" charset="-122"/>
                <a:cs typeface="Consolas" pitchFamily="34" charset="-120"/>
              </a:rPr>
              <a:t>**</a:t>
            </a:r>
            <a:endParaRPr lang="en-US" sz="1200" dirty="0"/>
          </a:p>
        </p:txBody>
      </p:sp>
      <p:sp>
        <p:nvSpPr>
          <p:cNvPr id="9" name="Text 7"/>
          <p:cNvSpPr/>
          <p:nvPr/>
        </p:nvSpPr>
        <p:spPr>
          <a:xfrm>
            <a:off x="1240631" y="3212306"/>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3"/>
            </a:pPr>
            <a:r>
              <a:rPr lang="en-US" sz="1200" dirty="0">
                <a:solidFill>
                  <a:srgbClr val="4C4C4D"/>
                </a:solidFill>
                <a:latin typeface="Heebo" pitchFamily="34" charset="0"/>
                <a:ea typeface="Heebo" pitchFamily="34" charset="-122"/>
                <a:cs typeface="Heebo" pitchFamily="34" charset="-120"/>
              </a:rPr>
              <a:t>Unary + and -: </a:t>
            </a:r>
            <a:r>
              <a:rPr lang="en-US" sz="1200" dirty="0">
                <a:solidFill>
                  <a:srgbClr val="4C4C4D"/>
                </a:solidFill>
                <a:highlight>
                  <a:srgbClr val="CCD7FF"/>
                </a:highlight>
                <a:latin typeface="Consolas" pitchFamily="34" charset="0"/>
                <a:ea typeface="Consolas" pitchFamily="34" charset="-122"/>
                <a:cs typeface="Consolas" pitchFamily="34" charset="-120"/>
              </a:rPr>
              <a: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a:t>
            </a:r>
            <a:endParaRPr lang="en-US" sz="1200" dirty="0"/>
          </a:p>
        </p:txBody>
      </p:sp>
      <p:sp>
        <p:nvSpPr>
          <p:cNvPr id="10" name="Text 8"/>
          <p:cNvSpPr/>
          <p:nvPr/>
        </p:nvSpPr>
        <p:spPr>
          <a:xfrm>
            <a:off x="1240631" y="3528060"/>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4"/>
            </a:pPr>
            <a:r>
              <a:rPr lang="en-US" sz="1200" dirty="0">
                <a:solidFill>
                  <a:srgbClr val="4C4C4D"/>
                </a:solidFill>
                <a:latin typeface="Heebo" pitchFamily="34" charset="0"/>
                <a:ea typeface="Heebo" pitchFamily="34" charset="-122"/>
                <a:cs typeface="Heebo" pitchFamily="34" charset="-120"/>
              </a:rPr>
              <a:t>Multiplication, Division, Floor Division, Modulus: </a:t>
            </a:r>
            <a:r>
              <a:rPr lang="en-US" sz="1200" dirty="0">
                <a:solidFill>
                  <a:srgbClr val="4C4C4D"/>
                </a:solidFill>
                <a:highlight>
                  <a:srgbClr val="CCD7FF"/>
                </a:highlight>
                <a:latin typeface="Consolas" pitchFamily="34" charset="0"/>
                <a:ea typeface="Consolas" pitchFamily="34" charset="-122"/>
                <a:cs typeface="Consolas" pitchFamily="34" charset="-120"/>
              </a:rPr>
              <a: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a:t>
            </a:r>
            <a:endParaRPr lang="en-US" sz="1200" dirty="0"/>
          </a:p>
        </p:txBody>
      </p:sp>
      <p:sp>
        <p:nvSpPr>
          <p:cNvPr id="11" name="Text 9"/>
          <p:cNvSpPr/>
          <p:nvPr/>
        </p:nvSpPr>
        <p:spPr>
          <a:xfrm>
            <a:off x="1240631" y="3843814"/>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5"/>
            </a:pPr>
            <a:r>
              <a:rPr lang="en-US" sz="1200" dirty="0">
                <a:solidFill>
                  <a:srgbClr val="4C4C4D"/>
                </a:solidFill>
                <a:latin typeface="Heebo" pitchFamily="34" charset="0"/>
                <a:ea typeface="Heebo" pitchFamily="34" charset="-122"/>
                <a:cs typeface="Heebo" pitchFamily="34" charset="-120"/>
              </a:rPr>
              <a:t>Addition and Subtraction: </a:t>
            </a:r>
            <a:r>
              <a:rPr lang="en-US" sz="1200" dirty="0">
                <a:solidFill>
                  <a:srgbClr val="4C4C4D"/>
                </a:solidFill>
                <a:highlight>
                  <a:srgbClr val="CCD7FF"/>
                </a:highlight>
                <a:latin typeface="Consolas" pitchFamily="34" charset="0"/>
                <a:ea typeface="Consolas" pitchFamily="34" charset="-122"/>
                <a:cs typeface="Consolas" pitchFamily="34" charset="-120"/>
              </a:rPr>
              <a: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a:t>
            </a:r>
            <a:endParaRPr lang="en-US" sz="1200" dirty="0"/>
          </a:p>
        </p:txBody>
      </p:sp>
      <p:sp>
        <p:nvSpPr>
          <p:cNvPr id="12" name="Text 10"/>
          <p:cNvSpPr/>
          <p:nvPr/>
        </p:nvSpPr>
        <p:spPr>
          <a:xfrm>
            <a:off x="1240631" y="4159568"/>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6"/>
            </a:pPr>
            <a:r>
              <a:rPr lang="en-US" sz="1200" dirty="0">
                <a:solidFill>
                  <a:srgbClr val="4C4C4D"/>
                </a:solidFill>
                <a:latin typeface="Heebo" pitchFamily="34" charset="0"/>
                <a:ea typeface="Heebo" pitchFamily="34" charset="-122"/>
                <a:cs typeface="Heebo" pitchFamily="34" charset="-120"/>
              </a:rPr>
              <a:t>Bitwise Shift Operators: </a:t>
            </a:r>
            <a:r>
              <a:rPr lang="en-US" sz="1200" dirty="0">
                <a:solidFill>
                  <a:srgbClr val="4C4C4D"/>
                </a:solidFill>
                <a:highlight>
                  <a:srgbClr val="CCD7FF"/>
                </a:highlight>
                <a:latin typeface="Consolas" pitchFamily="34" charset="0"/>
                <a:ea typeface="Consolas" pitchFamily="34" charset="-122"/>
                <a:cs typeface="Consolas" pitchFamily="34" charset="-120"/>
              </a:rPr>
              <a:t>&lt;&lt;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&gt;&gt;</a:t>
            </a:r>
            <a:endParaRPr lang="en-US" sz="1200" dirty="0"/>
          </a:p>
        </p:txBody>
      </p:sp>
      <p:sp>
        <p:nvSpPr>
          <p:cNvPr id="13" name="Text 11"/>
          <p:cNvSpPr/>
          <p:nvPr/>
        </p:nvSpPr>
        <p:spPr>
          <a:xfrm>
            <a:off x="1240631" y="4475321"/>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7"/>
            </a:pPr>
            <a:r>
              <a:rPr lang="en-US" sz="1200" dirty="0">
                <a:solidFill>
                  <a:srgbClr val="4C4C4D"/>
                </a:solidFill>
                <a:latin typeface="Heebo" pitchFamily="34" charset="0"/>
                <a:ea typeface="Heebo" pitchFamily="34" charset="-122"/>
                <a:cs typeface="Heebo" pitchFamily="34" charset="-120"/>
              </a:rPr>
              <a:t>Bitwise AND: </a:t>
            </a:r>
            <a:r>
              <a:rPr lang="en-US" sz="1200" dirty="0">
                <a:solidFill>
                  <a:srgbClr val="4C4C4D"/>
                </a:solidFill>
                <a:highlight>
                  <a:srgbClr val="CCD7FF"/>
                </a:highlight>
                <a:latin typeface="Consolas" pitchFamily="34" charset="0"/>
                <a:ea typeface="Consolas" pitchFamily="34" charset="-122"/>
                <a:cs typeface="Consolas" pitchFamily="34" charset="-120"/>
              </a:rPr>
              <a:t>&amp;</a:t>
            </a:r>
            <a:endParaRPr lang="en-US" sz="1200" dirty="0"/>
          </a:p>
        </p:txBody>
      </p:sp>
      <p:sp>
        <p:nvSpPr>
          <p:cNvPr id="14" name="Text 12"/>
          <p:cNvSpPr/>
          <p:nvPr/>
        </p:nvSpPr>
        <p:spPr>
          <a:xfrm>
            <a:off x="1240631" y="4791075"/>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8"/>
            </a:pPr>
            <a:r>
              <a:rPr lang="en-US" sz="1200" dirty="0">
                <a:solidFill>
                  <a:srgbClr val="4C4C4D"/>
                </a:solidFill>
                <a:latin typeface="Heebo" pitchFamily="34" charset="0"/>
                <a:ea typeface="Heebo" pitchFamily="34" charset="-122"/>
                <a:cs typeface="Heebo" pitchFamily="34" charset="-120"/>
              </a:rPr>
              <a:t>Bitwise XOR: </a:t>
            </a:r>
            <a:r>
              <a:rPr lang="en-US" sz="1200" dirty="0">
                <a:solidFill>
                  <a:srgbClr val="4C4C4D"/>
                </a:solidFill>
                <a:highlight>
                  <a:srgbClr val="CCD7FF"/>
                </a:highlight>
                <a:latin typeface="Consolas" pitchFamily="34" charset="0"/>
                <a:ea typeface="Consolas" pitchFamily="34" charset="-122"/>
                <a:cs typeface="Consolas" pitchFamily="34" charset="-120"/>
              </a:rPr>
              <a:t>^</a:t>
            </a:r>
            <a:endParaRPr lang="en-US" sz="1200" dirty="0"/>
          </a:p>
        </p:txBody>
      </p:sp>
      <p:sp>
        <p:nvSpPr>
          <p:cNvPr id="15" name="Text 13"/>
          <p:cNvSpPr/>
          <p:nvPr/>
        </p:nvSpPr>
        <p:spPr>
          <a:xfrm>
            <a:off x="1240631" y="5106829"/>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9"/>
            </a:pPr>
            <a:r>
              <a:rPr lang="en-US" sz="1200" dirty="0">
                <a:solidFill>
                  <a:srgbClr val="4C4C4D"/>
                </a:solidFill>
                <a:latin typeface="Heebo" pitchFamily="34" charset="0"/>
                <a:ea typeface="Heebo" pitchFamily="34" charset="-122"/>
                <a:cs typeface="Heebo" pitchFamily="34" charset="-120"/>
              </a:rPr>
              <a:t>Bitwise OR: </a:t>
            </a:r>
            <a:r>
              <a:rPr lang="en-US" sz="1200" dirty="0">
                <a:solidFill>
                  <a:srgbClr val="4C4C4D"/>
                </a:solidFill>
                <a:highlight>
                  <a:srgbClr val="CCD7FF"/>
                </a:highlight>
                <a:latin typeface="Consolas" pitchFamily="34" charset="0"/>
                <a:ea typeface="Consolas" pitchFamily="34" charset="-122"/>
                <a:cs typeface="Consolas" pitchFamily="34" charset="-120"/>
              </a:rPr>
              <a:t>|</a:t>
            </a:r>
            <a:endParaRPr lang="en-US" sz="1200" dirty="0"/>
          </a:p>
        </p:txBody>
      </p:sp>
      <p:sp>
        <p:nvSpPr>
          <p:cNvPr id="16" name="Text 14"/>
          <p:cNvSpPr/>
          <p:nvPr/>
        </p:nvSpPr>
        <p:spPr>
          <a:xfrm>
            <a:off x="1240631" y="5422583"/>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10"/>
            </a:pPr>
            <a:r>
              <a:rPr lang="en-US" sz="1200" dirty="0">
                <a:solidFill>
                  <a:srgbClr val="4C4C4D"/>
                </a:solidFill>
                <a:latin typeface="Heebo" pitchFamily="34" charset="0"/>
                <a:ea typeface="Heebo" pitchFamily="34" charset="-122"/>
                <a:cs typeface="Heebo" pitchFamily="34" charset="-120"/>
              </a:rPr>
              <a:t>Comparison Operators: </a:t>
            </a:r>
            <a:r>
              <a:rPr lang="en-US" sz="1200" dirty="0">
                <a:solidFill>
                  <a:srgbClr val="4C4C4D"/>
                </a:solidFill>
                <a:highlight>
                  <a:srgbClr val="CCD7FF"/>
                </a:highlight>
                <a:latin typeface="Consolas" pitchFamily="34" charset="0"/>
                <a:ea typeface="Consolas" pitchFamily="34" charset="-122"/>
                <a:cs typeface="Consolas" pitchFamily="34" charset="-120"/>
              </a:rPr>
              <a: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&lt;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&gt;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&lt;=</a:t>
            </a:r>
            <a:r>
              <a:rPr lang="en-US" sz="1200" dirty="0">
                <a:solidFill>
                  <a:srgbClr val="4C4C4D"/>
                </a:solidFill>
                <a:latin typeface="Heebo" pitchFamily="34" charset="0"/>
                <a:ea typeface="Heebo" pitchFamily="34" charset="-122"/>
                <a:cs typeface="Heebo" pitchFamily="34" charset="-120"/>
              </a:rPr>
              <a:t>, </a:t>
            </a:r>
            <a:r>
              <a:rPr lang="en-US" sz="1200" dirty="0">
                <a:solidFill>
                  <a:srgbClr val="4C4C4D"/>
                </a:solidFill>
                <a:highlight>
                  <a:srgbClr val="CCD7FF"/>
                </a:highlight>
                <a:latin typeface="Consolas" pitchFamily="34" charset="0"/>
                <a:ea typeface="Consolas" pitchFamily="34" charset="-122"/>
                <a:cs typeface="Consolas" pitchFamily="34" charset="-120"/>
              </a:rPr>
              <a:t>&gt;=</a:t>
            </a:r>
            <a:endParaRPr lang="en-US" sz="1200" dirty="0"/>
          </a:p>
        </p:txBody>
      </p:sp>
      <p:sp>
        <p:nvSpPr>
          <p:cNvPr id="17" name="Text 15"/>
          <p:cNvSpPr/>
          <p:nvPr/>
        </p:nvSpPr>
        <p:spPr>
          <a:xfrm>
            <a:off x="1240631" y="5738336"/>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11"/>
            </a:pPr>
            <a:r>
              <a:rPr lang="en-US" sz="1200" dirty="0">
                <a:solidFill>
                  <a:srgbClr val="4C4C4D"/>
                </a:solidFill>
                <a:latin typeface="Heebo" pitchFamily="34" charset="0"/>
                <a:ea typeface="Heebo" pitchFamily="34" charset="-122"/>
                <a:cs typeface="Heebo" pitchFamily="34" charset="-120"/>
              </a:rPr>
              <a:t>Logical NOT: </a:t>
            </a:r>
            <a:r>
              <a:rPr lang="en-US" sz="1200" dirty="0">
                <a:solidFill>
                  <a:srgbClr val="4C4C4D"/>
                </a:solidFill>
                <a:highlight>
                  <a:srgbClr val="CCD7FF"/>
                </a:highlight>
                <a:latin typeface="Consolas" pitchFamily="34" charset="0"/>
                <a:ea typeface="Consolas" pitchFamily="34" charset="-122"/>
                <a:cs typeface="Consolas" pitchFamily="34" charset="-120"/>
              </a:rPr>
              <a:t>not</a:t>
            </a:r>
            <a:endParaRPr lang="en-US" sz="1200" dirty="0"/>
          </a:p>
        </p:txBody>
      </p:sp>
      <p:sp>
        <p:nvSpPr>
          <p:cNvPr id="18" name="Text 16"/>
          <p:cNvSpPr/>
          <p:nvPr/>
        </p:nvSpPr>
        <p:spPr>
          <a:xfrm>
            <a:off x="1240631" y="6054090"/>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12"/>
            </a:pPr>
            <a:r>
              <a:rPr lang="en-US" sz="1200" dirty="0">
                <a:solidFill>
                  <a:srgbClr val="4C4C4D"/>
                </a:solidFill>
                <a:latin typeface="Heebo" pitchFamily="34" charset="0"/>
                <a:ea typeface="Heebo" pitchFamily="34" charset="-122"/>
                <a:cs typeface="Heebo" pitchFamily="34" charset="-120"/>
              </a:rPr>
              <a:t>Logical AND: </a:t>
            </a:r>
            <a:r>
              <a:rPr lang="en-US" sz="1200" dirty="0">
                <a:solidFill>
                  <a:srgbClr val="4C4C4D"/>
                </a:solidFill>
                <a:highlight>
                  <a:srgbClr val="CCD7FF"/>
                </a:highlight>
                <a:latin typeface="Consolas" pitchFamily="34" charset="0"/>
                <a:ea typeface="Consolas" pitchFamily="34" charset="-122"/>
                <a:cs typeface="Consolas" pitchFamily="34" charset="-120"/>
              </a:rPr>
              <a:t>and</a:t>
            </a:r>
            <a:endParaRPr lang="en-US" sz="1200" dirty="0"/>
          </a:p>
        </p:txBody>
      </p:sp>
      <p:sp>
        <p:nvSpPr>
          <p:cNvPr id="19" name="Text 17"/>
          <p:cNvSpPr/>
          <p:nvPr/>
        </p:nvSpPr>
        <p:spPr>
          <a:xfrm>
            <a:off x="1240631" y="6369844"/>
            <a:ext cx="12836604" cy="260509"/>
          </a:xfrm>
          <a:prstGeom prst="rect">
            <a:avLst/>
          </a:prstGeom>
          <a:noFill/>
          <a:ln/>
        </p:spPr>
        <p:txBody>
          <a:bodyPr wrap="none" lIns="0" tIns="0" rIns="0" bIns="0" rtlCol="0" anchor="t"/>
          <a:lstStyle/>
          <a:p>
            <a:pPr marL="342900" indent="-342900" algn="l">
              <a:lnSpc>
                <a:spcPts val="1950"/>
              </a:lnSpc>
              <a:buSzPct val="100000"/>
              <a:buFont typeface="+mj-lt"/>
              <a:buAutoNum type="arabicPeriod" startAt="13"/>
            </a:pPr>
            <a:r>
              <a:rPr lang="en-US" sz="1200" dirty="0">
                <a:solidFill>
                  <a:srgbClr val="4C4C4D"/>
                </a:solidFill>
                <a:latin typeface="Heebo" pitchFamily="34" charset="0"/>
                <a:ea typeface="Heebo" pitchFamily="34" charset="-122"/>
                <a:cs typeface="Heebo" pitchFamily="34" charset="-120"/>
              </a:rPr>
              <a:t>Logical OR: </a:t>
            </a:r>
            <a:r>
              <a:rPr lang="en-US" sz="1200" dirty="0">
                <a:solidFill>
                  <a:srgbClr val="4C4C4D"/>
                </a:solidFill>
                <a:highlight>
                  <a:srgbClr val="CCD7FF"/>
                </a:highlight>
                <a:latin typeface="Consolas" pitchFamily="34" charset="0"/>
                <a:ea typeface="Consolas" pitchFamily="34" charset="-122"/>
                <a:cs typeface="Consolas" pitchFamily="34" charset="-120"/>
              </a:rPr>
              <a:t>or</a:t>
            </a:r>
            <a:endParaRPr lang="en-US" sz="1200" dirty="0"/>
          </a:p>
        </p:txBody>
      </p:sp>
      <p:sp>
        <p:nvSpPr>
          <p:cNvPr id="20" name="Text 18"/>
          <p:cNvSpPr/>
          <p:nvPr/>
        </p:nvSpPr>
        <p:spPr>
          <a:xfrm>
            <a:off x="987742" y="6725126"/>
            <a:ext cx="13089493" cy="252889"/>
          </a:xfrm>
          <a:prstGeom prst="rect">
            <a:avLst/>
          </a:prstGeom>
          <a:noFill/>
          <a:ln/>
        </p:spPr>
        <p:txBody>
          <a:bodyPr wrap="none" lIns="0" tIns="0" rIns="0" bIns="0" rtlCol="0" anchor="t"/>
          <a:lstStyle/>
          <a:p>
            <a:pPr marL="0" indent="0">
              <a:lnSpc>
                <a:spcPts val="1950"/>
              </a:lnSpc>
              <a:buNone/>
            </a:pPr>
            <a:r>
              <a:rPr lang="en-US" sz="1200" dirty="0">
                <a:solidFill>
                  <a:srgbClr val="4C4C4D"/>
                </a:solidFill>
                <a:latin typeface="Heebo" pitchFamily="34" charset="0"/>
                <a:ea typeface="Heebo" pitchFamily="34" charset="-122"/>
                <a:cs typeface="Heebo" pitchFamily="34" charset="-120"/>
              </a:rPr>
              <a:t>For example, multiplication and division have higher precedence than addition and subtraction.</a:t>
            </a:r>
            <a:endParaRPr lang="en-US" sz="1200" dirty="0"/>
          </a:p>
        </p:txBody>
      </p:sp>
      <p:sp>
        <p:nvSpPr>
          <p:cNvPr id="21" name="Text 19"/>
          <p:cNvSpPr/>
          <p:nvPr/>
        </p:nvSpPr>
        <p:spPr>
          <a:xfrm>
            <a:off x="987742" y="7072789"/>
            <a:ext cx="13089493" cy="252889"/>
          </a:xfrm>
          <a:prstGeom prst="rect">
            <a:avLst/>
          </a:prstGeom>
          <a:noFill/>
          <a:ln/>
        </p:spPr>
        <p:txBody>
          <a:bodyPr wrap="none" lIns="0" tIns="0" rIns="0" bIns="0" rtlCol="0" anchor="t"/>
          <a:lstStyle/>
          <a:p>
            <a:pPr marL="0" indent="0">
              <a:lnSpc>
                <a:spcPts val="1950"/>
              </a:lnSpc>
              <a:buNone/>
            </a:pPr>
            <a:r>
              <a:rPr lang="en-US" sz="1200" dirty="0">
                <a:solidFill>
                  <a:srgbClr val="4C4C4D"/>
                </a:solidFill>
                <a:latin typeface="Heebo" pitchFamily="34" charset="0"/>
                <a:ea typeface="Heebo" pitchFamily="34" charset="-122"/>
                <a:cs typeface="Heebo" pitchFamily="34" charset="-120"/>
              </a:rPr>
              <a:t>This means in the expression `2 + 3 * 4`, the multiplication (`3 * 4`) is evaluated first, resulting in 12, and then the addition (`2 + 12`) is performed, giving us 14.</a:t>
            </a:r>
            <a:endParaRPr lang="en-US" sz="1200" dirty="0"/>
          </a:p>
        </p:txBody>
      </p:sp>
      <p:sp>
        <p:nvSpPr>
          <p:cNvPr id="22" name="Text 20"/>
          <p:cNvSpPr/>
          <p:nvPr/>
        </p:nvSpPr>
        <p:spPr>
          <a:xfrm>
            <a:off x="987742" y="7420451"/>
            <a:ext cx="13089493" cy="252889"/>
          </a:xfrm>
          <a:prstGeom prst="rect">
            <a:avLst/>
          </a:prstGeom>
          <a:noFill/>
          <a:ln/>
        </p:spPr>
        <p:txBody>
          <a:bodyPr wrap="none" lIns="0" tIns="0" rIns="0" bIns="0" rtlCol="0" anchor="t"/>
          <a:lstStyle/>
          <a:p>
            <a:pPr marL="0" indent="0">
              <a:lnSpc>
                <a:spcPts val="1950"/>
              </a:lnSpc>
              <a:buNone/>
            </a:pPr>
            <a:r>
              <a:rPr lang="en-US" sz="1200" dirty="0">
                <a:solidFill>
                  <a:srgbClr val="4C4C4D"/>
                </a:solidFill>
                <a:latin typeface="Heebo" pitchFamily="34" charset="0"/>
                <a:ea typeface="Heebo" pitchFamily="34" charset="-122"/>
                <a:cs typeface="Heebo" pitchFamily="34" charset="-120"/>
              </a:rPr>
              <a:t>Some operators like exponentiation (`**`) have even higher precedence, so an expression like `2 + 3 ** 2` would be evaluated as `2 + 9`, which is 11.</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2902</Words>
  <Application>Microsoft Office PowerPoint</Application>
  <PresentationFormat>Custom</PresentationFormat>
  <Paragraphs>155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Crimson Pro Semi Bold</vt:lpstr>
      <vt:lpstr>Arial</vt:lpstr>
      <vt:lpstr>Consolas</vt:lpstr>
      <vt:lpstr>Heebo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Sharath G 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Sharath G R</dc:creator>
  <cp:lastModifiedBy>Sharath G R</cp:lastModifiedBy>
  <cp:revision>3</cp:revision>
  <dcterms:created xsi:type="dcterms:W3CDTF">2024-10-07T21:05:29Z</dcterms:created>
  <dcterms:modified xsi:type="dcterms:W3CDTF">2024-10-07T21:58:39Z</dcterms:modified>
</cp:coreProperties>
</file>