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Crimson Pro Semi Bold"/>
      <p:regular r:id="rId14"/>
    </p:embeddedFont>
    <p:embeddedFont>
      <p:font typeface="Crimson Pro Semi Bold"/>
      <p:regular r:id="rId15"/>
    </p:embeddedFont>
    <p:embeddedFont>
      <p:font typeface="Crimson Pro Semi Bold"/>
      <p:regular r:id="rId16"/>
    </p:embeddedFont>
    <p:embeddedFont>
      <p:font typeface="Crimson Pro Semi Bold"/>
      <p:regular r:id="rId17"/>
    </p:embeddedFont>
    <p:embeddedFont>
      <p:font typeface="Heebo"/>
      <p:regular r:id="rId18"/>
    </p:embeddedFont>
    <p:embeddedFont>
      <p:font typeface="Heebo"/>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24230" y="747117"/>
            <a:ext cx="5270421" cy="658773"/>
          </a:xfrm>
          <a:prstGeom prst="rect">
            <a:avLst/>
          </a:prstGeom>
          <a:noFill/>
          <a:ln/>
        </p:spPr>
        <p:txBody>
          <a:bodyPr wrap="none" lIns="0" tIns="0" rIns="0" bIns="0" rtlCol="0" anchor="t"/>
          <a:lstStyle/>
          <a:p>
            <a:pPr indent="0" marL="0">
              <a:lnSpc>
                <a:spcPts val="5150"/>
              </a:lnSpc>
              <a:buNone/>
            </a:pPr>
            <a:r>
              <a:rPr lang="en-US" sz="4150" dirty="0">
                <a:solidFill>
                  <a:srgbClr val="152D47"/>
                </a:solidFill>
                <a:latin typeface="Crimson Pro Semi Bold" pitchFamily="34" charset="0"/>
                <a:ea typeface="Crimson Pro Semi Bold" pitchFamily="34" charset="-122"/>
                <a:cs typeface="Crimson Pro Semi Bold" pitchFamily="34" charset="-120"/>
              </a:rPr>
              <a:t>Creating Lists</a:t>
            </a:r>
            <a:endParaRPr lang="en-US" sz="4150" dirty="0"/>
          </a:p>
        </p:txBody>
      </p:sp>
      <p:sp>
        <p:nvSpPr>
          <p:cNvPr id="4" name="Text 1"/>
          <p:cNvSpPr/>
          <p:nvPr/>
        </p:nvSpPr>
        <p:spPr>
          <a:xfrm>
            <a:off x="6224230" y="1722120"/>
            <a:ext cx="7668339" cy="1686520"/>
          </a:xfrm>
          <a:prstGeom prst="rect">
            <a:avLst/>
          </a:prstGeom>
          <a:noFill/>
          <a:ln/>
        </p:spPr>
        <p:txBody>
          <a:bodyPr wrap="square" lIns="0" tIns="0" rIns="0" bIns="0" rtlCol="0" anchor="t"/>
          <a:lstStyle/>
          <a:p>
            <a:pPr indent="0" marL="0">
              <a:lnSpc>
                <a:spcPts val="2650"/>
              </a:lnSpc>
              <a:buNone/>
            </a:pPr>
            <a:r>
              <a:rPr lang="en-US" sz="1650" dirty="0">
                <a:solidFill>
                  <a:srgbClr val="4C4C4D"/>
                </a:solidFill>
                <a:latin typeface="Heebo" pitchFamily="34" charset="0"/>
                <a:ea typeface="Heebo" pitchFamily="34" charset="-122"/>
                <a:cs typeface="Heebo" pitchFamily="34" charset="-120"/>
              </a:rPr>
              <a:t>Creating a list in Python is straightforward. We use square brackets "[]" to enclose the elements of the list, separated by commas. Each element can be of any data type, including integers, floats, strings, or even other lists. For instance, the following code snippet creates a list containing numbers, strings, and a boolean value:</a:t>
            </a:r>
            <a:endParaRPr lang="en-US" sz="1650" dirty="0"/>
          </a:p>
        </p:txBody>
      </p:sp>
      <p:sp>
        <p:nvSpPr>
          <p:cNvPr id="5" name="Shape 2"/>
          <p:cNvSpPr/>
          <p:nvPr/>
        </p:nvSpPr>
        <p:spPr>
          <a:xfrm>
            <a:off x="6224230" y="3645813"/>
            <a:ext cx="7668339" cy="653534"/>
          </a:xfrm>
          <a:prstGeom prst="roundRect">
            <a:avLst>
              <a:gd name="adj" fmla="val 4839"/>
            </a:avLst>
          </a:prstGeom>
          <a:solidFill>
            <a:srgbClr val="CCD7FF"/>
          </a:solidFill>
          <a:ln/>
        </p:spPr>
      </p:sp>
      <p:sp>
        <p:nvSpPr>
          <p:cNvPr id="6" name="Shape 3"/>
          <p:cNvSpPr/>
          <p:nvPr/>
        </p:nvSpPr>
        <p:spPr>
          <a:xfrm>
            <a:off x="6213753" y="3645813"/>
            <a:ext cx="7689294" cy="653534"/>
          </a:xfrm>
          <a:prstGeom prst="roundRect">
            <a:avLst>
              <a:gd name="adj" fmla="val 4839"/>
            </a:avLst>
          </a:prstGeom>
          <a:solidFill>
            <a:srgbClr val="CCD7FF"/>
          </a:solidFill>
          <a:ln/>
        </p:spPr>
      </p:sp>
      <p:sp>
        <p:nvSpPr>
          <p:cNvPr id="7" name="Text 4"/>
          <p:cNvSpPr/>
          <p:nvPr/>
        </p:nvSpPr>
        <p:spPr>
          <a:xfrm>
            <a:off x="6424493" y="3803928"/>
            <a:ext cx="7267813" cy="337304"/>
          </a:xfrm>
          <a:prstGeom prst="rect">
            <a:avLst/>
          </a:prstGeom>
          <a:noFill/>
          <a:ln/>
        </p:spPr>
        <p:txBody>
          <a:bodyPr wrap="none" lIns="0" tIns="0" rIns="0" bIns="0" rtlCol="0" anchor="t"/>
          <a:lstStyle/>
          <a:p>
            <a:pPr indent="0" marL="0">
              <a:lnSpc>
                <a:spcPts val="265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my_list = [10, "hello", 3.14, True]</a:t>
            </a:r>
            <a:endParaRPr lang="en-US" sz="1650" dirty="0"/>
          </a:p>
        </p:txBody>
      </p:sp>
      <p:sp>
        <p:nvSpPr>
          <p:cNvPr id="8" name="Shape 5"/>
          <p:cNvSpPr/>
          <p:nvPr/>
        </p:nvSpPr>
        <p:spPr>
          <a:xfrm>
            <a:off x="6224230" y="4773692"/>
            <a:ext cx="474345" cy="474345"/>
          </a:xfrm>
          <a:prstGeom prst="roundRect">
            <a:avLst>
              <a:gd name="adj" fmla="val 6667"/>
            </a:avLst>
          </a:prstGeom>
          <a:solidFill>
            <a:srgbClr val="F2EEEE"/>
          </a:solidFill>
          <a:ln/>
        </p:spPr>
      </p:sp>
      <p:sp>
        <p:nvSpPr>
          <p:cNvPr id="9" name="Text 6"/>
          <p:cNvSpPr/>
          <p:nvPr/>
        </p:nvSpPr>
        <p:spPr>
          <a:xfrm>
            <a:off x="6404848" y="4852749"/>
            <a:ext cx="113109" cy="316230"/>
          </a:xfrm>
          <a:prstGeom prst="rect">
            <a:avLst/>
          </a:prstGeom>
          <a:noFill/>
          <a:ln/>
        </p:spPr>
        <p:txBody>
          <a:bodyPr wrap="none" lIns="0" tIns="0" rIns="0" bIns="0" rtlCol="0" anchor="t"/>
          <a:lstStyle/>
          <a:p>
            <a:pPr algn="ctr" indent="0" marL="0">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1</a:t>
            </a:r>
            <a:endParaRPr lang="en-US" sz="2450" dirty="0"/>
          </a:p>
        </p:txBody>
      </p:sp>
      <p:sp>
        <p:nvSpPr>
          <p:cNvPr id="10" name="Text 7"/>
          <p:cNvSpPr/>
          <p:nvPr/>
        </p:nvSpPr>
        <p:spPr>
          <a:xfrm>
            <a:off x="6909316" y="4773692"/>
            <a:ext cx="2635210" cy="329327"/>
          </a:xfrm>
          <a:prstGeom prst="rect">
            <a:avLst/>
          </a:prstGeom>
          <a:noFill/>
          <a:ln/>
        </p:spPr>
        <p:txBody>
          <a:bodyPr wrap="none" lIns="0" tIns="0" rIns="0" bIns="0" rtlCol="0" anchor="t"/>
          <a:lstStyle/>
          <a:p>
            <a:pPr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Creating Lists</a:t>
            </a:r>
            <a:endParaRPr lang="en-US" sz="2050" dirty="0"/>
          </a:p>
        </p:txBody>
      </p:sp>
      <p:sp>
        <p:nvSpPr>
          <p:cNvPr id="11" name="Text 8"/>
          <p:cNvSpPr/>
          <p:nvPr/>
        </p:nvSpPr>
        <p:spPr>
          <a:xfrm>
            <a:off x="6909316" y="5229463"/>
            <a:ext cx="3043714" cy="1011912"/>
          </a:xfrm>
          <a:prstGeom prst="rect">
            <a:avLst/>
          </a:prstGeom>
          <a:noFill/>
          <a:ln/>
        </p:spPr>
        <p:txBody>
          <a:bodyPr wrap="square" lIns="0" tIns="0" rIns="0" bIns="0" rtlCol="0" anchor="t"/>
          <a:lstStyle/>
          <a:p>
            <a:pPr indent="0" marL="0">
              <a:lnSpc>
                <a:spcPts val="2650"/>
              </a:lnSpc>
              <a:buNone/>
            </a:pPr>
            <a:r>
              <a:rPr lang="en-US" sz="1650" dirty="0">
                <a:solidFill>
                  <a:srgbClr val="4C4C4D"/>
                </a:solidFill>
                <a:latin typeface="Heebo" pitchFamily="34" charset="0"/>
                <a:ea typeface="Heebo" pitchFamily="34" charset="-122"/>
                <a:cs typeface="Heebo" pitchFamily="34" charset="-120"/>
              </a:rPr>
              <a:t>You can create lists by directly assigning elements to a variable using square brackets.</a:t>
            </a:r>
            <a:endParaRPr lang="en-US" sz="1650" dirty="0"/>
          </a:p>
        </p:txBody>
      </p:sp>
      <p:sp>
        <p:nvSpPr>
          <p:cNvPr id="12" name="Shape 9"/>
          <p:cNvSpPr/>
          <p:nvPr/>
        </p:nvSpPr>
        <p:spPr>
          <a:xfrm>
            <a:off x="10163770" y="4773692"/>
            <a:ext cx="474345" cy="474345"/>
          </a:xfrm>
          <a:prstGeom prst="roundRect">
            <a:avLst>
              <a:gd name="adj" fmla="val 6667"/>
            </a:avLst>
          </a:prstGeom>
          <a:solidFill>
            <a:srgbClr val="F2EEEE"/>
          </a:solidFill>
          <a:ln/>
        </p:spPr>
      </p:sp>
      <p:sp>
        <p:nvSpPr>
          <p:cNvPr id="13" name="Text 10"/>
          <p:cNvSpPr/>
          <p:nvPr/>
        </p:nvSpPr>
        <p:spPr>
          <a:xfrm>
            <a:off x="10322481" y="4852749"/>
            <a:ext cx="156924" cy="316230"/>
          </a:xfrm>
          <a:prstGeom prst="rect">
            <a:avLst/>
          </a:prstGeom>
          <a:noFill/>
          <a:ln/>
        </p:spPr>
        <p:txBody>
          <a:bodyPr wrap="none" lIns="0" tIns="0" rIns="0" bIns="0" rtlCol="0" anchor="t"/>
          <a:lstStyle/>
          <a:p>
            <a:pPr algn="ctr" indent="0" marL="0">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2</a:t>
            </a:r>
            <a:endParaRPr lang="en-US" sz="2450" dirty="0"/>
          </a:p>
        </p:txBody>
      </p:sp>
      <p:sp>
        <p:nvSpPr>
          <p:cNvPr id="14" name="Text 11"/>
          <p:cNvSpPr/>
          <p:nvPr/>
        </p:nvSpPr>
        <p:spPr>
          <a:xfrm>
            <a:off x="10848856" y="4773692"/>
            <a:ext cx="2635210" cy="329327"/>
          </a:xfrm>
          <a:prstGeom prst="rect">
            <a:avLst/>
          </a:prstGeom>
          <a:noFill/>
          <a:ln/>
        </p:spPr>
        <p:txBody>
          <a:bodyPr wrap="none" lIns="0" tIns="0" rIns="0" bIns="0" rtlCol="0" anchor="t"/>
          <a:lstStyle/>
          <a:p>
            <a:pPr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Empty Lists</a:t>
            </a:r>
            <a:endParaRPr lang="en-US" sz="2050" dirty="0"/>
          </a:p>
        </p:txBody>
      </p:sp>
      <p:sp>
        <p:nvSpPr>
          <p:cNvPr id="15" name="Text 12"/>
          <p:cNvSpPr/>
          <p:nvPr/>
        </p:nvSpPr>
        <p:spPr>
          <a:xfrm>
            <a:off x="10848856" y="5229463"/>
            <a:ext cx="3043714" cy="1011912"/>
          </a:xfrm>
          <a:prstGeom prst="rect">
            <a:avLst/>
          </a:prstGeom>
          <a:noFill/>
          <a:ln/>
        </p:spPr>
        <p:txBody>
          <a:bodyPr wrap="square" lIns="0" tIns="0" rIns="0" bIns="0" rtlCol="0" anchor="t"/>
          <a:lstStyle/>
          <a:p>
            <a:pPr indent="0" marL="0">
              <a:lnSpc>
                <a:spcPts val="2650"/>
              </a:lnSpc>
              <a:buNone/>
            </a:pPr>
            <a:r>
              <a:rPr lang="en-US" sz="1650" dirty="0">
                <a:solidFill>
                  <a:srgbClr val="4C4C4D"/>
                </a:solidFill>
                <a:latin typeface="Heebo" pitchFamily="34" charset="0"/>
                <a:ea typeface="Heebo" pitchFamily="34" charset="-122"/>
                <a:cs typeface="Heebo" pitchFamily="34" charset="-120"/>
              </a:rPr>
              <a:t>Create an empty list by assigning an empty set of square brackets.</a:t>
            </a:r>
            <a:endParaRPr lang="en-US" sz="1650" dirty="0"/>
          </a:p>
        </p:txBody>
      </p:sp>
      <p:sp>
        <p:nvSpPr>
          <p:cNvPr id="16" name="Shape 13"/>
          <p:cNvSpPr/>
          <p:nvPr/>
        </p:nvSpPr>
        <p:spPr>
          <a:xfrm>
            <a:off x="6224230" y="6689288"/>
            <a:ext cx="474345" cy="474345"/>
          </a:xfrm>
          <a:prstGeom prst="roundRect">
            <a:avLst>
              <a:gd name="adj" fmla="val 6667"/>
            </a:avLst>
          </a:prstGeom>
          <a:solidFill>
            <a:srgbClr val="F2EEEE"/>
          </a:solidFill>
          <a:ln/>
        </p:spPr>
      </p:sp>
      <p:sp>
        <p:nvSpPr>
          <p:cNvPr id="17" name="Text 14"/>
          <p:cNvSpPr/>
          <p:nvPr/>
        </p:nvSpPr>
        <p:spPr>
          <a:xfrm>
            <a:off x="6385203" y="6768346"/>
            <a:ext cx="152281" cy="316230"/>
          </a:xfrm>
          <a:prstGeom prst="rect">
            <a:avLst/>
          </a:prstGeom>
          <a:noFill/>
          <a:ln/>
        </p:spPr>
        <p:txBody>
          <a:bodyPr wrap="none" lIns="0" tIns="0" rIns="0" bIns="0" rtlCol="0" anchor="t"/>
          <a:lstStyle/>
          <a:p>
            <a:pPr algn="ctr" indent="0" marL="0">
              <a:lnSpc>
                <a:spcPts val="2450"/>
              </a:lnSpc>
              <a:buNone/>
            </a:pPr>
            <a:r>
              <a:rPr lang="en-US" sz="2450" dirty="0">
                <a:solidFill>
                  <a:srgbClr val="4C4C4D"/>
                </a:solidFill>
                <a:latin typeface="Crimson Pro Semi Bold" pitchFamily="34" charset="0"/>
                <a:ea typeface="Crimson Pro Semi Bold" pitchFamily="34" charset="-122"/>
                <a:cs typeface="Crimson Pro Semi Bold" pitchFamily="34" charset="-120"/>
              </a:rPr>
              <a:t>3</a:t>
            </a:r>
            <a:endParaRPr lang="en-US" sz="2450" dirty="0"/>
          </a:p>
        </p:txBody>
      </p:sp>
      <p:sp>
        <p:nvSpPr>
          <p:cNvPr id="18" name="Text 15"/>
          <p:cNvSpPr/>
          <p:nvPr/>
        </p:nvSpPr>
        <p:spPr>
          <a:xfrm>
            <a:off x="6909316" y="6689288"/>
            <a:ext cx="2635210" cy="329327"/>
          </a:xfrm>
          <a:prstGeom prst="rect">
            <a:avLst/>
          </a:prstGeom>
          <a:noFill/>
          <a:ln/>
        </p:spPr>
        <p:txBody>
          <a:bodyPr wrap="none" lIns="0" tIns="0" rIns="0" bIns="0" rtlCol="0" anchor="t"/>
          <a:lstStyle/>
          <a:p>
            <a:pPr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Heterogeneous Lists</a:t>
            </a:r>
            <a:endParaRPr lang="en-US" sz="2050" dirty="0"/>
          </a:p>
        </p:txBody>
      </p:sp>
      <p:sp>
        <p:nvSpPr>
          <p:cNvPr id="19" name="Text 16"/>
          <p:cNvSpPr/>
          <p:nvPr/>
        </p:nvSpPr>
        <p:spPr>
          <a:xfrm>
            <a:off x="6909316" y="7145060"/>
            <a:ext cx="6983254" cy="337304"/>
          </a:xfrm>
          <a:prstGeom prst="rect">
            <a:avLst/>
          </a:prstGeom>
          <a:noFill/>
          <a:ln/>
        </p:spPr>
        <p:txBody>
          <a:bodyPr wrap="none" lIns="0" tIns="0" rIns="0" bIns="0" rtlCol="0" anchor="t"/>
          <a:lstStyle/>
          <a:p>
            <a:pPr indent="0" marL="0">
              <a:lnSpc>
                <a:spcPts val="2650"/>
              </a:lnSpc>
              <a:buNone/>
            </a:pPr>
            <a:r>
              <a:rPr lang="en-US" sz="1650" dirty="0">
                <a:solidFill>
                  <a:srgbClr val="4C4C4D"/>
                </a:solidFill>
                <a:latin typeface="Heebo" pitchFamily="34" charset="0"/>
                <a:ea typeface="Heebo" pitchFamily="34" charset="-122"/>
                <a:cs typeface="Heebo" pitchFamily="34" charset="-120"/>
              </a:rPr>
              <a:t>Lists can hold elements of different data types.</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3427" y="598051"/>
            <a:ext cx="5381625" cy="672703"/>
          </a:xfrm>
          <a:prstGeom prst="rect">
            <a:avLst/>
          </a:prstGeom>
          <a:noFill/>
          <a:ln/>
        </p:spPr>
        <p:txBody>
          <a:bodyPr wrap="none" lIns="0" tIns="0" rIns="0" bIns="0" rtlCol="0" anchor="t"/>
          <a:lstStyle/>
          <a:p>
            <a:pPr indent="0" marL="0">
              <a:lnSpc>
                <a:spcPts val="5250"/>
              </a:lnSpc>
              <a:buNone/>
            </a:pPr>
            <a:r>
              <a:rPr lang="en-US" sz="4200" dirty="0">
                <a:solidFill>
                  <a:srgbClr val="152D47"/>
                </a:solidFill>
                <a:latin typeface="Crimson Pro Semi Bold" pitchFamily="34" charset="0"/>
                <a:ea typeface="Crimson Pro Semi Bold" pitchFamily="34" charset="-122"/>
                <a:cs typeface="Crimson Pro Semi Bold" pitchFamily="34" charset="-120"/>
              </a:rPr>
              <a:t>Basic List Operations</a:t>
            </a:r>
            <a:endParaRPr lang="en-US" sz="4200" dirty="0"/>
          </a:p>
        </p:txBody>
      </p:sp>
      <p:sp>
        <p:nvSpPr>
          <p:cNvPr id="3" name="Text 1"/>
          <p:cNvSpPr/>
          <p:nvPr/>
        </p:nvSpPr>
        <p:spPr>
          <a:xfrm>
            <a:off x="753427" y="1701284"/>
            <a:ext cx="13123545" cy="688658"/>
          </a:xfrm>
          <a:prstGeom prst="rect">
            <a:avLst/>
          </a:prstGeom>
          <a:noFill/>
          <a:ln/>
        </p:spPr>
        <p:txBody>
          <a:bodyPr wrap="square" lIns="0" tIns="0" rIns="0" bIns="0" rtlCol="0" anchor="t"/>
          <a:lstStyle/>
          <a:p>
            <a:pPr indent="0" marL="0">
              <a:lnSpc>
                <a:spcPts val="2700"/>
              </a:lnSpc>
              <a:buNone/>
            </a:pPr>
            <a:r>
              <a:rPr lang="en-US" sz="1650" dirty="0">
                <a:solidFill>
                  <a:srgbClr val="4C4C4D"/>
                </a:solidFill>
                <a:latin typeface="Heebo" pitchFamily="34" charset="0"/>
                <a:ea typeface="Heebo" pitchFamily="34" charset="-122"/>
                <a:cs typeface="Heebo" pitchFamily="34" charset="-120"/>
              </a:rPr>
              <a:t>Python provides several basic operations that allow us to manipulate lists. These operations include adding, removing, and accessing elements, as well as determining the length of a list.</a:t>
            </a:r>
            <a:endParaRPr lang="en-US" sz="1650" dirty="0"/>
          </a:p>
        </p:txBody>
      </p:sp>
      <p:sp>
        <p:nvSpPr>
          <p:cNvPr id="4" name="Shape 2"/>
          <p:cNvSpPr/>
          <p:nvPr/>
        </p:nvSpPr>
        <p:spPr>
          <a:xfrm>
            <a:off x="753427" y="2632115"/>
            <a:ext cx="13123545" cy="2733199"/>
          </a:xfrm>
          <a:prstGeom prst="roundRect">
            <a:avLst>
              <a:gd name="adj" fmla="val 1181"/>
            </a:avLst>
          </a:prstGeom>
          <a:solidFill>
            <a:srgbClr val="CCD7FF"/>
          </a:solidFill>
          <a:ln/>
        </p:spPr>
      </p:sp>
      <p:sp>
        <p:nvSpPr>
          <p:cNvPr id="5" name="Shape 3"/>
          <p:cNvSpPr/>
          <p:nvPr/>
        </p:nvSpPr>
        <p:spPr>
          <a:xfrm>
            <a:off x="742712" y="2632115"/>
            <a:ext cx="13144976" cy="2733199"/>
          </a:xfrm>
          <a:prstGeom prst="roundRect">
            <a:avLst>
              <a:gd name="adj" fmla="val 1181"/>
            </a:avLst>
          </a:prstGeom>
          <a:solidFill>
            <a:srgbClr val="CCD7FF"/>
          </a:solidFill>
          <a:ln/>
        </p:spPr>
      </p:sp>
      <p:sp>
        <p:nvSpPr>
          <p:cNvPr id="6" name="Text 4"/>
          <p:cNvSpPr/>
          <p:nvPr/>
        </p:nvSpPr>
        <p:spPr>
          <a:xfrm>
            <a:off x="957977" y="2793563"/>
            <a:ext cx="12714446" cy="2410301"/>
          </a:xfrm>
          <a:prstGeom prst="rect">
            <a:avLst/>
          </a:prstGeom>
          <a:noFill/>
          <a:ln/>
        </p:spPr>
        <p:txBody>
          <a:bodyPr wrap="square" lIns="0" tIns="0" rIns="0" bIns="0" rtlCol="0" anchor="t"/>
          <a:lstStyle/>
          <a:p>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numbers = [1, 2, 3, 4]
numbers.append(5)  # Add element to the end
numbers.insert(1, 0)  # Insert element at index 1
numbers.remove(2)  # Remove the first occurrence of 2
del numbers[0]  # Delete element at index 0
print(len(numbers))  # Output: 4
</a:t>
            </a:r>
            <a:endParaRPr lang="en-US" sz="1650" dirty="0"/>
          </a:p>
        </p:txBody>
      </p:sp>
      <p:sp>
        <p:nvSpPr>
          <p:cNvPr id="7" name="Text 5"/>
          <p:cNvSpPr/>
          <p:nvPr/>
        </p:nvSpPr>
        <p:spPr>
          <a:xfrm>
            <a:off x="753427" y="5822752"/>
            <a:ext cx="2690812" cy="336352"/>
          </a:xfrm>
          <a:prstGeom prst="rect">
            <a:avLst/>
          </a:prstGeom>
          <a:noFill/>
          <a:ln/>
        </p:spPr>
        <p:txBody>
          <a:bodyPr wrap="none" lIns="0" tIns="0" rIns="0" bIns="0" rtlCol="0" anchor="t"/>
          <a:lstStyle/>
          <a:p>
            <a:pPr indent="0" marL="0">
              <a:lnSpc>
                <a:spcPts val="2600"/>
              </a:lnSpc>
              <a:buNone/>
            </a:pPr>
            <a:r>
              <a:rPr lang="en-US" sz="2100" dirty="0">
                <a:solidFill>
                  <a:srgbClr val="152D47"/>
                </a:solidFill>
                <a:latin typeface="Crimson Pro Semi Bold" pitchFamily="34" charset="0"/>
                <a:ea typeface="Crimson Pro Semi Bold" pitchFamily="34" charset="-122"/>
                <a:cs typeface="Crimson Pro Semi Bold" pitchFamily="34" charset="-120"/>
              </a:rPr>
              <a:t>Adding Elements</a:t>
            </a:r>
            <a:endParaRPr lang="en-US" sz="2100" dirty="0"/>
          </a:p>
        </p:txBody>
      </p:sp>
      <p:sp>
        <p:nvSpPr>
          <p:cNvPr id="8" name="Text 6"/>
          <p:cNvSpPr/>
          <p:nvPr/>
        </p:nvSpPr>
        <p:spPr>
          <a:xfrm>
            <a:off x="753427" y="6374368"/>
            <a:ext cx="4023955" cy="1063466"/>
          </a:xfrm>
          <a:prstGeom prst="rect">
            <a:avLst/>
          </a:prstGeom>
          <a:noFill/>
          <a:ln/>
        </p:spPr>
        <p:txBody>
          <a:bodyPr wrap="square" lIns="0" tIns="0" rIns="0" bIns="0" rtlCol="0" anchor="t"/>
          <a:lstStyle/>
          <a:p>
            <a:pPr indent="0" marL="0">
              <a:lnSpc>
                <a:spcPts val="2700"/>
              </a:lnSpc>
              <a:buNone/>
            </a:pPr>
            <a:r>
              <a:rPr lang="en-US" sz="1650" dirty="0">
                <a:solidFill>
                  <a:srgbClr val="4C4C4D"/>
                </a:solidFill>
                <a:latin typeface="Heebo" pitchFamily="34" charset="0"/>
                <a:ea typeface="Heebo" pitchFamily="34" charset="-122"/>
                <a:cs typeface="Heebo" pitchFamily="34" charset="-120"/>
              </a:rPr>
              <a:t>Use </a:t>
            </a:r>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append()</a:t>
            </a:r>
            <a:pPr indent="0" marL="0">
              <a:lnSpc>
                <a:spcPts val="2700"/>
              </a:lnSpc>
              <a:buNone/>
            </a:pPr>
            <a:r>
              <a:rPr lang="en-US" sz="1650" dirty="0">
                <a:solidFill>
                  <a:srgbClr val="4C4C4D"/>
                </a:solidFill>
                <a:latin typeface="Heebo" pitchFamily="34" charset="0"/>
                <a:ea typeface="Heebo" pitchFamily="34" charset="-122"/>
                <a:cs typeface="Heebo" pitchFamily="34" charset="-120"/>
              </a:rPr>
              <a:t> to add an element at the end of the list and </a:t>
            </a:r>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insert()</a:t>
            </a:r>
            <a:pPr indent="0" marL="0">
              <a:lnSpc>
                <a:spcPts val="2700"/>
              </a:lnSpc>
              <a:buNone/>
            </a:pPr>
            <a:r>
              <a:rPr lang="en-US" sz="1650" dirty="0">
                <a:solidFill>
                  <a:srgbClr val="4C4C4D"/>
                </a:solidFill>
                <a:latin typeface="Heebo" pitchFamily="34" charset="0"/>
                <a:ea typeface="Heebo" pitchFamily="34" charset="-122"/>
                <a:cs typeface="Heebo" pitchFamily="34" charset="-120"/>
              </a:rPr>
              <a:t> to insert an element at a specific index.</a:t>
            </a:r>
            <a:endParaRPr lang="en-US" sz="1650" dirty="0"/>
          </a:p>
        </p:txBody>
      </p:sp>
      <p:sp>
        <p:nvSpPr>
          <p:cNvPr id="9" name="Text 7"/>
          <p:cNvSpPr/>
          <p:nvPr/>
        </p:nvSpPr>
        <p:spPr>
          <a:xfrm>
            <a:off x="5310068" y="5822752"/>
            <a:ext cx="2690812" cy="336352"/>
          </a:xfrm>
          <a:prstGeom prst="rect">
            <a:avLst/>
          </a:prstGeom>
          <a:noFill/>
          <a:ln/>
        </p:spPr>
        <p:txBody>
          <a:bodyPr wrap="none" lIns="0" tIns="0" rIns="0" bIns="0" rtlCol="0" anchor="t"/>
          <a:lstStyle/>
          <a:p>
            <a:pPr indent="0" marL="0">
              <a:lnSpc>
                <a:spcPts val="2600"/>
              </a:lnSpc>
              <a:buNone/>
            </a:pPr>
            <a:r>
              <a:rPr lang="en-US" sz="2100" dirty="0">
                <a:solidFill>
                  <a:srgbClr val="152D47"/>
                </a:solidFill>
                <a:latin typeface="Crimson Pro Semi Bold" pitchFamily="34" charset="0"/>
                <a:ea typeface="Crimson Pro Semi Bold" pitchFamily="34" charset="-122"/>
                <a:cs typeface="Crimson Pro Semi Bold" pitchFamily="34" charset="-120"/>
              </a:rPr>
              <a:t>Removing Elements</a:t>
            </a:r>
            <a:endParaRPr lang="en-US" sz="2100" dirty="0"/>
          </a:p>
        </p:txBody>
      </p:sp>
      <p:sp>
        <p:nvSpPr>
          <p:cNvPr id="10" name="Text 8"/>
          <p:cNvSpPr/>
          <p:nvPr/>
        </p:nvSpPr>
        <p:spPr>
          <a:xfrm>
            <a:off x="5310068" y="6374368"/>
            <a:ext cx="4023955" cy="1063466"/>
          </a:xfrm>
          <a:prstGeom prst="rect">
            <a:avLst/>
          </a:prstGeom>
          <a:noFill/>
          <a:ln/>
        </p:spPr>
        <p:txBody>
          <a:bodyPr wrap="square" lIns="0" tIns="0" rIns="0" bIns="0" rtlCol="0" anchor="t"/>
          <a:lstStyle/>
          <a:p>
            <a:pPr indent="0" marL="0">
              <a:lnSpc>
                <a:spcPts val="2700"/>
              </a:lnSpc>
              <a:buNone/>
            </a:pPr>
            <a:r>
              <a:rPr lang="en-US" sz="1650" dirty="0">
                <a:solidFill>
                  <a:srgbClr val="4C4C4D"/>
                </a:solidFill>
                <a:latin typeface="Heebo" pitchFamily="34" charset="0"/>
                <a:ea typeface="Heebo" pitchFamily="34" charset="-122"/>
                <a:cs typeface="Heebo" pitchFamily="34" charset="-120"/>
              </a:rPr>
              <a:t>Use </a:t>
            </a:r>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remove()</a:t>
            </a:r>
            <a:pPr indent="0" marL="0">
              <a:lnSpc>
                <a:spcPts val="2700"/>
              </a:lnSpc>
              <a:buNone/>
            </a:pPr>
            <a:r>
              <a:rPr lang="en-US" sz="1650" dirty="0">
                <a:solidFill>
                  <a:srgbClr val="4C4C4D"/>
                </a:solidFill>
                <a:latin typeface="Heebo" pitchFamily="34" charset="0"/>
                <a:ea typeface="Heebo" pitchFamily="34" charset="-122"/>
                <a:cs typeface="Heebo" pitchFamily="34" charset="-120"/>
              </a:rPr>
              <a:t> to remove the first occurrence of a specified element. </a:t>
            </a:r>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del</a:t>
            </a:r>
            <a:pPr indent="0" marL="0">
              <a:lnSpc>
                <a:spcPts val="2700"/>
              </a:lnSpc>
              <a:buNone/>
            </a:pPr>
            <a:r>
              <a:rPr lang="en-US" sz="1650" dirty="0">
                <a:solidFill>
                  <a:srgbClr val="4C4C4D"/>
                </a:solidFill>
                <a:latin typeface="Heebo" pitchFamily="34" charset="0"/>
                <a:ea typeface="Heebo" pitchFamily="34" charset="-122"/>
                <a:cs typeface="Heebo" pitchFamily="34" charset="-120"/>
              </a:rPr>
              <a:t> deletes an element at a specific index.</a:t>
            </a:r>
            <a:endParaRPr lang="en-US" sz="1650" dirty="0"/>
          </a:p>
        </p:txBody>
      </p:sp>
      <p:sp>
        <p:nvSpPr>
          <p:cNvPr id="11" name="Text 9"/>
          <p:cNvSpPr/>
          <p:nvPr/>
        </p:nvSpPr>
        <p:spPr>
          <a:xfrm>
            <a:off x="9866709" y="5822752"/>
            <a:ext cx="2690812" cy="336352"/>
          </a:xfrm>
          <a:prstGeom prst="rect">
            <a:avLst/>
          </a:prstGeom>
          <a:noFill/>
          <a:ln/>
        </p:spPr>
        <p:txBody>
          <a:bodyPr wrap="none" lIns="0" tIns="0" rIns="0" bIns="0" rtlCol="0" anchor="t"/>
          <a:lstStyle/>
          <a:p>
            <a:pPr indent="0" marL="0">
              <a:lnSpc>
                <a:spcPts val="2600"/>
              </a:lnSpc>
              <a:buNone/>
            </a:pPr>
            <a:r>
              <a:rPr lang="en-US" sz="2100" dirty="0">
                <a:solidFill>
                  <a:srgbClr val="152D47"/>
                </a:solidFill>
                <a:latin typeface="Crimson Pro Semi Bold" pitchFamily="34" charset="0"/>
                <a:ea typeface="Crimson Pro Semi Bold" pitchFamily="34" charset="-122"/>
                <a:cs typeface="Crimson Pro Semi Bold" pitchFamily="34" charset="-120"/>
              </a:rPr>
              <a:t>Length</a:t>
            </a:r>
            <a:endParaRPr lang="en-US" sz="2100" dirty="0"/>
          </a:p>
        </p:txBody>
      </p:sp>
      <p:sp>
        <p:nvSpPr>
          <p:cNvPr id="12" name="Text 10"/>
          <p:cNvSpPr/>
          <p:nvPr/>
        </p:nvSpPr>
        <p:spPr>
          <a:xfrm>
            <a:off x="9866709" y="6374368"/>
            <a:ext cx="4023955" cy="703898"/>
          </a:xfrm>
          <a:prstGeom prst="rect">
            <a:avLst/>
          </a:prstGeom>
          <a:noFill/>
          <a:ln/>
        </p:spPr>
        <p:txBody>
          <a:bodyPr wrap="square" lIns="0" tIns="0" rIns="0" bIns="0" rtlCol="0" anchor="t"/>
          <a:lstStyle/>
          <a:p>
            <a:pPr indent="0" marL="0">
              <a:lnSpc>
                <a:spcPts val="2700"/>
              </a:lnSpc>
              <a:buNone/>
            </a:pPr>
            <a:r>
              <a:rPr lang="en-US" sz="1650" dirty="0">
                <a:solidFill>
                  <a:srgbClr val="4C4C4D"/>
                </a:solidFill>
                <a:latin typeface="Heebo" pitchFamily="34" charset="0"/>
                <a:ea typeface="Heebo" pitchFamily="34" charset="-122"/>
                <a:cs typeface="Heebo" pitchFamily="34" charset="-120"/>
              </a:rPr>
              <a:t>The </a:t>
            </a:r>
            <a:pPr indent="0" marL="0">
              <a:lnSpc>
                <a:spcPts val="2700"/>
              </a:lnSpc>
              <a:buNone/>
            </a:pPr>
            <a:r>
              <a:rPr lang="en-US" sz="1650" dirty="0">
                <a:solidFill>
                  <a:srgbClr val="4C4C4D"/>
                </a:solidFill>
                <a:highlight>
                  <a:srgbClr val="CCD7FF"/>
                </a:highlight>
                <a:latin typeface="Consolas" pitchFamily="34" charset="0"/>
                <a:ea typeface="Consolas" pitchFamily="34" charset="-122"/>
                <a:cs typeface="Consolas" pitchFamily="34" charset="-120"/>
              </a:rPr>
              <a:t>len()</a:t>
            </a:r>
            <a:pPr indent="0" marL="0">
              <a:lnSpc>
                <a:spcPts val="2700"/>
              </a:lnSpc>
              <a:buNone/>
            </a:pPr>
            <a:r>
              <a:rPr lang="en-US" sz="1650" dirty="0">
                <a:solidFill>
                  <a:srgbClr val="4C4C4D"/>
                </a:solidFill>
                <a:latin typeface="Heebo" pitchFamily="34" charset="0"/>
                <a:ea typeface="Heebo" pitchFamily="34" charset="-122"/>
                <a:cs typeface="Heebo" pitchFamily="34" charset="-120"/>
              </a:rPr>
              <a:t> function returns the number of elements in the list.</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41747" y="504230"/>
            <a:ext cx="5328880" cy="572929"/>
          </a:xfrm>
          <a:prstGeom prst="rect">
            <a:avLst/>
          </a:prstGeom>
          <a:noFill/>
          <a:ln/>
        </p:spPr>
        <p:txBody>
          <a:bodyPr wrap="none" lIns="0" tIns="0" rIns="0" bIns="0" rtlCol="0" anchor="t"/>
          <a:lstStyle/>
          <a:p>
            <a:pPr indent="0" marL="0">
              <a:lnSpc>
                <a:spcPts val="4500"/>
              </a:lnSpc>
              <a:buNone/>
            </a:pPr>
            <a:r>
              <a:rPr lang="en-US" sz="3600" dirty="0">
                <a:solidFill>
                  <a:srgbClr val="152D47"/>
                </a:solidFill>
                <a:latin typeface="Crimson Pro Semi Bold" pitchFamily="34" charset="0"/>
                <a:ea typeface="Crimson Pro Semi Bold" pitchFamily="34" charset="-122"/>
                <a:cs typeface="Crimson Pro Semi Bold" pitchFamily="34" charset="-120"/>
              </a:rPr>
              <a:t>Indexing and Slicing in Lists</a:t>
            </a:r>
            <a:endParaRPr lang="en-US" sz="3600" dirty="0"/>
          </a:p>
        </p:txBody>
      </p:sp>
      <p:sp>
        <p:nvSpPr>
          <p:cNvPr id="3" name="Text 1"/>
          <p:cNvSpPr/>
          <p:nvPr/>
        </p:nvSpPr>
        <p:spPr>
          <a:xfrm>
            <a:off x="641747" y="1443871"/>
            <a:ext cx="13346906" cy="586740"/>
          </a:xfrm>
          <a:prstGeom prst="rect">
            <a:avLst/>
          </a:prstGeom>
          <a:noFill/>
          <a:ln/>
        </p:spPr>
        <p:txBody>
          <a:bodyPr wrap="square" lIns="0" tIns="0" rIns="0" bIns="0" rtlCol="0" anchor="t"/>
          <a:lstStyle/>
          <a:p>
            <a:pPr indent="0" marL="0">
              <a:lnSpc>
                <a:spcPts val="2300"/>
              </a:lnSpc>
              <a:buNone/>
            </a:pPr>
            <a:r>
              <a:rPr lang="en-US" sz="1400" dirty="0">
                <a:solidFill>
                  <a:srgbClr val="4C4C4D"/>
                </a:solidFill>
                <a:latin typeface="Heebo" pitchFamily="34" charset="0"/>
                <a:ea typeface="Heebo" pitchFamily="34" charset="-122"/>
                <a:cs typeface="Heebo" pitchFamily="34" charset="-120"/>
              </a:rPr>
              <a:t>Python uses indexing to access individual elements within a list. Indexing starts from 0, meaning the first element has an index of 0, the second element has an index of 1, and so on. We can access elements by using their corresponding index within square brackets.</a:t>
            </a:r>
            <a:endParaRPr lang="en-US" sz="1400" dirty="0"/>
          </a:p>
        </p:txBody>
      </p:sp>
      <p:sp>
        <p:nvSpPr>
          <p:cNvPr id="4" name="Shape 2"/>
          <p:cNvSpPr/>
          <p:nvPr/>
        </p:nvSpPr>
        <p:spPr>
          <a:xfrm>
            <a:off x="641747" y="2236827"/>
            <a:ext cx="13346906" cy="1155144"/>
          </a:xfrm>
          <a:prstGeom prst="roundRect">
            <a:avLst>
              <a:gd name="adj" fmla="val 2381"/>
            </a:avLst>
          </a:prstGeom>
          <a:solidFill>
            <a:srgbClr val="CCD7FF"/>
          </a:solidFill>
          <a:ln/>
        </p:spPr>
      </p:sp>
      <p:sp>
        <p:nvSpPr>
          <p:cNvPr id="5" name="Shape 3"/>
          <p:cNvSpPr/>
          <p:nvPr/>
        </p:nvSpPr>
        <p:spPr>
          <a:xfrm>
            <a:off x="632579" y="2236827"/>
            <a:ext cx="13365242" cy="1155144"/>
          </a:xfrm>
          <a:prstGeom prst="roundRect">
            <a:avLst>
              <a:gd name="adj" fmla="val 2381"/>
            </a:avLst>
          </a:prstGeom>
          <a:solidFill>
            <a:srgbClr val="CCD7FF"/>
          </a:solidFill>
          <a:ln/>
        </p:spPr>
      </p:sp>
      <p:sp>
        <p:nvSpPr>
          <p:cNvPr id="6" name="Text 4"/>
          <p:cNvSpPr/>
          <p:nvPr/>
        </p:nvSpPr>
        <p:spPr>
          <a:xfrm>
            <a:off x="815935" y="2374344"/>
            <a:ext cx="12998529" cy="880110"/>
          </a:xfrm>
          <a:prstGeom prst="rect">
            <a:avLst/>
          </a:prstGeom>
          <a:noFill/>
          <a:ln/>
        </p:spPr>
        <p:txBody>
          <a:bodyPr wrap="square" lIns="0" tIns="0" rIns="0" bIns="0" rtlCol="0" anchor="t"/>
          <a:lstStyle/>
          <a:p>
            <a:pPr indent="0" marL="0">
              <a:lnSpc>
                <a:spcPts val="230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fruits = ["apple", "banana", "cherry", "date"]</a:t>
            </a:r>
            <a:endParaRPr lang="en-US" sz="1400" dirty="0"/>
          </a:p>
          <a:p>
            <a:pPr indent="0" marL="0">
              <a:lnSpc>
                <a:spcPts val="230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print(fruits[0])  # Output: apple</a:t>
            </a:r>
            <a:endParaRPr lang="en-US" sz="1400" dirty="0"/>
          </a:p>
          <a:p>
            <a:pPr indent="0" marL="0">
              <a:lnSpc>
                <a:spcPts val="230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print(fruits[2])  # Output: cherry</a:t>
            </a:r>
            <a:endParaRPr lang="en-US" sz="1400" dirty="0"/>
          </a:p>
        </p:txBody>
      </p:sp>
      <p:sp>
        <p:nvSpPr>
          <p:cNvPr id="7" name="Text 5"/>
          <p:cNvSpPr/>
          <p:nvPr/>
        </p:nvSpPr>
        <p:spPr>
          <a:xfrm>
            <a:off x="641747" y="3598188"/>
            <a:ext cx="13346906" cy="601980"/>
          </a:xfrm>
          <a:prstGeom prst="rect">
            <a:avLst/>
          </a:prstGeom>
          <a:noFill/>
          <a:ln/>
        </p:spPr>
        <p:txBody>
          <a:bodyPr wrap="square" lIns="0" tIns="0" rIns="0" bIns="0" rtlCol="0" anchor="t"/>
          <a:lstStyle/>
          <a:p>
            <a:pPr indent="0" marL="0">
              <a:lnSpc>
                <a:spcPts val="2300"/>
              </a:lnSpc>
              <a:buNone/>
            </a:pPr>
            <a:r>
              <a:rPr lang="en-US" sz="1400" dirty="0">
                <a:solidFill>
                  <a:srgbClr val="4C4C4D"/>
                </a:solidFill>
                <a:latin typeface="Heebo" pitchFamily="34" charset="0"/>
                <a:ea typeface="Heebo" pitchFamily="34" charset="-122"/>
                <a:cs typeface="Heebo" pitchFamily="34" charset="-120"/>
              </a:rPr>
              <a:t>Slicing allows us to extract a portion of the list. It involves specifying a range of indices using a colon (':'). For example, </a:t>
            </a:r>
            <a:pPr indent="0" marL="0">
              <a:lnSpc>
                <a:spcPts val="230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fruits[1:3]</a:t>
            </a:r>
            <a:pPr indent="0" marL="0">
              <a:lnSpc>
                <a:spcPts val="2300"/>
              </a:lnSpc>
              <a:buNone/>
            </a:pPr>
            <a:r>
              <a:rPr lang="en-US" sz="1400" dirty="0">
                <a:solidFill>
                  <a:srgbClr val="4C4C4D"/>
                </a:solidFill>
                <a:latin typeface="Heebo" pitchFamily="34" charset="0"/>
                <a:ea typeface="Heebo" pitchFamily="34" charset="-122"/>
                <a:cs typeface="Heebo" pitchFamily="34" charset="-120"/>
              </a:rPr>
              <a:t> will return a sublist containing the elements at indices 1 and 2.</a:t>
            </a:r>
            <a:endParaRPr lang="en-US" sz="1400" dirty="0"/>
          </a:p>
        </p:txBody>
      </p:sp>
      <p:sp>
        <p:nvSpPr>
          <p:cNvPr id="8" name="Shape 6"/>
          <p:cNvSpPr/>
          <p:nvPr/>
        </p:nvSpPr>
        <p:spPr>
          <a:xfrm>
            <a:off x="641747" y="5921335"/>
            <a:ext cx="13346906" cy="22860"/>
          </a:xfrm>
          <a:prstGeom prst="roundRect">
            <a:avLst>
              <a:gd name="adj" fmla="val 120324"/>
            </a:avLst>
          </a:prstGeom>
          <a:solidFill>
            <a:srgbClr val="D8D4D4"/>
          </a:solidFill>
          <a:ln/>
        </p:spPr>
      </p:sp>
      <p:sp>
        <p:nvSpPr>
          <p:cNvPr id="9" name="Shape 7"/>
          <p:cNvSpPr/>
          <p:nvPr/>
        </p:nvSpPr>
        <p:spPr>
          <a:xfrm>
            <a:off x="3921085" y="5279648"/>
            <a:ext cx="22860" cy="641747"/>
          </a:xfrm>
          <a:prstGeom prst="roundRect">
            <a:avLst>
              <a:gd name="adj" fmla="val 120324"/>
            </a:avLst>
          </a:prstGeom>
          <a:solidFill>
            <a:srgbClr val="D8D4D4"/>
          </a:solidFill>
          <a:ln/>
        </p:spPr>
      </p:sp>
      <p:sp>
        <p:nvSpPr>
          <p:cNvPr id="10" name="Shape 8"/>
          <p:cNvSpPr/>
          <p:nvPr/>
        </p:nvSpPr>
        <p:spPr>
          <a:xfrm>
            <a:off x="3726299" y="5715060"/>
            <a:ext cx="412552" cy="412552"/>
          </a:xfrm>
          <a:prstGeom prst="roundRect">
            <a:avLst>
              <a:gd name="adj" fmla="val 6667"/>
            </a:avLst>
          </a:prstGeom>
          <a:solidFill>
            <a:srgbClr val="F2EEEE"/>
          </a:solidFill>
          <a:ln/>
        </p:spPr>
      </p:sp>
      <p:sp>
        <p:nvSpPr>
          <p:cNvPr id="11" name="Text 9"/>
          <p:cNvSpPr/>
          <p:nvPr/>
        </p:nvSpPr>
        <p:spPr>
          <a:xfrm>
            <a:off x="3883343" y="5783759"/>
            <a:ext cx="98346" cy="275034"/>
          </a:xfrm>
          <a:prstGeom prst="rect">
            <a:avLst/>
          </a:prstGeom>
          <a:noFill/>
          <a:ln/>
        </p:spPr>
        <p:txBody>
          <a:bodyPr wrap="none" lIns="0" tIns="0" rIns="0" bIns="0" rtlCol="0" anchor="t"/>
          <a:lstStyle/>
          <a:p>
            <a:pPr algn="ctr" indent="0" marL="0">
              <a:lnSpc>
                <a:spcPts val="2150"/>
              </a:lnSpc>
              <a:buNone/>
            </a:pPr>
            <a:r>
              <a:rPr lang="en-US" sz="2150" dirty="0">
                <a:solidFill>
                  <a:srgbClr val="4C4C4D"/>
                </a:solidFill>
                <a:latin typeface="Crimson Pro Semi Bold" pitchFamily="34" charset="0"/>
                <a:ea typeface="Crimson Pro Semi Bold" pitchFamily="34" charset="-122"/>
                <a:cs typeface="Crimson Pro Semi Bold" pitchFamily="34" charset="-120"/>
              </a:rPr>
              <a:t>1</a:t>
            </a:r>
            <a:endParaRPr lang="en-US" sz="2150" dirty="0"/>
          </a:p>
        </p:txBody>
      </p:sp>
      <p:sp>
        <p:nvSpPr>
          <p:cNvPr id="12" name="Text 10"/>
          <p:cNvSpPr/>
          <p:nvPr/>
        </p:nvSpPr>
        <p:spPr>
          <a:xfrm>
            <a:off x="2786539" y="4406384"/>
            <a:ext cx="2292072" cy="286464"/>
          </a:xfrm>
          <a:prstGeom prst="rect">
            <a:avLst/>
          </a:prstGeom>
          <a:noFill/>
          <a:ln/>
        </p:spPr>
        <p:txBody>
          <a:bodyPr wrap="none" lIns="0" tIns="0" rIns="0" bIns="0" rtlCol="0" anchor="t"/>
          <a:lstStyle/>
          <a:p>
            <a:pPr algn="ctr" indent="0" marL="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Accessing Elements</a:t>
            </a:r>
            <a:endParaRPr lang="en-US" sz="1800" dirty="0"/>
          </a:p>
        </p:txBody>
      </p:sp>
      <p:sp>
        <p:nvSpPr>
          <p:cNvPr id="13" name="Text 11"/>
          <p:cNvSpPr/>
          <p:nvPr/>
        </p:nvSpPr>
        <p:spPr>
          <a:xfrm>
            <a:off x="825103" y="4802862"/>
            <a:ext cx="6215063" cy="293370"/>
          </a:xfrm>
          <a:prstGeom prst="rect">
            <a:avLst/>
          </a:prstGeom>
          <a:noFill/>
          <a:ln/>
        </p:spPr>
        <p:txBody>
          <a:bodyPr wrap="none" lIns="0" tIns="0" rIns="0" bIns="0" rtlCol="0" anchor="t"/>
          <a:lstStyle/>
          <a:p>
            <a:pPr algn="ctr" indent="0" marL="0">
              <a:lnSpc>
                <a:spcPts val="2300"/>
              </a:lnSpc>
              <a:buNone/>
            </a:pPr>
            <a:r>
              <a:rPr lang="en-US" sz="1400" dirty="0">
                <a:solidFill>
                  <a:srgbClr val="4C4C4D"/>
                </a:solidFill>
                <a:latin typeface="Heebo" pitchFamily="34" charset="0"/>
                <a:ea typeface="Heebo" pitchFamily="34" charset="-122"/>
                <a:cs typeface="Heebo" pitchFamily="34" charset="-120"/>
              </a:rPr>
              <a:t>Use square brackets [] with the index of the element you want to access.</a:t>
            </a:r>
            <a:endParaRPr lang="en-US" sz="1400" dirty="0"/>
          </a:p>
        </p:txBody>
      </p:sp>
      <p:sp>
        <p:nvSpPr>
          <p:cNvPr id="14" name="Shape 12"/>
          <p:cNvSpPr/>
          <p:nvPr/>
        </p:nvSpPr>
        <p:spPr>
          <a:xfrm>
            <a:off x="7303651" y="5921276"/>
            <a:ext cx="22860" cy="641747"/>
          </a:xfrm>
          <a:prstGeom prst="roundRect">
            <a:avLst>
              <a:gd name="adj" fmla="val 120324"/>
            </a:avLst>
          </a:prstGeom>
          <a:solidFill>
            <a:srgbClr val="D8D4D4"/>
          </a:solidFill>
          <a:ln/>
        </p:spPr>
      </p:sp>
      <p:sp>
        <p:nvSpPr>
          <p:cNvPr id="15" name="Shape 13"/>
          <p:cNvSpPr/>
          <p:nvPr/>
        </p:nvSpPr>
        <p:spPr>
          <a:xfrm>
            <a:off x="7108865" y="5715060"/>
            <a:ext cx="412552" cy="412552"/>
          </a:xfrm>
          <a:prstGeom prst="roundRect">
            <a:avLst>
              <a:gd name="adj" fmla="val 6667"/>
            </a:avLst>
          </a:prstGeom>
          <a:solidFill>
            <a:srgbClr val="F2EEEE"/>
          </a:solidFill>
          <a:ln/>
        </p:spPr>
      </p:sp>
      <p:sp>
        <p:nvSpPr>
          <p:cNvPr id="16" name="Text 14"/>
          <p:cNvSpPr/>
          <p:nvPr/>
        </p:nvSpPr>
        <p:spPr>
          <a:xfrm>
            <a:off x="7246858" y="5783759"/>
            <a:ext cx="136446" cy="275034"/>
          </a:xfrm>
          <a:prstGeom prst="rect">
            <a:avLst/>
          </a:prstGeom>
          <a:noFill/>
          <a:ln/>
        </p:spPr>
        <p:txBody>
          <a:bodyPr wrap="none" lIns="0" tIns="0" rIns="0" bIns="0" rtlCol="0" anchor="t"/>
          <a:lstStyle/>
          <a:p>
            <a:pPr algn="ctr" indent="0" marL="0">
              <a:lnSpc>
                <a:spcPts val="2150"/>
              </a:lnSpc>
              <a:buNone/>
            </a:pPr>
            <a:r>
              <a:rPr lang="en-US" sz="2150" dirty="0">
                <a:solidFill>
                  <a:srgbClr val="4C4C4D"/>
                </a:solidFill>
                <a:latin typeface="Crimson Pro Semi Bold" pitchFamily="34" charset="0"/>
                <a:ea typeface="Crimson Pro Semi Bold" pitchFamily="34" charset="-122"/>
                <a:cs typeface="Crimson Pro Semi Bold" pitchFamily="34" charset="-120"/>
              </a:rPr>
              <a:t>2</a:t>
            </a:r>
            <a:endParaRPr lang="en-US" sz="2150" dirty="0"/>
          </a:p>
        </p:txBody>
      </p:sp>
      <p:sp>
        <p:nvSpPr>
          <p:cNvPr id="17" name="Text 15"/>
          <p:cNvSpPr/>
          <p:nvPr/>
        </p:nvSpPr>
        <p:spPr>
          <a:xfrm>
            <a:off x="6169104" y="6746438"/>
            <a:ext cx="2292072" cy="286464"/>
          </a:xfrm>
          <a:prstGeom prst="rect">
            <a:avLst/>
          </a:prstGeom>
          <a:noFill/>
          <a:ln/>
        </p:spPr>
        <p:txBody>
          <a:bodyPr wrap="none" lIns="0" tIns="0" rIns="0" bIns="0" rtlCol="0" anchor="t"/>
          <a:lstStyle/>
          <a:p>
            <a:pPr algn="ctr" indent="0" marL="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Slicing Lists</a:t>
            </a:r>
            <a:endParaRPr lang="en-US" sz="1800" dirty="0"/>
          </a:p>
        </p:txBody>
      </p:sp>
      <p:sp>
        <p:nvSpPr>
          <p:cNvPr id="18" name="Text 16"/>
          <p:cNvSpPr/>
          <p:nvPr/>
        </p:nvSpPr>
        <p:spPr>
          <a:xfrm>
            <a:off x="4207669" y="7142917"/>
            <a:ext cx="6215063" cy="586740"/>
          </a:xfrm>
          <a:prstGeom prst="rect">
            <a:avLst/>
          </a:prstGeom>
          <a:noFill/>
          <a:ln/>
        </p:spPr>
        <p:txBody>
          <a:bodyPr wrap="square" lIns="0" tIns="0" rIns="0" bIns="0" rtlCol="0" anchor="t"/>
          <a:lstStyle/>
          <a:p>
            <a:pPr algn="ctr" indent="0" marL="0">
              <a:lnSpc>
                <a:spcPts val="2300"/>
              </a:lnSpc>
              <a:buNone/>
            </a:pPr>
            <a:r>
              <a:rPr lang="en-US" sz="1400" dirty="0">
                <a:solidFill>
                  <a:srgbClr val="4C4C4D"/>
                </a:solidFill>
                <a:latin typeface="Heebo" pitchFamily="34" charset="0"/>
                <a:ea typeface="Heebo" pitchFamily="34" charset="-122"/>
                <a:cs typeface="Heebo" pitchFamily="34" charset="-120"/>
              </a:rPr>
              <a:t>Use [start:end] to extract a portion of the list from the start index to the end index (exclusive).</a:t>
            </a:r>
            <a:endParaRPr lang="en-US" sz="1400" dirty="0"/>
          </a:p>
        </p:txBody>
      </p:sp>
      <p:sp>
        <p:nvSpPr>
          <p:cNvPr id="19" name="Shape 17"/>
          <p:cNvSpPr/>
          <p:nvPr/>
        </p:nvSpPr>
        <p:spPr>
          <a:xfrm>
            <a:off x="10686217" y="5279648"/>
            <a:ext cx="22860" cy="641747"/>
          </a:xfrm>
          <a:prstGeom prst="roundRect">
            <a:avLst>
              <a:gd name="adj" fmla="val 120324"/>
            </a:avLst>
          </a:prstGeom>
          <a:solidFill>
            <a:srgbClr val="D8D4D4"/>
          </a:solidFill>
          <a:ln/>
        </p:spPr>
      </p:sp>
      <p:sp>
        <p:nvSpPr>
          <p:cNvPr id="20" name="Shape 18"/>
          <p:cNvSpPr/>
          <p:nvPr/>
        </p:nvSpPr>
        <p:spPr>
          <a:xfrm>
            <a:off x="10491430" y="5715060"/>
            <a:ext cx="412552" cy="412552"/>
          </a:xfrm>
          <a:prstGeom prst="roundRect">
            <a:avLst>
              <a:gd name="adj" fmla="val 6667"/>
            </a:avLst>
          </a:prstGeom>
          <a:solidFill>
            <a:srgbClr val="F2EEEE"/>
          </a:solidFill>
          <a:ln/>
        </p:spPr>
      </p:sp>
      <p:sp>
        <p:nvSpPr>
          <p:cNvPr id="21" name="Text 19"/>
          <p:cNvSpPr/>
          <p:nvPr/>
        </p:nvSpPr>
        <p:spPr>
          <a:xfrm>
            <a:off x="10631448" y="5783759"/>
            <a:ext cx="132398" cy="275034"/>
          </a:xfrm>
          <a:prstGeom prst="rect">
            <a:avLst/>
          </a:prstGeom>
          <a:noFill/>
          <a:ln/>
        </p:spPr>
        <p:txBody>
          <a:bodyPr wrap="none" lIns="0" tIns="0" rIns="0" bIns="0" rtlCol="0" anchor="t"/>
          <a:lstStyle/>
          <a:p>
            <a:pPr algn="ctr" indent="0" marL="0">
              <a:lnSpc>
                <a:spcPts val="2150"/>
              </a:lnSpc>
              <a:buNone/>
            </a:pPr>
            <a:r>
              <a:rPr lang="en-US" sz="2150" dirty="0">
                <a:solidFill>
                  <a:srgbClr val="4C4C4D"/>
                </a:solidFill>
                <a:latin typeface="Crimson Pro Semi Bold" pitchFamily="34" charset="0"/>
                <a:ea typeface="Crimson Pro Semi Bold" pitchFamily="34" charset="-122"/>
                <a:cs typeface="Crimson Pro Semi Bold" pitchFamily="34" charset="-120"/>
              </a:rPr>
              <a:t>3</a:t>
            </a:r>
            <a:endParaRPr lang="en-US" sz="2150" dirty="0"/>
          </a:p>
        </p:txBody>
      </p:sp>
      <p:sp>
        <p:nvSpPr>
          <p:cNvPr id="22" name="Text 20"/>
          <p:cNvSpPr/>
          <p:nvPr/>
        </p:nvSpPr>
        <p:spPr>
          <a:xfrm>
            <a:off x="9551670" y="4406384"/>
            <a:ext cx="2292072" cy="286464"/>
          </a:xfrm>
          <a:prstGeom prst="rect">
            <a:avLst/>
          </a:prstGeom>
          <a:noFill/>
          <a:ln/>
        </p:spPr>
        <p:txBody>
          <a:bodyPr wrap="none" lIns="0" tIns="0" rIns="0" bIns="0" rtlCol="0" anchor="t"/>
          <a:lstStyle/>
          <a:p>
            <a:pPr algn="ctr" indent="0" marL="0">
              <a:lnSpc>
                <a:spcPts val="2250"/>
              </a:lnSpc>
              <a:buNone/>
            </a:pPr>
            <a:r>
              <a:rPr lang="en-US" sz="1800" dirty="0">
                <a:solidFill>
                  <a:srgbClr val="4C4C4D"/>
                </a:solidFill>
                <a:latin typeface="Crimson Pro Semi Bold" pitchFamily="34" charset="0"/>
                <a:ea typeface="Crimson Pro Semi Bold" pitchFamily="34" charset="-122"/>
                <a:cs typeface="Crimson Pro Semi Bold" pitchFamily="34" charset="-120"/>
              </a:rPr>
              <a:t>Negative Indices</a:t>
            </a:r>
            <a:endParaRPr lang="en-US" sz="1800" dirty="0"/>
          </a:p>
        </p:txBody>
      </p:sp>
      <p:sp>
        <p:nvSpPr>
          <p:cNvPr id="23" name="Text 21"/>
          <p:cNvSpPr/>
          <p:nvPr/>
        </p:nvSpPr>
        <p:spPr>
          <a:xfrm>
            <a:off x="7590234" y="4802862"/>
            <a:ext cx="6215063" cy="293370"/>
          </a:xfrm>
          <a:prstGeom prst="rect">
            <a:avLst/>
          </a:prstGeom>
          <a:noFill/>
          <a:ln/>
        </p:spPr>
        <p:txBody>
          <a:bodyPr wrap="none" lIns="0" tIns="0" rIns="0" bIns="0" rtlCol="0" anchor="t"/>
          <a:lstStyle/>
          <a:p>
            <a:pPr algn="ctr" indent="0" marL="0">
              <a:lnSpc>
                <a:spcPts val="2300"/>
              </a:lnSpc>
              <a:buNone/>
            </a:pPr>
            <a:r>
              <a:rPr lang="en-US" sz="1400" dirty="0">
                <a:solidFill>
                  <a:srgbClr val="4C4C4D"/>
                </a:solidFill>
                <a:latin typeface="Heebo" pitchFamily="34" charset="0"/>
                <a:ea typeface="Heebo" pitchFamily="34" charset="-122"/>
                <a:cs typeface="Heebo" pitchFamily="34" charset="-120"/>
              </a:rPr>
              <a:t>Negative indices access elements from the end of the list.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4968" y="546021"/>
            <a:ext cx="6574869" cy="620554"/>
          </a:xfrm>
          <a:prstGeom prst="rect">
            <a:avLst/>
          </a:prstGeom>
          <a:noFill/>
          <a:ln/>
        </p:spPr>
        <p:txBody>
          <a:bodyPr wrap="none" lIns="0" tIns="0" rIns="0" bIns="0" rtlCol="0" anchor="t"/>
          <a:lstStyle/>
          <a:p>
            <a:pPr indent="0" marL="0">
              <a:lnSpc>
                <a:spcPts val="4850"/>
              </a:lnSpc>
              <a:buNone/>
            </a:pPr>
            <a:r>
              <a:rPr lang="en-US" sz="3900" dirty="0">
                <a:solidFill>
                  <a:srgbClr val="152D47"/>
                </a:solidFill>
                <a:latin typeface="Crimson Pro Semi Bold" pitchFamily="34" charset="0"/>
                <a:ea typeface="Crimson Pro Semi Bold" pitchFamily="34" charset="-122"/>
                <a:cs typeface="Crimson Pro Semi Bold" pitchFamily="34" charset="-120"/>
              </a:rPr>
              <a:t>Built-In Functions Used on Lists</a:t>
            </a:r>
            <a:endParaRPr lang="en-US" sz="3900" dirty="0"/>
          </a:p>
        </p:txBody>
      </p:sp>
      <p:sp>
        <p:nvSpPr>
          <p:cNvPr id="3" name="Text 1"/>
          <p:cNvSpPr/>
          <p:nvPr/>
        </p:nvSpPr>
        <p:spPr>
          <a:xfrm>
            <a:off x="694968" y="1563648"/>
            <a:ext cx="13240464" cy="968216"/>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Python provides several built-in functions that operate on lists. These functions include </a:t>
            </a:r>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min()</a:t>
            </a:r>
            <a:pPr indent="0" marL="0">
              <a:lnSpc>
                <a:spcPts val="2500"/>
              </a:lnSpc>
              <a:buNone/>
            </a:pPr>
            <a:r>
              <a:rPr lang="en-US" sz="1550" dirty="0">
                <a:solidFill>
                  <a:srgbClr val="4C4C4D"/>
                </a:solidFill>
                <a:latin typeface="Heebo" pitchFamily="34" charset="0"/>
                <a:ea typeface="Heebo" pitchFamily="34" charset="-122"/>
                <a:cs typeface="Heebo" pitchFamily="34" charset="-120"/>
              </a:rPr>
              <a:t>, </a:t>
            </a:r>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max()</a:t>
            </a:r>
            <a:pPr indent="0" marL="0">
              <a:lnSpc>
                <a:spcPts val="2500"/>
              </a:lnSpc>
              <a:buNone/>
            </a:pPr>
            <a:r>
              <a:rPr lang="en-US" sz="1550" dirty="0">
                <a:solidFill>
                  <a:srgbClr val="4C4C4D"/>
                </a:solidFill>
                <a:latin typeface="Heebo" pitchFamily="34" charset="0"/>
                <a:ea typeface="Heebo" pitchFamily="34" charset="-122"/>
                <a:cs typeface="Heebo" pitchFamily="34" charset="-120"/>
              </a:rPr>
              <a:t>, </a:t>
            </a:r>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sum()</a:t>
            </a:r>
            <a:pPr indent="0" marL="0">
              <a:lnSpc>
                <a:spcPts val="2500"/>
              </a:lnSpc>
              <a:buNone/>
            </a:pPr>
            <a:r>
              <a:rPr lang="en-US" sz="1550" dirty="0">
                <a:solidFill>
                  <a:srgbClr val="4C4C4D"/>
                </a:solidFill>
                <a:latin typeface="Heebo" pitchFamily="34" charset="0"/>
                <a:ea typeface="Heebo" pitchFamily="34" charset="-122"/>
                <a:cs typeface="Heebo" pitchFamily="34" charset="-120"/>
              </a:rPr>
              <a:t>, </a:t>
            </a:r>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len()</a:t>
            </a:r>
            <a:pPr indent="0" marL="0">
              <a:lnSpc>
                <a:spcPts val="2500"/>
              </a:lnSpc>
              <a:buNone/>
            </a:pPr>
            <a:r>
              <a:rPr lang="en-US" sz="1550" dirty="0">
                <a:solidFill>
                  <a:srgbClr val="4C4C4D"/>
                </a:solidFill>
                <a:latin typeface="Heebo" pitchFamily="34" charset="0"/>
                <a:ea typeface="Heebo" pitchFamily="34" charset="-122"/>
                <a:cs typeface="Heebo" pitchFamily="34" charset="-120"/>
              </a:rPr>
              <a:t>, </a:t>
            </a:r>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sorted()</a:t>
            </a:r>
            <a:pPr indent="0" marL="0">
              <a:lnSpc>
                <a:spcPts val="2500"/>
              </a:lnSpc>
              <a:buNone/>
            </a:pPr>
            <a:r>
              <a:rPr lang="en-US" sz="1550" dirty="0">
                <a:solidFill>
                  <a:srgbClr val="4C4C4D"/>
                </a:solidFill>
                <a:latin typeface="Heebo" pitchFamily="34" charset="0"/>
                <a:ea typeface="Heebo" pitchFamily="34" charset="-122"/>
                <a:cs typeface="Heebo" pitchFamily="34" charset="-120"/>
              </a:rPr>
              <a:t>, and others. These functions can be used to perform operations such as finding the minimum or maximum element, calculating the sum, or sorting the elements in ascending or descending order.</a:t>
            </a:r>
            <a:endParaRPr lang="en-US" sz="1550" dirty="0"/>
          </a:p>
        </p:txBody>
      </p:sp>
      <p:sp>
        <p:nvSpPr>
          <p:cNvPr id="4" name="Shape 2"/>
          <p:cNvSpPr/>
          <p:nvPr/>
        </p:nvSpPr>
        <p:spPr>
          <a:xfrm>
            <a:off x="694968" y="2755225"/>
            <a:ext cx="13240464" cy="2203609"/>
          </a:xfrm>
          <a:prstGeom prst="roundRect">
            <a:avLst>
              <a:gd name="adj" fmla="val 1352"/>
            </a:avLst>
          </a:prstGeom>
          <a:solidFill>
            <a:srgbClr val="CCD7FF"/>
          </a:solidFill>
          <a:ln/>
        </p:spPr>
      </p:sp>
      <p:sp>
        <p:nvSpPr>
          <p:cNvPr id="5" name="Shape 3"/>
          <p:cNvSpPr/>
          <p:nvPr/>
        </p:nvSpPr>
        <p:spPr>
          <a:xfrm>
            <a:off x="685086" y="2755225"/>
            <a:ext cx="13260229" cy="2203609"/>
          </a:xfrm>
          <a:prstGeom prst="roundRect">
            <a:avLst>
              <a:gd name="adj" fmla="val 1352"/>
            </a:avLst>
          </a:prstGeom>
          <a:solidFill>
            <a:srgbClr val="CCD7FF"/>
          </a:solidFill>
          <a:ln/>
        </p:spPr>
      </p:sp>
      <p:sp>
        <p:nvSpPr>
          <p:cNvPr id="6" name="Text 4"/>
          <p:cNvSpPr/>
          <p:nvPr/>
        </p:nvSpPr>
        <p:spPr>
          <a:xfrm>
            <a:off x="883563" y="2904053"/>
            <a:ext cx="12863274" cy="1905952"/>
          </a:xfrm>
          <a:prstGeom prst="rect">
            <a:avLst/>
          </a:prstGeom>
          <a:noFill/>
          <a:ln/>
        </p:spPr>
        <p:txBody>
          <a:bodyPr wrap="square" lIns="0" tIns="0" rIns="0" bIns="0" rtlCol="0" anchor="t"/>
          <a:lstStyle/>
          <a:p>
            <a:pPr indent="0" marL="0">
              <a:lnSpc>
                <a:spcPts val="250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numbers = [1, 5, 3, 8, 2]
print(min(numbers))  # Output: 1
print(max(numbers))  # Output: 8
print(sum(numbers))  # Output: 19
print(sorted(numbers))  # Output: [1, 2, 3, 5, 8]
</a:t>
            </a:r>
            <a:endParaRPr lang="en-US" sz="1550" dirty="0"/>
          </a:p>
        </p:txBody>
      </p:sp>
      <p:sp>
        <p:nvSpPr>
          <p:cNvPr id="7" name="Shape 5"/>
          <p:cNvSpPr/>
          <p:nvPr/>
        </p:nvSpPr>
        <p:spPr>
          <a:xfrm>
            <a:off x="694968" y="5182195"/>
            <a:ext cx="6521053" cy="1151573"/>
          </a:xfrm>
          <a:prstGeom prst="roundRect">
            <a:avLst>
              <a:gd name="adj" fmla="val 2587"/>
            </a:avLst>
          </a:prstGeom>
          <a:solidFill>
            <a:srgbClr val="F2EEEE"/>
          </a:solidFill>
          <a:ln/>
        </p:spPr>
      </p:sp>
      <p:sp>
        <p:nvSpPr>
          <p:cNvPr id="8" name="Text 6"/>
          <p:cNvSpPr/>
          <p:nvPr/>
        </p:nvSpPr>
        <p:spPr>
          <a:xfrm>
            <a:off x="893445" y="5380673"/>
            <a:ext cx="2482096" cy="317897"/>
          </a:xfrm>
          <a:prstGeom prst="rect">
            <a:avLst/>
          </a:prstGeom>
          <a:noFill/>
          <a:ln/>
        </p:spPr>
        <p:txBody>
          <a:bodyPr wrap="none" lIns="0" tIns="0" rIns="0" bIns="0" rtlCol="0" anchor="t"/>
          <a:lstStyle/>
          <a:p>
            <a:pPr indent="0" marL="0">
              <a:lnSpc>
                <a:spcPts val="240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min()</a:t>
            </a:r>
            <a:endParaRPr lang="en-US" sz="1950" dirty="0"/>
          </a:p>
        </p:txBody>
      </p:sp>
      <p:sp>
        <p:nvSpPr>
          <p:cNvPr id="9" name="Text 7"/>
          <p:cNvSpPr/>
          <p:nvPr/>
        </p:nvSpPr>
        <p:spPr>
          <a:xfrm>
            <a:off x="893445" y="5817632"/>
            <a:ext cx="6124099" cy="317659"/>
          </a:xfrm>
          <a:prstGeom prst="rect">
            <a:avLst/>
          </a:prstGeom>
          <a:noFill/>
          <a:ln/>
        </p:spPr>
        <p:txBody>
          <a:bodyPr wrap="non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Returns the smallest element in the list.</a:t>
            </a:r>
            <a:endParaRPr lang="en-US" sz="1550" dirty="0"/>
          </a:p>
        </p:txBody>
      </p:sp>
      <p:sp>
        <p:nvSpPr>
          <p:cNvPr id="10" name="Shape 8"/>
          <p:cNvSpPr/>
          <p:nvPr/>
        </p:nvSpPr>
        <p:spPr>
          <a:xfrm>
            <a:off x="7414498" y="5182195"/>
            <a:ext cx="6521053" cy="1151573"/>
          </a:xfrm>
          <a:prstGeom prst="roundRect">
            <a:avLst>
              <a:gd name="adj" fmla="val 2587"/>
            </a:avLst>
          </a:prstGeom>
          <a:solidFill>
            <a:srgbClr val="F2EEEE"/>
          </a:solidFill>
          <a:ln/>
        </p:spPr>
      </p:sp>
      <p:sp>
        <p:nvSpPr>
          <p:cNvPr id="11" name="Text 9"/>
          <p:cNvSpPr/>
          <p:nvPr/>
        </p:nvSpPr>
        <p:spPr>
          <a:xfrm>
            <a:off x="7612975" y="5380673"/>
            <a:ext cx="2482096" cy="317897"/>
          </a:xfrm>
          <a:prstGeom prst="rect">
            <a:avLst/>
          </a:prstGeom>
          <a:noFill/>
          <a:ln/>
        </p:spPr>
        <p:txBody>
          <a:bodyPr wrap="none" lIns="0" tIns="0" rIns="0" bIns="0" rtlCol="0" anchor="t"/>
          <a:lstStyle/>
          <a:p>
            <a:pPr indent="0" marL="0">
              <a:lnSpc>
                <a:spcPts val="240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max()</a:t>
            </a:r>
            <a:endParaRPr lang="en-US" sz="1950" dirty="0"/>
          </a:p>
        </p:txBody>
      </p:sp>
      <p:sp>
        <p:nvSpPr>
          <p:cNvPr id="12" name="Text 10"/>
          <p:cNvSpPr/>
          <p:nvPr/>
        </p:nvSpPr>
        <p:spPr>
          <a:xfrm>
            <a:off x="7612975" y="5817632"/>
            <a:ext cx="6124099" cy="317659"/>
          </a:xfrm>
          <a:prstGeom prst="rect">
            <a:avLst/>
          </a:prstGeom>
          <a:noFill/>
          <a:ln/>
        </p:spPr>
        <p:txBody>
          <a:bodyPr wrap="non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Returns the largest element in the list.</a:t>
            </a:r>
            <a:endParaRPr lang="en-US" sz="1550" dirty="0"/>
          </a:p>
        </p:txBody>
      </p:sp>
      <p:sp>
        <p:nvSpPr>
          <p:cNvPr id="13" name="Shape 11"/>
          <p:cNvSpPr/>
          <p:nvPr/>
        </p:nvSpPr>
        <p:spPr>
          <a:xfrm>
            <a:off x="694968" y="6532245"/>
            <a:ext cx="6521053" cy="1151573"/>
          </a:xfrm>
          <a:prstGeom prst="roundRect">
            <a:avLst>
              <a:gd name="adj" fmla="val 2587"/>
            </a:avLst>
          </a:prstGeom>
          <a:solidFill>
            <a:srgbClr val="F2EEEE"/>
          </a:solidFill>
          <a:ln/>
        </p:spPr>
      </p:sp>
      <p:sp>
        <p:nvSpPr>
          <p:cNvPr id="14" name="Text 12"/>
          <p:cNvSpPr/>
          <p:nvPr/>
        </p:nvSpPr>
        <p:spPr>
          <a:xfrm>
            <a:off x="893445" y="6730722"/>
            <a:ext cx="2482096" cy="317897"/>
          </a:xfrm>
          <a:prstGeom prst="rect">
            <a:avLst/>
          </a:prstGeom>
          <a:noFill/>
          <a:ln/>
        </p:spPr>
        <p:txBody>
          <a:bodyPr wrap="none" lIns="0" tIns="0" rIns="0" bIns="0" rtlCol="0" anchor="t"/>
          <a:lstStyle/>
          <a:p>
            <a:pPr indent="0" marL="0">
              <a:lnSpc>
                <a:spcPts val="240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sum()</a:t>
            </a:r>
            <a:endParaRPr lang="en-US" sz="1950" dirty="0"/>
          </a:p>
        </p:txBody>
      </p:sp>
      <p:sp>
        <p:nvSpPr>
          <p:cNvPr id="15" name="Text 13"/>
          <p:cNvSpPr/>
          <p:nvPr/>
        </p:nvSpPr>
        <p:spPr>
          <a:xfrm>
            <a:off x="893445" y="7167682"/>
            <a:ext cx="6124099" cy="317659"/>
          </a:xfrm>
          <a:prstGeom prst="rect">
            <a:avLst/>
          </a:prstGeom>
          <a:noFill/>
          <a:ln/>
        </p:spPr>
        <p:txBody>
          <a:bodyPr wrap="non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Returns the sum of all elements in the list.</a:t>
            </a:r>
            <a:endParaRPr lang="en-US" sz="1550" dirty="0"/>
          </a:p>
        </p:txBody>
      </p:sp>
      <p:sp>
        <p:nvSpPr>
          <p:cNvPr id="16" name="Shape 14"/>
          <p:cNvSpPr/>
          <p:nvPr/>
        </p:nvSpPr>
        <p:spPr>
          <a:xfrm>
            <a:off x="7414498" y="6532245"/>
            <a:ext cx="6521053" cy="1151573"/>
          </a:xfrm>
          <a:prstGeom prst="roundRect">
            <a:avLst>
              <a:gd name="adj" fmla="val 2587"/>
            </a:avLst>
          </a:prstGeom>
          <a:solidFill>
            <a:srgbClr val="F2EEEE"/>
          </a:solidFill>
          <a:ln/>
        </p:spPr>
      </p:sp>
      <p:sp>
        <p:nvSpPr>
          <p:cNvPr id="17" name="Text 15"/>
          <p:cNvSpPr/>
          <p:nvPr/>
        </p:nvSpPr>
        <p:spPr>
          <a:xfrm>
            <a:off x="7612975" y="6730722"/>
            <a:ext cx="2482096" cy="317897"/>
          </a:xfrm>
          <a:prstGeom prst="rect">
            <a:avLst/>
          </a:prstGeom>
          <a:noFill/>
          <a:ln/>
        </p:spPr>
        <p:txBody>
          <a:bodyPr wrap="none" lIns="0" tIns="0" rIns="0" bIns="0" rtlCol="0" anchor="t"/>
          <a:lstStyle/>
          <a:p>
            <a:pPr indent="0" marL="0">
              <a:lnSpc>
                <a:spcPts val="240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sorted()</a:t>
            </a:r>
            <a:endParaRPr lang="en-US" sz="1950" dirty="0"/>
          </a:p>
        </p:txBody>
      </p:sp>
      <p:sp>
        <p:nvSpPr>
          <p:cNvPr id="18" name="Text 16"/>
          <p:cNvSpPr/>
          <p:nvPr/>
        </p:nvSpPr>
        <p:spPr>
          <a:xfrm>
            <a:off x="7612975" y="7167682"/>
            <a:ext cx="6124099" cy="317659"/>
          </a:xfrm>
          <a:prstGeom prst="rect">
            <a:avLst/>
          </a:prstGeom>
          <a:noFill/>
          <a:ln/>
        </p:spPr>
        <p:txBody>
          <a:bodyPr wrap="non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Returns a new sorted list without modifying the original list.</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386"/>
          </a:xfrm>
          <a:prstGeom prst="rect">
            <a:avLst/>
          </a:prstGeom>
        </p:spPr>
      </p:pic>
      <p:sp>
        <p:nvSpPr>
          <p:cNvPr id="3" name="Text 0"/>
          <p:cNvSpPr/>
          <p:nvPr/>
        </p:nvSpPr>
        <p:spPr>
          <a:xfrm>
            <a:off x="606028" y="476131"/>
            <a:ext cx="4329351" cy="541139"/>
          </a:xfrm>
          <a:prstGeom prst="rect">
            <a:avLst/>
          </a:prstGeom>
          <a:noFill/>
          <a:ln/>
        </p:spPr>
        <p:txBody>
          <a:bodyPr wrap="none" lIns="0" tIns="0" rIns="0" bIns="0" rtlCol="0" anchor="t"/>
          <a:lstStyle/>
          <a:p>
            <a:pPr indent="0" marL="0">
              <a:lnSpc>
                <a:spcPts val="4250"/>
              </a:lnSpc>
              <a:buNone/>
            </a:pPr>
            <a:r>
              <a:rPr lang="en-US" sz="3400" dirty="0">
                <a:solidFill>
                  <a:srgbClr val="152D47"/>
                </a:solidFill>
                <a:latin typeface="Crimson Pro Semi Bold" pitchFamily="34" charset="0"/>
                <a:ea typeface="Crimson Pro Semi Bold" pitchFamily="34" charset="-122"/>
                <a:cs typeface="Crimson Pro Semi Bold" pitchFamily="34" charset="-120"/>
              </a:rPr>
              <a:t>List Methods</a:t>
            </a:r>
            <a:endParaRPr lang="en-US" sz="3400" dirty="0"/>
          </a:p>
        </p:txBody>
      </p:sp>
      <p:sp>
        <p:nvSpPr>
          <p:cNvPr id="4" name="Text 1"/>
          <p:cNvSpPr/>
          <p:nvPr/>
        </p:nvSpPr>
        <p:spPr>
          <a:xfrm>
            <a:off x="606028" y="1276945"/>
            <a:ext cx="7931944" cy="839153"/>
          </a:xfrm>
          <a:prstGeom prst="rect">
            <a:avLst/>
          </a:prstGeom>
          <a:noFill/>
          <a:ln/>
        </p:spPr>
        <p:txBody>
          <a:bodyPr wrap="square" lIns="0" tIns="0" rIns="0" bIns="0" rtlCol="0" anchor="t"/>
          <a:lstStyle/>
          <a:p>
            <a:pPr indent="0" marL="0">
              <a:lnSpc>
                <a:spcPts val="2150"/>
              </a:lnSpc>
              <a:buNone/>
            </a:pPr>
            <a:r>
              <a:rPr lang="en-US" sz="1350" dirty="0">
                <a:solidFill>
                  <a:srgbClr val="4C4C4D"/>
                </a:solidFill>
                <a:latin typeface="Heebo" pitchFamily="34" charset="0"/>
                <a:ea typeface="Heebo" pitchFamily="34" charset="-122"/>
                <a:cs typeface="Heebo" pitchFamily="34" charset="-120"/>
              </a:rPr>
              <a:t>List methods are functions that are specifically designed to work with lists. These methods modify the list in place, meaning they change the original list rather than creating a new one. Some commonly used list methods include </a:t>
            </a:r>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append()</a:t>
            </a:r>
            <a:pPr indent="0" marL="0">
              <a:lnSpc>
                <a:spcPts val="2150"/>
              </a:lnSpc>
              <a:buNone/>
            </a:pPr>
            <a:r>
              <a:rPr lang="en-US" sz="1350" dirty="0">
                <a:solidFill>
                  <a:srgbClr val="4C4C4D"/>
                </a:solidFill>
                <a:latin typeface="Heebo" pitchFamily="34" charset="0"/>
                <a:ea typeface="Heebo" pitchFamily="34" charset="-122"/>
                <a:cs typeface="Heebo" pitchFamily="34" charset="-120"/>
              </a:rPr>
              <a:t>, </a:t>
            </a:r>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insert()</a:t>
            </a:r>
            <a:pPr indent="0" marL="0">
              <a:lnSpc>
                <a:spcPts val="2150"/>
              </a:lnSpc>
              <a:buNone/>
            </a:pPr>
            <a:r>
              <a:rPr lang="en-US" sz="1350" dirty="0">
                <a:solidFill>
                  <a:srgbClr val="4C4C4D"/>
                </a:solidFill>
                <a:latin typeface="Heebo" pitchFamily="34" charset="0"/>
                <a:ea typeface="Heebo" pitchFamily="34" charset="-122"/>
                <a:cs typeface="Heebo" pitchFamily="34" charset="-120"/>
              </a:rPr>
              <a:t>, </a:t>
            </a:r>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remove()</a:t>
            </a:r>
            <a:pPr indent="0" marL="0">
              <a:lnSpc>
                <a:spcPts val="2150"/>
              </a:lnSpc>
              <a:buNone/>
            </a:pPr>
            <a:r>
              <a:rPr lang="en-US" sz="1350" dirty="0">
                <a:solidFill>
                  <a:srgbClr val="4C4C4D"/>
                </a:solidFill>
                <a:latin typeface="Heebo" pitchFamily="34" charset="0"/>
                <a:ea typeface="Heebo" pitchFamily="34" charset="-122"/>
                <a:cs typeface="Heebo" pitchFamily="34" charset="-120"/>
              </a:rPr>
              <a:t>, </a:t>
            </a:r>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sort()</a:t>
            </a:r>
            <a:pPr indent="0" marL="0">
              <a:lnSpc>
                <a:spcPts val="2150"/>
              </a:lnSpc>
              <a:buNone/>
            </a:pPr>
            <a:r>
              <a:rPr lang="en-US" sz="1350" dirty="0">
                <a:solidFill>
                  <a:srgbClr val="4C4C4D"/>
                </a:solidFill>
                <a:latin typeface="Heebo" pitchFamily="34" charset="0"/>
                <a:ea typeface="Heebo" pitchFamily="34" charset="-122"/>
                <a:cs typeface="Heebo" pitchFamily="34" charset="-120"/>
              </a:rPr>
              <a:t>, and </a:t>
            </a:r>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reverse()</a:t>
            </a:r>
            <a:pPr indent="0" marL="0">
              <a:lnSpc>
                <a:spcPts val="2150"/>
              </a:lnSpc>
              <a:buNone/>
            </a:pPr>
            <a:r>
              <a:rPr lang="en-US" sz="1350" dirty="0">
                <a:solidFill>
                  <a:srgbClr val="4C4C4D"/>
                </a:solidFill>
                <a:latin typeface="Heebo" pitchFamily="34" charset="0"/>
                <a:ea typeface="Heebo" pitchFamily="34" charset="-122"/>
                <a:cs typeface="Heebo" pitchFamily="34" charset="-120"/>
              </a:rPr>
              <a:t>.</a:t>
            </a:r>
            <a:endParaRPr lang="en-US" sz="1350" dirty="0"/>
          </a:p>
        </p:txBody>
      </p:sp>
      <p:sp>
        <p:nvSpPr>
          <p:cNvPr id="5" name="Shape 2"/>
          <p:cNvSpPr/>
          <p:nvPr/>
        </p:nvSpPr>
        <p:spPr>
          <a:xfrm>
            <a:off x="606028" y="2310884"/>
            <a:ext cx="7931944" cy="2199799"/>
          </a:xfrm>
          <a:prstGeom prst="roundRect">
            <a:avLst>
              <a:gd name="adj" fmla="val 1181"/>
            </a:avLst>
          </a:prstGeom>
          <a:solidFill>
            <a:srgbClr val="CCD7FF"/>
          </a:solidFill>
          <a:ln/>
        </p:spPr>
      </p:sp>
      <p:sp>
        <p:nvSpPr>
          <p:cNvPr id="6" name="Shape 3"/>
          <p:cNvSpPr/>
          <p:nvPr/>
        </p:nvSpPr>
        <p:spPr>
          <a:xfrm>
            <a:off x="597456" y="2310884"/>
            <a:ext cx="7949089" cy="2199799"/>
          </a:xfrm>
          <a:prstGeom prst="roundRect">
            <a:avLst>
              <a:gd name="adj" fmla="val 1181"/>
            </a:avLst>
          </a:prstGeom>
          <a:solidFill>
            <a:srgbClr val="CCD7FF"/>
          </a:solidFill>
          <a:ln/>
        </p:spPr>
      </p:sp>
      <p:sp>
        <p:nvSpPr>
          <p:cNvPr id="7" name="Text 4"/>
          <p:cNvSpPr/>
          <p:nvPr/>
        </p:nvSpPr>
        <p:spPr>
          <a:xfrm>
            <a:off x="770573" y="2440662"/>
            <a:ext cx="7602855" cy="1940243"/>
          </a:xfrm>
          <a:prstGeom prst="rect">
            <a:avLst/>
          </a:prstGeom>
          <a:noFill/>
          <a:ln/>
        </p:spPr>
        <p:txBody>
          <a:bodyPr wrap="square" lIns="0" tIns="0" rIns="0" bIns="0" rtlCol="0" anchor="t"/>
          <a:lstStyle/>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colors = ["red", "green", "blue"]
colors.append("yellow")  # Add "yellow" to the end
colors.insert(1, "purple")  # Insert "purple" at index 1
colors.remove("green")  # Remove "green"
colors.sort()  # Sort in alphabetical order
colors.reverse()  # Reverse the order of elements
</a:t>
            </a:r>
            <a:endParaRPr lang="en-US" sz="1350" dirty="0"/>
          </a:p>
        </p:txBody>
      </p:sp>
      <p:pic>
        <p:nvPicPr>
          <p:cNvPr id="8" name="Image 1" descr="preencoded.png">    </p:cNvPr>
          <p:cNvPicPr>
            <a:picLocks noChangeAspect="1"/>
          </p:cNvPicPr>
          <p:nvPr/>
        </p:nvPicPr>
        <p:blipFill>
          <a:blip r:embed="rId2"/>
          <a:stretch>
            <a:fillRect/>
          </a:stretch>
        </p:blipFill>
        <p:spPr>
          <a:xfrm>
            <a:off x="606028" y="4705469"/>
            <a:ext cx="432911" cy="432911"/>
          </a:xfrm>
          <a:prstGeom prst="rect">
            <a:avLst/>
          </a:prstGeom>
        </p:spPr>
      </p:pic>
      <p:sp>
        <p:nvSpPr>
          <p:cNvPr id="9" name="Text 5"/>
          <p:cNvSpPr/>
          <p:nvPr/>
        </p:nvSpPr>
        <p:spPr>
          <a:xfrm>
            <a:off x="606028" y="5311497"/>
            <a:ext cx="2164675" cy="278130"/>
          </a:xfrm>
          <a:prstGeom prst="rect">
            <a:avLst/>
          </a:prstGeom>
          <a:noFill/>
          <a:ln/>
        </p:spPr>
        <p:txBody>
          <a:bodyPr wrap="none" lIns="0" tIns="0" rIns="0" bIns="0" rtlCol="0" anchor="t"/>
          <a:lstStyle/>
          <a:p>
            <a:pPr algn="l" indent="0" marL="0">
              <a:lnSpc>
                <a:spcPts val="2100"/>
              </a:lnSpc>
              <a:buNone/>
            </a:pPr>
            <a:r>
              <a:rPr lang="en-US" sz="1700" dirty="0">
                <a:solidFill>
                  <a:srgbClr val="4C4C4D"/>
                </a:solidFill>
                <a:highlight>
                  <a:srgbClr val="CCD7FF"/>
                </a:highlight>
                <a:latin typeface="Consolas" pitchFamily="34" charset="0"/>
                <a:ea typeface="Consolas" pitchFamily="34" charset="-122"/>
                <a:cs typeface="Consolas" pitchFamily="34" charset="-120"/>
              </a:rPr>
              <a:t>append()</a:t>
            </a:r>
            <a:endParaRPr lang="en-US" sz="1700" dirty="0"/>
          </a:p>
        </p:txBody>
      </p:sp>
      <p:sp>
        <p:nvSpPr>
          <p:cNvPr id="10" name="Text 6"/>
          <p:cNvSpPr/>
          <p:nvPr/>
        </p:nvSpPr>
        <p:spPr>
          <a:xfrm>
            <a:off x="606028" y="5693450"/>
            <a:ext cx="3836075" cy="277178"/>
          </a:xfrm>
          <a:prstGeom prst="rect">
            <a:avLst/>
          </a:prstGeom>
          <a:noFill/>
          <a:ln/>
        </p:spPr>
        <p:txBody>
          <a:bodyPr wrap="none" lIns="0" tIns="0" rIns="0" bIns="0" rtlCol="0" anchor="t"/>
          <a:lstStyle/>
          <a:p>
            <a:pPr algn="l" indent="0" marL="0">
              <a:lnSpc>
                <a:spcPts val="2150"/>
              </a:lnSpc>
              <a:buNone/>
            </a:pPr>
            <a:r>
              <a:rPr lang="en-US" sz="1350" dirty="0">
                <a:solidFill>
                  <a:srgbClr val="4C4C4D"/>
                </a:solidFill>
                <a:latin typeface="Heebo" pitchFamily="34" charset="0"/>
                <a:ea typeface="Heebo" pitchFamily="34" charset="-122"/>
                <a:cs typeface="Heebo" pitchFamily="34" charset="-120"/>
              </a:rPr>
              <a:t>Adds an element to the end of the list.</a:t>
            </a:r>
            <a:endParaRPr lang="en-US" sz="1350" dirty="0"/>
          </a:p>
        </p:txBody>
      </p:sp>
      <p:pic>
        <p:nvPicPr>
          <p:cNvPr id="11" name="Image 2" descr="preencoded.png">    </p:cNvPr>
          <p:cNvPicPr>
            <a:picLocks noChangeAspect="1"/>
          </p:cNvPicPr>
          <p:nvPr/>
        </p:nvPicPr>
        <p:blipFill>
          <a:blip r:embed="rId3"/>
          <a:stretch>
            <a:fillRect/>
          </a:stretch>
        </p:blipFill>
        <p:spPr>
          <a:xfrm>
            <a:off x="4701778" y="4705469"/>
            <a:ext cx="432911" cy="432911"/>
          </a:xfrm>
          <a:prstGeom prst="rect">
            <a:avLst/>
          </a:prstGeom>
        </p:spPr>
      </p:pic>
      <p:sp>
        <p:nvSpPr>
          <p:cNvPr id="12" name="Text 7"/>
          <p:cNvSpPr/>
          <p:nvPr/>
        </p:nvSpPr>
        <p:spPr>
          <a:xfrm>
            <a:off x="4701778" y="5311497"/>
            <a:ext cx="2164675" cy="278130"/>
          </a:xfrm>
          <a:prstGeom prst="rect">
            <a:avLst/>
          </a:prstGeom>
          <a:noFill/>
          <a:ln/>
        </p:spPr>
        <p:txBody>
          <a:bodyPr wrap="none" lIns="0" tIns="0" rIns="0" bIns="0" rtlCol="0" anchor="t"/>
          <a:lstStyle/>
          <a:p>
            <a:pPr algn="l" indent="0" marL="0">
              <a:lnSpc>
                <a:spcPts val="2100"/>
              </a:lnSpc>
              <a:buNone/>
            </a:pPr>
            <a:r>
              <a:rPr lang="en-US" sz="1700" dirty="0">
                <a:solidFill>
                  <a:srgbClr val="4C4C4D"/>
                </a:solidFill>
                <a:highlight>
                  <a:srgbClr val="CCD7FF"/>
                </a:highlight>
                <a:latin typeface="Consolas" pitchFamily="34" charset="0"/>
                <a:ea typeface="Consolas" pitchFamily="34" charset="-122"/>
                <a:cs typeface="Consolas" pitchFamily="34" charset="-120"/>
              </a:rPr>
              <a:t>insert()</a:t>
            </a:r>
            <a:endParaRPr lang="en-US" sz="1700" dirty="0"/>
          </a:p>
        </p:txBody>
      </p:sp>
      <p:sp>
        <p:nvSpPr>
          <p:cNvPr id="13" name="Text 8"/>
          <p:cNvSpPr/>
          <p:nvPr/>
        </p:nvSpPr>
        <p:spPr>
          <a:xfrm>
            <a:off x="4701778" y="5693450"/>
            <a:ext cx="3836194" cy="277178"/>
          </a:xfrm>
          <a:prstGeom prst="rect">
            <a:avLst/>
          </a:prstGeom>
          <a:noFill/>
          <a:ln/>
        </p:spPr>
        <p:txBody>
          <a:bodyPr wrap="none" lIns="0" tIns="0" rIns="0" bIns="0" rtlCol="0" anchor="t"/>
          <a:lstStyle/>
          <a:p>
            <a:pPr algn="l" indent="0" marL="0">
              <a:lnSpc>
                <a:spcPts val="2150"/>
              </a:lnSpc>
              <a:buNone/>
            </a:pPr>
            <a:r>
              <a:rPr lang="en-US" sz="1350" dirty="0">
                <a:solidFill>
                  <a:srgbClr val="4C4C4D"/>
                </a:solidFill>
                <a:latin typeface="Heebo" pitchFamily="34" charset="0"/>
                <a:ea typeface="Heebo" pitchFamily="34" charset="-122"/>
                <a:cs typeface="Heebo" pitchFamily="34" charset="-120"/>
              </a:rPr>
              <a:t>Inserts an element at a specific index.</a:t>
            </a:r>
            <a:endParaRPr lang="en-US" sz="1350" dirty="0"/>
          </a:p>
        </p:txBody>
      </p:sp>
      <p:pic>
        <p:nvPicPr>
          <p:cNvPr id="14" name="Image 3" descr="preencoded.png">    </p:cNvPr>
          <p:cNvPicPr>
            <a:picLocks noChangeAspect="1"/>
          </p:cNvPicPr>
          <p:nvPr/>
        </p:nvPicPr>
        <p:blipFill>
          <a:blip r:embed="rId4"/>
          <a:stretch>
            <a:fillRect/>
          </a:stretch>
        </p:blipFill>
        <p:spPr>
          <a:xfrm>
            <a:off x="606028" y="6490097"/>
            <a:ext cx="432911" cy="432911"/>
          </a:xfrm>
          <a:prstGeom prst="rect">
            <a:avLst/>
          </a:prstGeom>
        </p:spPr>
      </p:pic>
      <p:sp>
        <p:nvSpPr>
          <p:cNvPr id="15" name="Text 9"/>
          <p:cNvSpPr/>
          <p:nvPr/>
        </p:nvSpPr>
        <p:spPr>
          <a:xfrm>
            <a:off x="606028" y="7096125"/>
            <a:ext cx="2164675" cy="278130"/>
          </a:xfrm>
          <a:prstGeom prst="rect">
            <a:avLst/>
          </a:prstGeom>
          <a:noFill/>
          <a:ln/>
        </p:spPr>
        <p:txBody>
          <a:bodyPr wrap="none" lIns="0" tIns="0" rIns="0" bIns="0" rtlCol="0" anchor="t"/>
          <a:lstStyle/>
          <a:p>
            <a:pPr algn="l" indent="0" marL="0">
              <a:lnSpc>
                <a:spcPts val="2100"/>
              </a:lnSpc>
              <a:buNone/>
            </a:pPr>
            <a:r>
              <a:rPr lang="en-US" sz="1700" dirty="0">
                <a:solidFill>
                  <a:srgbClr val="4C4C4D"/>
                </a:solidFill>
                <a:highlight>
                  <a:srgbClr val="CCD7FF"/>
                </a:highlight>
                <a:latin typeface="Consolas" pitchFamily="34" charset="0"/>
                <a:ea typeface="Consolas" pitchFamily="34" charset="-122"/>
                <a:cs typeface="Consolas" pitchFamily="34" charset="-120"/>
              </a:rPr>
              <a:t>remove()</a:t>
            </a:r>
            <a:endParaRPr lang="en-US" sz="1700" dirty="0"/>
          </a:p>
        </p:txBody>
      </p:sp>
      <p:sp>
        <p:nvSpPr>
          <p:cNvPr id="16" name="Text 10"/>
          <p:cNvSpPr/>
          <p:nvPr/>
        </p:nvSpPr>
        <p:spPr>
          <a:xfrm>
            <a:off x="606028" y="7478078"/>
            <a:ext cx="3836075" cy="277178"/>
          </a:xfrm>
          <a:prstGeom prst="rect">
            <a:avLst/>
          </a:prstGeom>
          <a:noFill/>
          <a:ln/>
        </p:spPr>
        <p:txBody>
          <a:bodyPr wrap="none" lIns="0" tIns="0" rIns="0" bIns="0" rtlCol="0" anchor="t"/>
          <a:lstStyle/>
          <a:p>
            <a:pPr algn="l" indent="0" marL="0">
              <a:lnSpc>
                <a:spcPts val="2150"/>
              </a:lnSpc>
              <a:buNone/>
            </a:pPr>
            <a:r>
              <a:rPr lang="en-US" sz="1350" dirty="0">
                <a:solidFill>
                  <a:srgbClr val="4C4C4D"/>
                </a:solidFill>
                <a:latin typeface="Heebo" pitchFamily="34" charset="0"/>
                <a:ea typeface="Heebo" pitchFamily="34" charset="-122"/>
                <a:cs typeface="Heebo" pitchFamily="34" charset="-120"/>
              </a:rPr>
              <a:t>Removes the first occurrence of an element.</a:t>
            </a:r>
            <a:endParaRPr lang="en-US" sz="1350" dirty="0"/>
          </a:p>
        </p:txBody>
      </p:sp>
      <p:pic>
        <p:nvPicPr>
          <p:cNvPr id="17" name="Image 4" descr="preencoded.png">    </p:cNvPr>
          <p:cNvPicPr>
            <a:picLocks noChangeAspect="1"/>
          </p:cNvPicPr>
          <p:nvPr/>
        </p:nvPicPr>
        <p:blipFill>
          <a:blip r:embed="rId5"/>
          <a:stretch>
            <a:fillRect/>
          </a:stretch>
        </p:blipFill>
        <p:spPr>
          <a:xfrm>
            <a:off x="4701778" y="6490097"/>
            <a:ext cx="432911" cy="432911"/>
          </a:xfrm>
          <a:prstGeom prst="rect">
            <a:avLst/>
          </a:prstGeom>
        </p:spPr>
      </p:pic>
      <p:sp>
        <p:nvSpPr>
          <p:cNvPr id="18" name="Text 11"/>
          <p:cNvSpPr/>
          <p:nvPr/>
        </p:nvSpPr>
        <p:spPr>
          <a:xfrm>
            <a:off x="4701778" y="7096125"/>
            <a:ext cx="2164675" cy="278130"/>
          </a:xfrm>
          <a:prstGeom prst="rect">
            <a:avLst/>
          </a:prstGeom>
          <a:noFill/>
          <a:ln/>
        </p:spPr>
        <p:txBody>
          <a:bodyPr wrap="none" lIns="0" tIns="0" rIns="0" bIns="0" rtlCol="0" anchor="t"/>
          <a:lstStyle/>
          <a:p>
            <a:pPr algn="l" indent="0" marL="0">
              <a:lnSpc>
                <a:spcPts val="2100"/>
              </a:lnSpc>
              <a:buNone/>
            </a:pPr>
            <a:r>
              <a:rPr lang="en-US" sz="1700" dirty="0">
                <a:solidFill>
                  <a:srgbClr val="4C4C4D"/>
                </a:solidFill>
                <a:highlight>
                  <a:srgbClr val="CCD7FF"/>
                </a:highlight>
                <a:latin typeface="Consolas" pitchFamily="34" charset="0"/>
                <a:ea typeface="Consolas" pitchFamily="34" charset="-122"/>
                <a:cs typeface="Consolas" pitchFamily="34" charset="-120"/>
              </a:rPr>
              <a:t>sort()</a:t>
            </a:r>
            <a:endParaRPr lang="en-US" sz="1700" dirty="0"/>
          </a:p>
        </p:txBody>
      </p:sp>
      <p:sp>
        <p:nvSpPr>
          <p:cNvPr id="19" name="Text 12"/>
          <p:cNvSpPr/>
          <p:nvPr/>
        </p:nvSpPr>
        <p:spPr>
          <a:xfrm>
            <a:off x="4701778" y="7478078"/>
            <a:ext cx="3836194" cy="277178"/>
          </a:xfrm>
          <a:prstGeom prst="rect">
            <a:avLst/>
          </a:prstGeom>
          <a:noFill/>
          <a:ln/>
        </p:spPr>
        <p:txBody>
          <a:bodyPr wrap="none" lIns="0" tIns="0" rIns="0" bIns="0" rtlCol="0" anchor="t"/>
          <a:lstStyle/>
          <a:p>
            <a:pPr algn="l" indent="0" marL="0">
              <a:lnSpc>
                <a:spcPts val="2150"/>
              </a:lnSpc>
              <a:buNone/>
            </a:pPr>
            <a:r>
              <a:rPr lang="en-US" sz="1350" dirty="0">
                <a:solidFill>
                  <a:srgbClr val="4C4C4D"/>
                </a:solidFill>
                <a:latin typeface="Heebo" pitchFamily="34" charset="0"/>
                <a:ea typeface="Heebo" pitchFamily="34" charset="-122"/>
                <a:cs typeface="Heebo" pitchFamily="34" charset="-120"/>
              </a:rPr>
              <a:t>Sorts the elements in ascending order.</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719018"/>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del Statement</a:t>
            </a:r>
            <a:endParaRPr lang="en-US" sz="4450" dirty="0"/>
          </a:p>
        </p:txBody>
      </p:sp>
      <p:sp>
        <p:nvSpPr>
          <p:cNvPr id="4" name="Text 1"/>
          <p:cNvSpPr/>
          <p:nvPr/>
        </p:nvSpPr>
        <p:spPr>
          <a:xfrm>
            <a:off x="793790" y="1767959"/>
            <a:ext cx="7556421" cy="74866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a:t>
            </a:r>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del</a:t>
            </a:r>
            <a:pPr indent="0" marL="0">
              <a:lnSpc>
                <a:spcPts val="2850"/>
              </a:lnSpc>
              <a:buNone/>
            </a:pPr>
            <a:r>
              <a:rPr lang="en-US" sz="1750" dirty="0">
                <a:solidFill>
                  <a:srgbClr val="4C4C4D"/>
                </a:solidFill>
                <a:latin typeface="Heebo" pitchFamily="34" charset="0"/>
                <a:ea typeface="Heebo" pitchFamily="34" charset="-122"/>
                <a:cs typeface="Heebo" pitchFamily="34" charset="-120"/>
              </a:rPr>
              <a:t> statement is used to delete elements from a list. You can use </a:t>
            </a:r>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del</a:t>
            </a:r>
            <a:pPr indent="0" marL="0">
              <a:lnSpc>
                <a:spcPts val="2850"/>
              </a:lnSpc>
              <a:buNone/>
            </a:pPr>
            <a:r>
              <a:rPr lang="en-US" sz="1750" dirty="0">
                <a:solidFill>
                  <a:srgbClr val="4C4C4D"/>
                </a:solidFill>
                <a:latin typeface="Heebo" pitchFamily="34" charset="0"/>
                <a:ea typeface="Heebo" pitchFamily="34" charset="-122"/>
                <a:cs typeface="Heebo" pitchFamily="34" charset="-120"/>
              </a:rPr>
              <a:t> to remove elements at specific indices or to delete entire lists.</a:t>
            </a:r>
            <a:endParaRPr lang="en-US" sz="1750" dirty="0"/>
          </a:p>
        </p:txBody>
      </p:sp>
      <p:sp>
        <p:nvSpPr>
          <p:cNvPr id="5" name="Shape 2"/>
          <p:cNvSpPr/>
          <p:nvPr/>
        </p:nvSpPr>
        <p:spPr>
          <a:xfrm>
            <a:off x="793790" y="2771775"/>
            <a:ext cx="7556421" cy="1791652"/>
          </a:xfrm>
          <a:prstGeom prst="roundRect">
            <a:avLst>
              <a:gd name="adj" fmla="val 1899"/>
            </a:avLst>
          </a:prstGeom>
          <a:solidFill>
            <a:srgbClr val="CCD7FF"/>
          </a:solidFill>
          <a:ln/>
        </p:spPr>
      </p:sp>
      <p:sp>
        <p:nvSpPr>
          <p:cNvPr id="6" name="Shape 3"/>
          <p:cNvSpPr/>
          <p:nvPr/>
        </p:nvSpPr>
        <p:spPr>
          <a:xfrm>
            <a:off x="782479" y="2771775"/>
            <a:ext cx="7579043" cy="1791652"/>
          </a:xfrm>
          <a:prstGeom prst="roundRect">
            <a:avLst>
              <a:gd name="adj" fmla="val 1899"/>
            </a:avLst>
          </a:prstGeom>
          <a:solidFill>
            <a:srgbClr val="CCD7FF"/>
          </a:solidFill>
          <a:ln/>
        </p:spPr>
      </p:sp>
      <p:sp>
        <p:nvSpPr>
          <p:cNvPr id="7" name="Text 4"/>
          <p:cNvSpPr/>
          <p:nvPr/>
        </p:nvSpPr>
        <p:spPr>
          <a:xfrm>
            <a:off x="1009293" y="2941796"/>
            <a:ext cx="7125414"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animals = ["cat", "dog", "bird"]
del animals[1]  # Delete the element at index 1
del animals  # Delete the entire list
</a:t>
            </a:r>
            <a:endParaRPr lang="en-US" sz="1750" dirty="0"/>
          </a:p>
        </p:txBody>
      </p:sp>
      <p:sp>
        <p:nvSpPr>
          <p:cNvPr id="8" name="Shape 5"/>
          <p:cNvSpPr/>
          <p:nvPr/>
        </p:nvSpPr>
        <p:spPr>
          <a:xfrm>
            <a:off x="793790" y="4818578"/>
            <a:ext cx="7556421" cy="2692003"/>
          </a:xfrm>
          <a:prstGeom prst="roundRect">
            <a:avLst>
              <a:gd name="adj" fmla="val 1264"/>
            </a:avLst>
          </a:prstGeom>
          <a:noFill/>
          <a:ln w="7620">
            <a:solidFill>
              <a:srgbClr val="000000">
                <a:alpha val="8000"/>
              </a:srgbClr>
            </a:solidFill>
            <a:prstDash val="solid"/>
          </a:ln>
        </p:spPr>
      </p:sp>
      <p:sp>
        <p:nvSpPr>
          <p:cNvPr id="9" name="Shape 6"/>
          <p:cNvSpPr/>
          <p:nvPr/>
        </p:nvSpPr>
        <p:spPr>
          <a:xfrm>
            <a:off x="801410" y="4826198"/>
            <a:ext cx="7541181" cy="650319"/>
          </a:xfrm>
          <a:prstGeom prst="rect">
            <a:avLst/>
          </a:prstGeom>
          <a:solidFill>
            <a:srgbClr val="FFFFFF">
              <a:alpha val="4000"/>
            </a:srgbClr>
          </a:solidFill>
          <a:ln/>
        </p:spPr>
      </p:sp>
      <p:sp>
        <p:nvSpPr>
          <p:cNvPr id="10" name="Text 7"/>
          <p:cNvSpPr/>
          <p:nvPr/>
        </p:nvSpPr>
        <p:spPr>
          <a:xfrm>
            <a:off x="1028224" y="4969907"/>
            <a:ext cx="3313152" cy="362903"/>
          </a:xfrm>
          <a:prstGeom prst="rect">
            <a:avLst/>
          </a:prstGeom>
          <a:noFill/>
          <a:ln/>
        </p:spPr>
        <p:txBody>
          <a:bodyPr wrap="none" lIns="0" tIns="0" rIns="0" bIns="0" rtlCol="0" anchor="t"/>
          <a:lstStyle/>
          <a:p>
            <a:pPr indent="0" marL="0">
              <a:lnSpc>
                <a:spcPts val="2850"/>
              </a:lnSpc>
              <a:buNone/>
            </a:pPr>
            <a:r>
              <a:rPr lang="en-US" sz="1750" b="1" dirty="0">
                <a:solidFill>
                  <a:srgbClr val="4C4C4D"/>
                </a:solidFill>
                <a:latin typeface="Heebo" pitchFamily="34" charset="0"/>
                <a:ea typeface="Heebo" pitchFamily="34" charset="-122"/>
                <a:cs typeface="Heebo" pitchFamily="34" charset="-120"/>
              </a:rPr>
              <a:t>Statement</a:t>
            </a:r>
            <a:endParaRPr lang="en-US" sz="1750" dirty="0"/>
          </a:p>
        </p:txBody>
      </p:sp>
      <p:sp>
        <p:nvSpPr>
          <p:cNvPr id="11" name="Text 8"/>
          <p:cNvSpPr/>
          <p:nvPr/>
        </p:nvSpPr>
        <p:spPr>
          <a:xfrm>
            <a:off x="4802624" y="4969907"/>
            <a:ext cx="3313152" cy="362903"/>
          </a:xfrm>
          <a:prstGeom prst="rect">
            <a:avLst/>
          </a:prstGeom>
          <a:noFill/>
          <a:ln/>
        </p:spPr>
        <p:txBody>
          <a:bodyPr wrap="none" lIns="0" tIns="0" rIns="0" bIns="0" rtlCol="0" anchor="t"/>
          <a:lstStyle/>
          <a:p>
            <a:pPr indent="0" marL="0">
              <a:lnSpc>
                <a:spcPts val="2850"/>
              </a:lnSpc>
              <a:buNone/>
            </a:pPr>
            <a:r>
              <a:rPr lang="en-US" sz="1750" b="1" dirty="0">
                <a:solidFill>
                  <a:srgbClr val="4C4C4D"/>
                </a:solidFill>
                <a:latin typeface="Heebo" pitchFamily="34" charset="0"/>
                <a:ea typeface="Heebo" pitchFamily="34" charset="-122"/>
                <a:cs typeface="Heebo" pitchFamily="34" charset="-120"/>
              </a:rPr>
              <a:t>Purpose</a:t>
            </a:r>
            <a:endParaRPr lang="en-US" sz="1750" dirty="0"/>
          </a:p>
        </p:txBody>
      </p:sp>
      <p:sp>
        <p:nvSpPr>
          <p:cNvPr id="12" name="Shape 9"/>
          <p:cNvSpPr/>
          <p:nvPr/>
        </p:nvSpPr>
        <p:spPr>
          <a:xfrm>
            <a:off x="801410" y="5476518"/>
            <a:ext cx="7541181" cy="1013222"/>
          </a:xfrm>
          <a:prstGeom prst="rect">
            <a:avLst/>
          </a:prstGeom>
          <a:solidFill>
            <a:srgbClr val="000000">
              <a:alpha val="4000"/>
            </a:srgbClr>
          </a:solidFill>
          <a:ln/>
        </p:spPr>
      </p:sp>
      <p:sp>
        <p:nvSpPr>
          <p:cNvPr id="13" name="Text 10"/>
          <p:cNvSpPr/>
          <p:nvPr/>
        </p:nvSpPr>
        <p:spPr>
          <a:xfrm>
            <a:off x="1028224" y="5620226"/>
            <a:ext cx="3313152" cy="385763"/>
          </a:xfrm>
          <a:prstGeom prst="rect">
            <a:avLst/>
          </a:prstGeom>
          <a:noFill/>
          <a:ln/>
        </p:spPr>
        <p:txBody>
          <a:bodyPr wrap="non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del animals[1]</a:t>
            </a:r>
            <a:endParaRPr lang="en-US" sz="1750" dirty="0"/>
          </a:p>
        </p:txBody>
      </p:sp>
      <p:sp>
        <p:nvSpPr>
          <p:cNvPr id="14" name="Text 11"/>
          <p:cNvSpPr/>
          <p:nvPr/>
        </p:nvSpPr>
        <p:spPr>
          <a:xfrm>
            <a:off x="4802624" y="5620226"/>
            <a:ext cx="3313152"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Deletes the element at index 1 (in this case, "dog").</a:t>
            </a:r>
            <a:endParaRPr lang="en-US" sz="1750" dirty="0"/>
          </a:p>
        </p:txBody>
      </p:sp>
      <p:sp>
        <p:nvSpPr>
          <p:cNvPr id="15" name="Shape 12"/>
          <p:cNvSpPr/>
          <p:nvPr/>
        </p:nvSpPr>
        <p:spPr>
          <a:xfrm>
            <a:off x="801410" y="6489740"/>
            <a:ext cx="7541181" cy="1013222"/>
          </a:xfrm>
          <a:prstGeom prst="rect">
            <a:avLst/>
          </a:prstGeom>
          <a:solidFill>
            <a:srgbClr val="FFFFFF">
              <a:alpha val="4000"/>
            </a:srgbClr>
          </a:solidFill>
          <a:ln/>
        </p:spPr>
      </p:sp>
      <p:sp>
        <p:nvSpPr>
          <p:cNvPr id="16" name="Text 13"/>
          <p:cNvSpPr/>
          <p:nvPr/>
        </p:nvSpPr>
        <p:spPr>
          <a:xfrm>
            <a:off x="1028224" y="6633448"/>
            <a:ext cx="3313152" cy="385763"/>
          </a:xfrm>
          <a:prstGeom prst="rect">
            <a:avLst/>
          </a:prstGeom>
          <a:noFill/>
          <a:ln/>
        </p:spPr>
        <p:txBody>
          <a:bodyPr wrap="non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del animals</a:t>
            </a:r>
            <a:endParaRPr lang="en-US" sz="1750" dirty="0"/>
          </a:p>
        </p:txBody>
      </p:sp>
      <p:sp>
        <p:nvSpPr>
          <p:cNvPr id="17" name="Text 14"/>
          <p:cNvSpPr/>
          <p:nvPr/>
        </p:nvSpPr>
        <p:spPr>
          <a:xfrm>
            <a:off x="4802624" y="6633448"/>
            <a:ext cx="3313152"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Deletes the entire list named 'animals'.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2914" y="461963"/>
            <a:ext cx="3500318" cy="404336"/>
          </a:xfrm>
          <a:prstGeom prst="rect">
            <a:avLst/>
          </a:prstGeom>
          <a:noFill/>
          <a:ln/>
        </p:spPr>
        <p:txBody>
          <a:bodyPr wrap="none" lIns="0" tIns="0" rIns="0" bIns="0" rtlCol="0" anchor="t"/>
          <a:lstStyle/>
          <a:p>
            <a:pPr indent="0" marL="0">
              <a:lnSpc>
                <a:spcPts val="3150"/>
              </a:lnSpc>
              <a:buNone/>
            </a:pPr>
            <a:r>
              <a:rPr lang="en-US" sz="2500" dirty="0">
                <a:solidFill>
                  <a:srgbClr val="152D47"/>
                </a:solidFill>
                <a:latin typeface="Crimson Pro Semi Bold" pitchFamily="34" charset="0"/>
                <a:ea typeface="Crimson Pro Semi Bold" pitchFamily="34" charset="-122"/>
                <a:cs typeface="Crimson Pro Semi Bold" pitchFamily="34" charset="-120"/>
              </a:rPr>
              <a:t>Example Code and Images</a:t>
            </a:r>
            <a:endParaRPr lang="en-US" sz="2500" dirty="0"/>
          </a:p>
        </p:txBody>
      </p:sp>
      <p:sp>
        <p:nvSpPr>
          <p:cNvPr id="3" name="Text 1"/>
          <p:cNvSpPr/>
          <p:nvPr/>
        </p:nvSpPr>
        <p:spPr>
          <a:xfrm>
            <a:off x="452914" y="1125022"/>
            <a:ext cx="13724573" cy="207050"/>
          </a:xfrm>
          <a:prstGeom prst="rect">
            <a:avLst/>
          </a:prstGeom>
          <a:noFill/>
          <a:ln/>
        </p:spPr>
        <p:txBody>
          <a:bodyPr wrap="none" lIns="0" tIns="0" rIns="0" bIns="0" rtlCol="0" anchor="t"/>
          <a:lstStyle/>
          <a:p>
            <a:pPr indent="0" marL="0">
              <a:lnSpc>
                <a:spcPts val="1600"/>
              </a:lnSpc>
              <a:buNone/>
            </a:pPr>
            <a:r>
              <a:rPr lang="en-US" sz="1000" dirty="0">
                <a:solidFill>
                  <a:srgbClr val="4C4C4D"/>
                </a:solidFill>
                <a:latin typeface="Heebo" pitchFamily="34" charset="0"/>
                <a:ea typeface="Heebo" pitchFamily="34" charset="-122"/>
                <a:cs typeface="Heebo" pitchFamily="34" charset="-120"/>
              </a:rPr>
              <a:t>Here are some examples of code that demonstrate how to use lists in Python:</a:t>
            </a:r>
            <a:endParaRPr lang="en-US" sz="1000" dirty="0"/>
          </a:p>
        </p:txBody>
      </p:sp>
      <p:sp>
        <p:nvSpPr>
          <p:cNvPr id="4" name="Shape 2"/>
          <p:cNvSpPr/>
          <p:nvPr/>
        </p:nvSpPr>
        <p:spPr>
          <a:xfrm>
            <a:off x="452914" y="1477566"/>
            <a:ext cx="13724573" cy="1643420"/>
          </a:xfrm>
          <a:prstGeom prst="roundRect">
            <a:avLst>
              <a:gd name="adj" fmla="val 1181"/>
            </a:avLst>
          </a:prstGeom>
          <a:solidFill>
            <a:srgbClr val="CCD7FF"/>
          </a:solidFill>
          <a:ln/>
        </p:spPr>
      </p:sp>
      <p:sp>
        <p:nvSpPr>
          <p:cNvPr id="5" name="Shape 3"/>
          <p:cNvSpPr/>
          <p:nvPr/>
        </p:nvSpPr>
        <p:spPr>
          <a:xfrm>
            <a:off x="446484" y="1477566"/>
            <a:ext cx="13737431" cy="1643420"/>
          </a:xfrm>
          <a:prstGeom prst="roundRect">
            <a:avLst>
              <a:gd name="adj" fmla="val 1181"/>
            </a:avLst>
          </a:prstGeom>
          <a:solidFill>
            <a:srgbClr val="CCD7FF"/>
          </a:solidFill>
          <a:ln/>
        </p:spPr>
      </p:sp>
      <p:sp>
        <p:nvSpPr>
          <p:cNvPr id="6" name="Text 4"/>
          <p:cNvSpPr/>
          <p:nvPr/>
        </p:nvSpPr>
        <p:spPr>
          <a:xfrm>
            <a:off x="575786" y="1574602"/>
            <a:ext cx="13478828" cy="1449348"/>
          </a:xfrm>
          <a:prstGeom prst="rect">
            <a:avLst/>
          </a:prstGeom>
          <a:noFill/>
          <a:ln/>
        </p:spPr>
        <p:txBody>
          <a:bodyPr wrap="square" lIns="0" tIns="0" rIns="0" bIns="0" rtlCol="0" anchor="t"/>
          <a:lstStyle/>
          <a:p>
            <a:pPr indent="0" marL="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numbers = [1, 2, 3, 4, 5]
print(numbers[1:3])  # Output: [2, 3]
numbers.append(6)
print(numbers)  # Output: [1, 2, 3, 4, 5, 6]
del numbers[2]
print(numbers)  # Output: [1, 2, 4, 5, 6]
</a:t>
            </a:r>
            <a:endParaRPr lang="en-US" sz="1000" dirty="0"/>
          </a:p>
        </p:txBody>
      </p:sp>
      <p:sp>
        <p:nvSpPr>
          <p:cNvPr id="7" name="Text 5"/>
          <p:cNvSpPr/>
          <p:nvPr/>
        </p:nvSpPr>
        <p:spPr>
          <a:xfrm>
            <a:off x="452914" y="3266480"/>
            <a:ext cx="13724573" cy="214670"/>
          </a:xfrm>
          <a:prstGeom prst="rect">
            <a:avLst/>
          </a:prstGeom>
          <a:noFill/>
          <a:ln/>
        </p:spPr>
        <p:txBody>
          <a:bodyPr wrap="none" lIns="0" tIns="0" rIns="0" bIns="0" rtlCol="0" anchor="t"/>
          <a:lstStyle/>
          <a:p>
            <a:pPr indent="0" marL="0">
              <a:lnSpc>
                <a:spcPts val="1600"/>
              </a:lnSpc>
              <a:buNone/>
            </a:pPr>
            <a:r>
              <a:rPr lang="en-US" sz="1000" dirty="0">
                <a:solidFill>
                  <a:srgbClr val="4C4C4D"/>
                </a:solidFill>
                <a:latin typeface="Heebo" pitchFamily="34" charset="0"/>
                <a:ea typeface="Heebo" pitchFamily="34" charset="-122"/>
                <a:cs typeface="Heebo" pitchFamily="34" charset="-120"/>
              </a:rPr>
              <a:t>This code demonstrates basic list operations such as slicing, adding elements using </a:t>
            </a:r>
            <a:pPr indent="0" marL="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append()</a:t>
            </a:r>
            <a:pPr indent="0" marL="0">
              <a:lnSpc>
                <a:spcPts val="1600"/>
              </a:lnSpc>
              <a:buNone/>
            </a:pPr>
            <a:r>
              <a:rPr lang="en-US" sz="1000" dirty="0">
                <a:solidFill>
                  <a:srgbClr val="4C4C4D"/>
                </a:solidFill>
                <a:latin typeface="Heebo" pitchFamily="34" charset="0"/>
                <a:ea typeface="Heebo" pitchFamily="34" charset="-122"/>
                <a:cs typeface="Heebo" pitchFamily="34" charset="-120"/>
              </a:rPr>
              <a:t>, and deleting elements using </a:t>
            </a:r>
            <a:pPr indent="0" marL="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del</a:t>
            </a:r>
            <a:pPr indent="0" marL="0">
              <a:lnSpc>
                <a:spcPts val="1600"/>
              </a:lnSpc>
              <a:buNone/>
            </a:pPr>
            <a:r>
              <a:rPr lang="en-US" sz="1000" dirty="0">
                <a:solidFill>
                  <a:srgbClr val="4C4C4D"/>
                </a:solidFill>
                <a:latin typeface="Heebo" pitchFamily="34" charset="0"/>
                <a:ea typeface="Heebo" pitchFamily="34" charset="-122"/>
                <a:cs typeface="Heebo" pitchFamily="34" charset="-120"/>
              </a:rPr>
              <a:t>. These examples provide a starting point for understanding the versatility and power of Python lists.</a:t>
            </a:r>
            <a:endParaRPr lang="en-US" sz="1000" dirty="0"/>
          </a:p>
        </p:txBody>
      </p:sp>
      <p:pic>
        <p:nvPicPr>
          <p:cNvPr id="8" name="Image 0" descr="preencoded.png">    </p:cNvPr>
          <p:cNvPicPr>
            <a:picLocks noChangeAspect="1"/>
          </p:cNvPicPr>
          <p:nvPr/>
        </p:nvPicPr>
        <p:blipFill>
          <a:blip r:embed="rId1"/>
          <a:stretch>
            <a:fillRect/>
          </a:stretch>
        </p:blipFill>
        <p:spPr>
          <a:xfrm>
            <a:off x="452914" y="3626644"/>
            <a:ext cx="646986" cy="1035248"/>
          </a:xfrm>
          <a:prstGeom prst="rect">
            <a:avLst/>
          </a:prstGeom>
        </p:spPr>
      </p:pic>
      <p:sp>
        <p:nvSpPr>
          <p:cNvPr id="9" name="Text 6"/>
          <p:cNvSpPr/>
          <p:nvPr/>
        </p:nvSpPr>
        <p:spPr>
          <a:xfrm>
            <a:off x="1293971" y="3755946"/>
            <a:ext cx="1617583" cy="202168"/>
          </a:xfrm>
          <a:prstGeom prst="rect">
            <a:avLst/>
          </a:prstGeom>
          <a:noFill/>
          <a:ln/>
        </p:spPr>
        <p:txBody>
          <a:bodyPr wrap="none" lIns="0" tIns="0" rIns="0" bIns="0" rtlCol="0" anchor="t"/>
          <a:lstStyle/>
          <a:p>
            <a:pPr algn="l" indent="0" marL="0">
              <a:lnSpc>
                <a:spcPts val="1550"/>
              </a:lnSpc>
              <a:buNone/>
            </a:pPr>
            <a:r>
              <a:rPr lang="en-US" sz="1250" dirty="0">
                <a:solidFill>
                  <a:srgbClr val="4C4C4D"/>
                </a:solidFill>
                <a:latin typeface="Crimson Pro Semi Bold" pitchFamily="34" charset="0"/>
                <a:ea typeface="Crimson Pro Semi Bold" pitchFamily="34" charset="-122"/>
                <a:cs typeface="Crimson Pro Semi Bold" pitchFamily="34" charset="-120"/>
              </a:rPr>
              <a:t>Step 1: Create a List</a:t>
            </a:r>
            <a:endParaRPr lang="en-US" sz="1250" dirty="0"/>
          </a:p>
        </p:txBody>
      </p:sp>
      <p:sp>
        <p:nvSpPr>
          <p:cNvPr id="10" name="Text 7"/>
          <p:cNvSpPr/>
          <p:nvPr/>
        </p:nvSpPr>
        <p:spPr>
          <a:xfrm>
            <a:off x="1293971" y="4035743"/>
            <a:ext cx="12883515" cy="214670"/>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Create a list named </a:t>
            </a:r>
            <a:pPr algn="l" indent="0" marL="0">
              <a:lnSpc>
                <a:spcPts val="1600"/>
              </a:lnSpc>
              <a:buNone/>
            </a:pPr>
            <a:r>
              <a:rPr lang="en-US" sz="1000" dirty="0">
                <a:solidFill>
                  <a:srgbClr val="4C4C4D"/>
                </a:solidFill>
                <a:highlight>
                  <a:srgbClr val="CCD7FF"/>
                </a:highlight>
                <a:latin typeface="Consolas" pitchFamily="34" charset="0"/>
                <a:ea typeface="Consolas" pitchFamily="34" charset="-122"/>
                <a:cs typeface="Consolas" pitchFamily="34" charset="-120"/>
              </a:rPr>
              <a:t>numbers</a:t>
            </a:r>
            <a:pPr algn="l" indent="0" marL="0">
              <a:lnSpc>
                <a:spcPts val="1600"/>
              </a:lnSpc>
              <a:buNone/>
            </a:pPr>
            <a:r>
              <a:rPr lang="en-US" sz="1000" dirty="0">
                <a:solidFill>
                  <a:srgbClr val="4C4C4D"/>
                </a:solidFill>
                <a:latin typeface="Heebo" pitchFamily="34" charset="0"/>
                <a:ea typeface="Heebo" pitchFamily="34" charset="-122"/>
                <a:cs typeface="Heebo" pitchFamily="34" charset="-120"/>
              </a:rPr>
              <a:t> containing elements from 1 to 5.</a:t>
            </a:r>
            <a:endParaRPr lang="en-US" sz="1000" dirty="0"/>
          </a:p>
        </p:txBody>
      </p:sp>
      <p:pic>
        <p:nvPicPr>
          <p:cNvPr id="11" name="Image 1" descr="preencoded.png">    </p:cNvPr>
          <p:cNvPicPr>
            <a:picLocks noChangeAspect="1"/>
          </p:cNvPicPr>
          <p:nvPr/>
        </p:nvPicPr>
        <p:blipFill>
          <a:blip r:embed="rId2"/>
          <a:stretch>
            <a:fillRect/>
          </a:stretch>
        </p:blipFill>
        <p:spPr>
          <a:xfrm>
            <a:off x="452914" y="4661892"/>
            <a:ext cx="646986" cy="1035248"/>
          </a:xfrm>
          <a:prstGeom prst="rect">
            <a:avLst/>
          </a:prstGeom>
        </p:spPr>
      </p:pic>
      <p:sp>
        <p:nvSpPr>
          <p:cNvPr id="12" name="Text 8"/>
          <p:cNvSpPr/>
          <p:nvPr/>
        </p:nvSpPr>
        <p:spPr>
          <a:xfrm>
            <a:off x="1293971" y="4791194"/>
            <a:ext cx="1617583" cy="202168"/>
          </a:xfrm>
          <a:prstGeom prst="rect">
            <a:avLst/>
          </a:prstGeom>
          <a:noFill/>
          <a:ln/>
        </p:spPr>
        <p:txBody>
          <a:bodyPr wrap="none" lIns="0" tIns="0" rIns="0" bIns="0" rtlCol="0" anchor="t"/>
          <a:lstStyle/>
          <a:p>
            <a:pPr algn="l" indent="0" marL="0">
              <a:lnSpc>
                <a:spcPts val="1550"/>
              </a:lnSpc>
              <a:buNone/>
            </a:pPr>
            <a:r>
              <a:rPr lang="en-US" sz="1250" dirty="0">
                <a:solidFill>
                  <a:srgbClr val="4C4C4D"/>
                </a:solidFill>
                <a:latin typeface="Crimson Pro Semi Bold" pitchFamily="34" charset="0"/>
                <a:ea typeface="Crimson Pro Semi Bold" pitchFamily="34" charset="-122"/>
                <a:cs typeface="Crimson Pro Semi Bold" pitchFamily="34" charset="-120"/>
              </a:rPr>
              <a:t>Step 2: Slice the List</a:t>
            </a:r>
            <a:endParaRPr lang="en-US" sz="1250" dirty="0"/>
          </a:p>
        </p:txBody>
      </p:sp>
      <p:sp>
        <p:nvSpPr>
          <p:cNvPr id="13" name="Text 9"/>
          <p:cNvSpPr/>
          <p:nvPr/>
        </p:nvSpPr>
        <p:spPr>
          <a:xfrm>
            <a:off x="1293971" y="5070991"/>
            <a:ext cx="12883515" cy="207050"/>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Extract a sublist containing the elements at indices 1 and 2.</a:t>
            </a:r>
            <a:endParaRPr lang="en-US" sz="1000" dirty="0"/>
          </a:p>
        </p:txBody>
      </p:sp>
      <p:pic>
        <p:nvPicPr>
          <p:cNvPr id="14" name="Image 2" descr="preencoded.png">    </p:cNvPr>
          <p:cNvPicPr>
            <a:picLocks noChangeAspect="1"/>
          </p:cNvPicPr>
          <p:nvPr/>
        </p:nvPicPr>
        <p:blipFill>
          <a:blip r:embed="rId3"/>
          <a:stretch>
            <a:fillRect/>
          </a:stretch>
        </p:blipFill>
        <p:spPr>
          <a:xfrm>
            <a:off x="452914" y="5697141"/>
            <a:ext cx="646986" cy="1035248"/>
          </a:xfrm>
          <a:prstGeom prst="rect">
            <a:avLst/>
          </a:prstGeom>
        </p:spPr>
      </p:pic>
      <p:sp>
        <p:nvSpPr>
          <p:cNvPr id="15" name="Text 10"/>
          <p:cNvSpPr/>
          <p:nvPr/>
        </p:nvSpPr>
        <p:spPr>
          <a:xfrm>
            <a:off x="1293971" y="5826443"/>
            <a:ext cx="1790462" cy="202168"/>
          </a:xfrm>
          <a:prstGeom prst="rect">
            <a:avLst/>
          </a:prstGeom>
          <a:noFill/>
          <a:ln/>
        </p:spPr>
        <p:txBody>
          <a:bodyPr wrap="none" lIns="0" tIns="0" rIns="0" bIns="0" rtlCol="0" anchor="t"/>
          <a:lstStyle/>
          <a:p>
            <a:pPr algn="l" indent="0" marL="0">
              <a:lnSpc>
                <a:spcPts val="1550"/>
              </a:lnSpc>
              <a:buNone/>
            </a:pPr>
            <a:r>
              <a:rPr lang="en-US" sz="1250" dirty="0">
                <a:solidFill>
                  <a:srgbClr val="4C4C4D"/>
                </a:solidFill>
                <a:latin typeface="Crimson Pro Semi Bold" pitchFamily="34" charset="0"/>
                <a:ea typeface="Crimson Pro Semi Bold" pitchFamily="34" charset="-122"/>
                <a:cs typeface="Crimson Pro Semi Bold" pitchFamily="34" charset="-120"/>
              </a:rPr>
              <a:t>Step 3: Append an Element</a:t>
            </a:r>
            <a:endParaRPr lang="en-US" sz="1250" dirty="0"/>
          </a:p>
        </p:txBody>
      </p:sp>
      <p:sp>
        <p:nvSpPr>
          <p:cNvPr id="16" name="Text 11"/>
          <p:cNvSpPr/>
          <p:nvPr/>
        </p:nvSpPr>
        <p:spPr>
          <a:xfrm>
            <a:off x="1293971" y="6106239"/>
            <a:ext cx="12883515" cy="207050"/>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Add the element 6 to the end of the list.</a:t>
            </a:r>
            <a:endParaRPr lang="en-US" sz="1000" dirty="0"/>
          </a:p>
        </p:txBody>
      </p:sp>
      <p:pic>
        <p:nvPicPr>
          <p:cNvPr id="17" name="Image 3" descr="preencoded.png">    </p:cNvPr>
          <p:cNvPicPr>
            <a:picLocks noChangeAspect="1"/>
          </p:cNvPicPr>
          <p:nvPr/>
        </p:nvPicPr>
        <p:blipFill>
          <a:blip r:embed="rId4"/>
          <a:stretch>
            <a:fillRect/>
          </a:stretch>
        </p:blipFill>
        <p:spPr>
          <a:xfrm>
            <a:off x="452914" y="6732389"/>
            <a:ext cx="646986" cy="1035248"/>
          </a:xfrm>
          <a:prstGeom prst="rect">
            <a:avLst/>
          </a:prstGeom>
        </p:spPr>
      </p:pic>
      <p:sp>
        <p:nvSpPr>
          <p:cNvPr id="18" name="Text 12"/>
          <p:cNvSpPr/>
          <p:nvPr/>
        </p:nvSpPr>
        <p:spPr>
          <a:xfrm>
            <a:off x="1293971" y="6861691"/>
            <a:ext cx="1708666" cy="202168"/>
          </a:xfrm>
          <a:prstGeom prst="rect">
            <a:avLst/>
          </a:prstGeom>
          <a:noFill/>
          <a:ln/>
        </p:spPr>
        <p:txBody>
          <a:bodyPr wrap="none" lIns="0" tIns="0" rIns="0" bIns="0" rtlCol="0" anchor="t"/>
          <a:lstStyle/>
          <a:p>
            <a:pPr algn="l" indent="0" marL="0">
              <a:lnSpc>
                <a:spcPts val="1550"/>
              </a:lnSpc>
              <a:buNone/>
            </a:pPr>
            <a:r>
              <a:rPr lang="en-US" sz="1250" dirty="0">
                <a:solidFill>
                  <a:srgbClr val="4C4C4D"/>
                </a:solidFill>
                <a:latin typeface="Crimson Pro Semi Bold" pitchFamily="34" charset="0"/>
                <a:ea typeface="Crimson Pro Semi Bold" pitchFamily="34" charset="-122"/>
                <a:cs typeface="Crimson Pro Semi Bold" pitchFamily="34" charset="-120"/>
              </a:rPr>
              <a:t>Step 4: Delete an Element</a:t>
            </a:r>
            <a:endParaRPr lang="en-US" sz="1250" dirty="0"/>
          </a:p>
        </p:txBody>
      </p:sp>
      <p:sp>
        <p:nvSpPr>
          <p:cNvPr id="19" name="Text 13"/>
          <p:cNvSpPr/>
          <p:nvPr/>
        </p:nvSpPr>
        <p:spPr>
          <a:xfrm>
            <a:off x="1293971" y="7141488"/>
            <a:ext cx="12883515" cy="207050"/>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Remove the element at index 2 (value 4) from the list.</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2024-10-07T22:54:41Z</dcterms:created>
  <dcterms:modified xsi:type="dcterms:W3CDTF">2024-10-07T22:54:41Z</dcterms:modified>
</cp:coreProperties>
</file>