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4630400" cy="8229600"/>
  <p:notesSz cx="8229600" cy="14630400"/>
  <p:embeddedFontLst>
    <p:embeddedFont>
      <p:font typeface="Crimson Pro Semi Bold"/>
      <p:regular r:id="rId23"/>
    </p:embeddedFont>
    <p:embeddedFont>
      <p:font typeface="Crimson Pro Semi Bold"/>
      <p:regular r:id="rId24"/>
    </p:embeddedFont>
    <p:embeddedFont>
      <p:font typeface="Crimson Pro Semi Bold"/>
      <p:regular r:id="rId25"/>
    </p:embeddedFont>
    <p:embeddedFont>
      <p:font typeface="Crimson Pro Semi Bold"/>
      <p:regular r:id="rId26"/>
    </p:embeddedFont>
    <p:embeddedFont>
      <p:font typeface="Heebo"/>
      <p:regular r:id="rId27"/>
    </p:embeddedFont>
    <p:embeddedFont>
      <p:font typeface="Heebo"/>
      <p:regular r:id="rId2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font" Target="fonts/font5.fntdata"/><Relationship Id="rId28"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slideLayout" Target="../slideLayouts/slideLayout14.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7.xml"/><Relationship Id="rId5"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034897"/>
          </a:xfrm>
          <a:prstGeom prst="rect">
            <a:avLst/>
          </a:prstGeom>
        </p:spPr>
      </p:pic>
      <p:sp>
        <p:nvSpPr>
          <p:cNvPr id="3" name="Text 0"/>
          <p:cNvSpPr/>
          <p:nvPr/>
        </p:nvSpPr>
        <p:spPr>
          <a:xfrm>
            <a:off x="569714" y="2482572"/>
            <a:ext cx="6870621" cy="508635"/>
          </a:xfrm>
          <a:prstGeom prst="rect">
            <a:avLst/>
          </a:prstGeom>
          <a:noFill/>
          <a:ln/>
        </p:spPr>
        <p:txBody>
          <a:bodyPr wrap="none" lIns="0" tIns="0" rIns="0" bIns="0" rtlCol="0" anchor="t"/>
          <a:lstStyle/>
          <a:p>
            <a:pPr indent="0" marL="0">
              <a:lnSpc>
                <a:spcPts val="4000"/>
              </a:lnSpc>
              <a:buNone/>
            </a:pPr>
            <a:r>
              <a:rPr lang="en-US" sz="3200" dirty="0">
                <a:solidFill>
                  <a:srgbClr val="152D47"/>
                </a:solidFill>
                <a:latin typeface="Crimson Pro Semi Bold" pitchFamily="34" charset="0"/>
                <a:ea typeface="Crimson Pro Semi Bold" pitchFamily="34" charset="-122"/>
                <a:cs typeface="Crimson Pro Semi Bold" pitchFamily="34" charset="-120"/>
              </a:rPr>
              <a:t>Introduction to Control Flow Statements</a:t>
            </a:r>
            <a:endParaRPr lang="en-US" sz="3200" dirty="0"/>
          </a:p>
        </p:txBody>
      </p:sp>
      <p:sp>
        <p:nvSpPr>
          <p:cNvPr id="4" name="Shape 1"/>
          <p:cNvSpPr/>
          <p:nvPr/>
        </p:nvSpPr>
        <p:spPr>
          <a:xfrm>
            <a:off x="569714" y="3418523"/>
            <a:ext cx="284798" cy="284798"/>
          </a:xfrm>
          <a:prstGeom prst="roundRect">
            <a:avLst>
              <a:gd name="adj" fmla="val 8575"/>
            </a:avLst>
          </a:prstGeom>
          <a:solidFill>
            <a:srgbClr val="F2EEEE"/>
          </a:solidFill>
          <a:ln/>
        </p:spPr>
      </p:sp>
      <p:sp>
        <p:nvSpPr>
          <p:cNvPr id="5" name="Text 2"/>
          <p:cNvSpPr/>
          <p:nvPr/>
        </p:nvSpPr>
        <p:spPr>
          <a:xfrm>
            <a:off x="1017270" y="3418523"/>
            <a:ext cx="6216610" cy="1041559"/>
          </a:xfrm>
          <a:prstGeom prst="rect">
            <a:avLst/>
          </a:prstGeom>
          <a:noFill/>
          <a:ln/>
        </p:spPr>
        <p:txBody>
          <a:bodyPr wrap="square" lIns="0" tIns="0" rIns="0" bIns="0" rtlCol="0" anchor="t"/>
          <a:lstStyle/>
          <a:p>
            <a:pPr indent="0" marL="0">
              <a:lnSpc>
                <a:spcPts val="2050"/>
              </a:lnSpc>
              <a:buNone/>
            </a:pPr>
            <a:r>
              <a:rPr lang="en-US" sz="1250" dirty="0">
                <a:solidFill>
                  <a:srgbClr val="4C4C4D"/>
                </a:solidFill>
                <a:latin typeface="Heebo" pitchFamily="34" charset="0"/>
                <a:ea typeface="Heebo" pitchFamily="34" charset="-122"/>
                <a:cs typeface="Heebo" pitchFamily="34" charset="-120"/>
              </a:rPr>
              <a:t>Control flow statements are an essential part of programming, allowing developers to control the order and execution of their code. These statements enable conditional logic, looping, and branching, which are fundamental to building complex and dynamic applications.</a:t>
            </a:r>
            <a:endParaRPr lang="en-US" sz="1250" dirty="0"/>
          </a:p>
        </p:txBody>
      </p:sp>
      <p:sp>
        <p:nvSpPr>
          <p:cNvPr id="6" name="Text 3"/>
          <p:cNvSpPr/>
          <p:nvPr/>
        </p:nvSpPr>
        <p:spPr>
          <a:xfrm>
            <a:off x="1277541" y="4557713"/>
            <a:ext cx="5956340" cy="520779"/>
          </a:xfrm>
          <a:prstGeom prst="rect">
            <a:avLst/>
          </a:prstGeom>
          <a:noFill/>
          <a:ln/>
        </p:spPr>
        <p:txBody>
          <a:bodyPr wrap="square" lIns="0" tIns="0" rIns="0" bIns="0" rtlCol="0" anchor="t"/>
          <a:lstStyle/>
          <a:p>
            <a:pPr algn="l" marL="342900" indent="-342900">
              <a:lnSpc>
                <a:spcPts val="2050"/>
              </a:lnSpc>
              <a:buSzPct val="100000"/>
              <a:buChar char="•"/>
            </a:pPr>
            <a:r>
              <a:rPr lang="en-US" sz="1250" b="1" dirty="0">
                <a:solidFill>
                  <a:srgbClr val="4C4C4D"/>
                </a:solidFill>
                <a:latin typeface="Heebo" pitchFamily="34" charset="0"/>
                <a:ea typeface="Heebo" pitchFamily="34" charset="-122"/>
                <a:cs typeface="Heebo" pitchFamily="34" charset="-120"/>
              </a:rPr>
              <a:t>if-else statements:</a:t>
            </a:r>
            <a:pPr algn="l" indent="0" marL="0">
              <a:lnSpc>
                <a:spcPts val="2050"/>
              </a:lnSpc>
              <a:buNone/>
            </a:pPr>
            <a:r>
              <a:rPr lang="en-US" sz="1250" dirty="0">
                <a:solidFill>
                  <a:srgbClr val="4C4C4D"/>
                </a:solidFill>
                <a:latin typeface="Heebo" pitchFamily="34" charset="0"/>
                <a:ea typeface="Heebo" pitchFamily="34" charset="-122"/>
                <a:cs typeface="Heebo" pitchFamily="34" charset="-120"/>
              </a:rPr>
              <a:t> Execute different blocks of code based on a condition, for example, checking if a user is logged in or not.</a:t>
            </a:r>
            <a:endParaRPr lang="en-US" sz="1250" dirty="0"/>
          </a:p>
        </p:txBody>
      </p:sp>
      <p:sp>
        <p:nvSpPr>
          <p:cNvPr id="7" name="Text 4"/>
          <p:cNvSpPr/>
          <p:nvPr/>
        </p:nvSpPr>
        <p:spPr>
          <a:xfrm>
            <a:off x="1277541" y="5135404"/>
            <a:ext cx="5956340" cy="520779"/>
          </a:xfrm>
          <a:prstGeom prst="rect">
            <a:avLst/>
          </a:prstGeom>
          <a:noFill/>
          <a:ln/>
        </p:spPr>
        <p:txBody>
          <a:bodyPr wrap="square" lIns="0" tIns="0" rIns="0" bIns="0" rtlCol="0" anchor="t"/>
          <a:lstStyle/>
          <a:p>
            <a:pPr algn="l" marL="342900" indent="-342900">
              <a:lnSpc>
                <a:spcPts val="2050"/>
              </a:lnSpc>
              <a:buSzPct val="100000"/>
              <a:buChar char="•"/>
            </a:pPr>
            <a:r>
              <a:rPr lang="en-US" sz="1250" b="1" dirty="0">
                <a:solidFill>
                  <a:srgbClr val="4C4C4D"/>
                </a:solidFill>
                <a:latin typeface="Heebo" pitchFamily="34" charset="0"/>
                <a:ea typeface="Heebo" pitchFamily="34" charset="-122"/>
                <a:cs typeface="Heebo" pitchFamily="34" charset="-120"/>
              </a:rPr>
              <a:t>for loops:</a:t>
            </a:r>
            <a:pPr algn="l" indent="0" marL="0">
              <a:lnSpc>
                <a:spcPts val="2050"/>
              </a:lnSpc>
              <a:buNone/>
            </a:pPr>
            <a:r>
              <a:rPr lang="en-US" sz="1250" dirty="0">
                <a:solidFill>
                  <a:srgbClr val="4C4C4D"/>
                </a:solidFill>
                <a:latin typeface="Heebo" pitchFamily="34" charset="0"/>
                <a:ea typeface="Heebo" pitchFamily="34" charset="-122"/>
                <a:cs typeface="Heebo" pitchFamily="34" charset="-120"/>
              </a:rPr>
              <a:t> Repeat a block of code a specific number of times, for example, printing a list of numbers.</a:t>
            </a:r>
            <a:endParaRPr lang="en-US" sz="1250" dirty="0"/>
          </a:p>
        </p:txBody>
      </p:sp>
      <p:sp>
        <p:nvSpPr>
          <p:cNvPr id="8" name="Text 5"/>
          <p:cNvSpPr/>
          <p:nvPr/>
        </p:nvSpPr>
        <p:spPr>
          <a:xfrm>
            <a:off x="1277541" y="5713095"/>
            <a:ext cx="5956340" cy="520779"/>
          </a:xfrm>
          <a:prstGeom prst="rect">
            <a:avLst/>
          </a:prstGeom>
          <a:noFill/>
          <a:ln/>
        </p:spPr>
        <p:txBody>
          <a:bodyPr wrap="square" lIns="0" tIns="0" rIns="0" bIns="0" rtlCol="0" anchor="t"/>
          <a:lstStyle/>
          <a:p>
            <a:pPr algn="l" marL="342900" indent="-342900">
              <a:lnSpc>
                <a:spcPts val="2050"/>
              </a:lnSpc>
              <a:buSzPct val="100000"/>
              <a:buChar char="•"/>
            </a:pPr>
            <a:r>
              <a:rPr lang="en-US" sz="1250" b="1" dirty="0">
                <a:solidFill>
                  <a:srgbClr val="4C4C4D"/>
                </a:solidFill>
                <a:latin typeface="Heebo" pitchFamily="34" charset="0"/>
                <a:ea typeface="Heebo" pitchFamily="34" charset="-122"/>
                <a:cs typeface="Heebo" pitchFamily="34" charset="-120"/>
              </a:rPr>
              <a:t>while loops:</a:t>
            </a:r>
            <a:pPr algn="l" indent="0" marL="0">
              <a:lnSpc>
                <a:spcPts val="2050"/>
              </a:lnSpc>
              <a:buNone/>
            </a:pPr>
            <a:r>
              <a:rPr lang="en-US" sz="1250" dirty="0">
                <a:solidFill>
                  <a:srgbClr val="4C4C4D"/>
                </a:solidFill>
                <a:latin typeface="Heebo" pitchFamily="34" charset="0"/>
                <a:ea typeface="Heebo" pitchFamily="34" charset="-122"/>
                <a:cs typeface="Heebo" pitchFamily="34" charset="-120"/>
              </a:rPr>
              <a:t> Repeat a block of code as long as a condition is true, for example, waiting for user input.</a:t>
            </a:r>
            <a:endParaRPr lang="en-US" sz="1250" dirty="0"/>
          </a:p>
        </p:txBody>
      </p:sp>
      <p:sp>
        <p:nvSpPr>
          <p:cNvPr id="9" name="Shape 6"/>
          <p:cNvSpPr/>
          <p:nvPr/>
        </p:nvSpPr>
        <p:spPr>
          <a:xfrm>
            <a:off x="7396639" y="3418523"/>
            <a:ext cx="284798" cy="284798"/>
          </a:xfrm>
          <a:prstGeom prst="roundRect">
            <a:avLst>
              <a:gd name="adj" fmla="val 8575"/>
            </a:avLst>
          </a:prstGeom>
          <a:solidFill>
            <a:srgbClr val="F2EEEE"/>
          </a:solidFill>
          <a:ln/>
        </p:spPr>
      </p:sp>
      <p:sp>
        <p:nvSpPr>
          <p:cNvPr id="10" name="Text 7"/>
          <p:cNvSpPr/>
          <p:nvPr/>
        </p:nvSpPr>
        <p:spPr>
          <a:xfrm>
            <a:off x="7844195" y="3418523"/>
            <a:ext cx="2034897" cy="254317"/>
          </a:xfrm>
          <a:prstGeom prst="rect">
            <a:avLst/>
          </a:prstGeom>
          <a:noFill/>
          <a:ln/>
        </p:spPr>
        <p:txBody>
          <a:bodyPr wrap="none" lIns="0" tIns="0" rIns="0" bIns="0" rtlCol="0" anchor="t"/>
          <a:lstStyle/>
          <a:p>
            <a:pPr indent="0" marL="0">
              <a:lnSpc>
                <a:spcPts val="2000"/>
              </a:lnSpc>
              <a:buNone/>
            </a:pPr>
            <a:r>
              <a:rPr lang="en-US" sz="1600" dirty="0">
                <a:solidFill>
                  <a:srgbClr val="4C4C4D"/>
                </a:solidFill>
                <a:latin typeface="Crimson Pro Semi Bold" pitchFamily="34" charset="0"/>
                <a:ea typeface="Crimson Pro Semi Bold" pitchFamily="34" charset="-122"/>
                <a:cs typeface="Crimson Pro Semi Bold" pitchFamily="34" charset="-120"/>
              </a:rPr>
              <a:t>Simple Example</a:t>
            </a:r>
            <a:endParaRPr lang="en-US" sz="1600" dirty="0"/>
          </a:p>
        </p:txBody>
      </p:sp>
      <p:sp>
        <p:nvSpPr>
          <p:cNvPr id="11" name="Shape 8"/>
          <p:cNvSpPr/>
          <p:nvPr/>
        </p:nvSpPr>
        <p:spPr>
          <a:xfrm>
            <a:off x="7844195" y="3855958"/>
            <a:ext cx="6216610" cy="764858"/>
          </a:xfrm>
          <a:prstGeom prst="roundRect">
            <a:avLst>
              <a:gd name="adj" fmla="val 3193"/>
            </a:avLst>
          </a:prstGeom>
          <a:solidFill>
            <a:srgbClr val="CCD7FF"/>
          </a:solidFill>
          <a:ln/>
        </p:spPr>
      </p:sp>
      <p:sp>
        <p:nvSpPr>
          <p:cNvPr id="12" name="Shape 9"/>
          <p:cNvSpPr/>
          <p:nvPr/>
        </p:nvSpPr>
        <p:spPr>
          <a:xfrm>
            <a:off x="7836098" y="3855958"/>
            <a:ext cx="6232803" cy="764858"/>
          </a:xfrm>
          <a:prstGeom prst="roundRect">
            <a:avLst>
              <a:gd name="adj" fmla="val 3193"/>
            </a:avLst>
          </a:prstGeom>
          <a:solidFill>
            <a:srgbClr val="CCD7FF"/>
          </a:solidFill>
          <a:ln/>
        </p:spPr>
      </p:sp>
      <p:sp>
        <p:nvSpPr>
          <p:cNvPr id="13" name="Text 10"/>
          <p:cNvSpPr/>
          <p:nvPr/>
        </p:nvSpPr>
        <p:spPr>
          <a:xfrm>
            <a:off x="7998857" y="3977997"/>
            <a:ext cx="5907286" cy="520779"/>
          </a:xfrm>
          <a:prstGeom prst="rect">
            <a:avLst/>
          </a:prstGeom>
          <a:noFill/>
          <a:ln/>
        </p:spPr>
        <p:txBody>
          <a:bodyPr wrap="square" lIns="0" tIns="0" rIns="0" bIns="0" rtlCol="0" anchor="t"/>
          <a:lstStyle/>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if x &gt; 10:</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print("x is greater than 10")</a:t>
            </a:r>
            <a:endParaRPr lang="en-US" sz="1250" dirty="0"/>
          </a:p>
        </p:txBody>
      </p:sp>
      <p:sp>
        <p:nvSpPr>
          <p:cNvPr id="14" name="Shape 11"/>
          <p:cNvSpPr/>
          <p:nvPr/>
        </p:nvSpPr>
        <p:spPr>
          <a:xfrm>
            <a:off x="569714" y="6579751"/>
            <a:ext cx="284798" cy="284798"/>
          </a:xfrm>
          <a:prstGeom prst="roundRect">
            <a:avLst>
              <a:gd name="adj" fmla="val 8575"/>
            </a:avLst>
          </a:prstGeom>
          <a:solidFill>
            <a:srgbClr val="F2EEEE"/>
          </a:solidFill>
          <a:ln/>
        </p:spPr>
      </p:sp>
      <p:sp>
        <p:nvSpPr>
          <p:cNvPr id="15" name="Text 12"/>
          <p:cNvSpPr/>
          <p:nvPr/>
        </p:nvSpPr>
        <p:spPr>
          <a:xfrm>
            <a:off x="1017270" y="6579751"/>
            <a:ext cx="2034897" cy="254317"/>
          </a:xfrm>
          <a:prstGeom prst="rect">
            <a:avLst/>
          </a:prstGeom>
          <a:noFill/>
          <a:ln/>
        </p:spPr>
        <p:txBody>
          <a:bodyPr wrap="none" lIns="0" tIns="0" rIns="0" bIns="0" rtlCol="0" anchor="t"/>
          <a:lstStyle/>
          <a:p>
            <a:pPr indent="0" marL="0">
              <a:lnSpc>
                <a:spcPts val="2000"/>
              </a:lnSpc>
              <a:buNone/>
            </a:pPr>
            <a:r>
              <a:rPr lang="en-US" sz="1600" dirty="0">
                <a:solidFill>
                  <a:srgbClr val="4C4C4D"/>
                </a:solidFill>
                <a:latin typeface="Crimson Pro Semi Bold" pitchFamily="34" charset="0"/>
                <a:ea typeface="Crimson Pro Semi Bold" pitchFamily="34" charset="-122"/>
                <a:cs typeface="Crimson Pro Semi Bold" pitchFamily="34" charset="-120"/>
              </a:rPr>
              <a:t>Single-Line Example</a:t>
            </a:r>
            <a:endParaRPr lang="en-US" sz="1600" dirty="0"/>
          </a:p>
        </p:txBody>
      </p:sp>
      <p:sp>
        <p:nvSpPr>
          <p:cNvPr id="16" name="Shape 13"/>
          <p:cNvSpPr/>
          <p:nvPr/>
        </p:nvSpPr>
        <p:spPr>
          <a:xfrm>
            <a:off x="1017270" y="7017187"/>
            <a:ext cx="6216610" cy="504468"/>
          </a:xfrm>
          <a:prstGeom prst="roundRect">
            <a:avLst>
              <a:gd name="adj" fmla="val 4841"/>
            </a:avLst>
          </a:prstGeom>
          <a:solidFill>
            <a:srgbClr val="CCD7FF"/>
          </a:solidFill>
          <a:ln/>
        </p:spPr>
      </p:sp>
      <p:sp>
        <p:nvSpPr>
          <p:cNvPr id="17" name="Shape 14"/>
          <p:cNvSpPr/>
          <p:nvPr/>
        </p:nvSpPr>
        <p:spPr>
          <a:xfrm>
            <a:off x="1009174" y="7017187"/>
            <a:ext cx="6232803" cy="504468"/>
          </a:xfrm>
          <a:prstGeom prst="roundRect">
            <a:avLst>
              <a:gd name="adj" fmla="val 4841"/>
            </a:avLst>
          </a:prstGeom>
          <a:solidFill>
            <a:srgbClr val="CCD7FF"/>
          </a:solidFill>
          <a:ln/>
        </p:spPr>
      </p:sp>
      <p:sp>
        <p:nvSpPr>
          <p:cNvPr id="18" name="Text 15"/>
          <p:cNvSpPr/>
          <p:nvPr/>
        </p:nvSpPr>
        <p:spPr>
          <a:xfrm>
            <a:off x="1171932" y="7139226"/>
            <a:ext cx="5907286" cy="260390"/>
          </a:xfrm>
          <a:prstGeom prst="rect">
            <a:avLst/>
          </a:prstGeom>
          <a:noFill/>
          <a:ln/>
        </p:spPr>
        <p:txBody>
          <a:bodyPr wrap="none" lIns="0" tIns="0" rIns="0" bIns="0" rtlCol="0" anchor="t"/>
          <a:lstStyle/>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if y == 0: print("y is zero")</a:t>
            </a:r>
            <a:endParaRPr lang="en-US" sz="1250" dirty="0"/>
          </a:p>
        </p:txBody>
      </p:sp>
      <p:sp>
        <p:nvSpPr>
          <p:cNvPr id="19" name="Shape 16"/>
          <p:cNvSpPr/>
          <p:nvPr/>
        </p:nvSpPr>
        <p:spPr>
          <a:xfrm>
            <a:off x="7396639" y="6579751"/>
            <a:ext cx="284798" cy="284798"/>
          </a:xfrm>
          <a:prstGeom prst="roundRect">
            <a:avLst>
              <a:gd name="adj" fmla="val 8575"/>
            </a:avLst>
          </a:prstGeom>
          <a:solidFill>
            <a:srgbClr val="F2EEEE"/>
          </a:solidFill>
          <a:ln/>
        </p:spPr>
      </p:sp>
      <p:sp>
        <p:nvSpPr>
          <p:cNvPr id="20" name="Text 17"/>
          <p:cNvSpPr/>
          <p:nvPr/>
        </p:nvSpPr>
        <p:spPr>
          <a:xfrm>
            <a:off x="7844195" y="6579751"/>
            <a:ext cx="2473881" cy="254317"/>
          </a:xfrm>
          <a:prstGeom prst="rect">
            <a:avLst/>
          </a:prstGeom>
          <a:noFill/>
          <a:ln/>
        </p:spPr>
        <p:txBody>
          <a:bodyPr wrap="none" lIns="0" tIns="0" rIns="0" bIns="0" rtlCol="0" anchor="t"/>
          <a:lstStyle/>
          <a:p>
            <a:pPr indent="0" marL="0">
              <a:lnSpc>
                <a:spcPts val="2000"/>
              </a:lnSpc>
              <a:buNone/>
            </a:pPr>
            <a:r>
              <a:rPr lang="en-US" sz="1600" dirty="0">
                <a:solidFill>
                  <a:srgbClr val="4C4C4D"/>
                </a:solidFill>
                <a:latin typeface="Crimson Pro Semi Bold" pitchFamily="34" charset="0"/>
                <a:ea typeface="Crimson Pro Semi Bold" pitchFamily="34" charset="-122"/>
                <a:cs typeface="Crimson Pro Semi Bold" pitchFamily="34" charset="-120"/>
              </a:rPr>
              <a:t>Multiple Conditions Example</a:t>
            </a:r>
            <a:endParaRPr lang="en-US" sz="1600" dirty="0"/>
          </a:p>
        </p:txBody>
      </p:sp>
      <p:sp>
        <p:nvSpPr>
          <p:cNvPr id="21" name="Shape 18"/>
          <p:cNvSpPr/>
          <p:nvPr/>
        </p:nvSpPr>
        <p:spPr>
          <a:xfrm>
            <a:off x="7844195" y="7017187"/>
            <a:ext cx="6216610" cy="764858"/>
          </a:xfrm>
          <a:prstGeom prst="roundRect">
            <a:avLst>
              <a:gd name="adj" fmla="val 3193"/>
            </a:avLst>
          </a:prstGeom>
          <a:solidFill>
            <a:srgbClr val="CCD7FF"/>
          </a:solidFill>
          <a:ln/>
        </p:spPr>
      </p:sp>
      <p:sp>
        <p:nvSpPr>
          <p:cNvPr id="22" name="Shape 19"/>
          <p:cNvSpPr/>
          <p:nvPr/>
        </p:nvSpPr>
        <p:spPr>
          <a:xfrm>
            <a:off x="7836098" y="7017187"/>
            <a:ext cx="6232803" cy="764858"/>
          </a:xfrm>
          <a:prstGeom prst="roundRect">
            <a:avLst>
              <a:gd name="adj" fmla="val 3193"/>
            </a:avLst>
          </a:prstGeom>
          <a:solidFill>
            <a:srgbClr val="CCD7FF"/>
          </a:solidFill>
          <a:ln/>
        </p:spPr>
      </p:sp>
      <p:sp>
        <p:nvSpPr>
          <p:cNvPr id="23" name="Text 20"/>
          <p:cNvSpPr/>
          <p:nvPr/>
        </p:nvSpPr>
        <p:spPr>
          <a:xfrm>
            <a:off x="7998857" y="7139226"/>
            <a:ext cx="5907286" cy="520779"/>
          </a:xfrm>
          <a:prstGeom prst="rect">
            <a:avLst/>
          </a:prstGeom>
          <a:noFill/>
          <a:ln/>
        </p:spPr>
        <p:txBody>
          <a:bodyPr wrap="square" lIns="0" tIns="0" rIns="0" bIns="0" rtlCol="0" anchor="t"/>
          <a:lstStyle/>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if a &gt; 5 and b &lt; 10:</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print("a is greater than 5 and b is less than 10")</a:t>
            </a:r>
            <a:endParaRPr lang="en-US" sz="1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60834"/>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Nested if Statements</a:t>
            </a:r>
            <a:endParaRPr lang="en-US" sz="4450" dirty="0"/>
          </a:p>
        </p:txBody>
      </p:sp>
      <p:pic>
        <p:nvPicPr>
          <p:cNvPr id="3" name="Image 0" descr="preencoded.png">    </p:cNvPr>
          <p:cNvPicPr>
            <a:picLocks noChangeAspect="1"/>
          </p:cNvPicPr>
          <p:nvPr/>
        </p:nvPicPr>
        <p:blipFill>
          <a:blip r:embed="rId1"/>
          <a:stretch>
            <a:fillRect/>
          </a:stretch>
        </p:blipFill>
        <p:spPr>
          <a:xfrm>
            <a:off x="793790" y="2123242"/>
            <a:ext cx="566976" cy="566976"/>
          </a:xfrm>
          <a:prstGeom prst="rect">
            <a:avLst/>
          </a:prstGeom>
        </p:spPr>
      </p:pic>
      <p:sp>
        <p:nvSpPr>
          <p:cNvPr id="4" name="Text 1"/>
          <p:cNvSpPr/>
          <p:nvPr/>
        </p:nvSpPr>
        <p:spPr>
          <a:xfrm>
            <a:off x="793790" y="2917031"/>
            <a:ext cx="4023122"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Checking Eligibility for a Discount</a:t>
            </a:r>
            <a:endParaRPr lang="en-US" sz="2200" dirty="0"/>
          </a:p>
        </p:txBody>
      </p:sp>
      <p:sp>
        <p:nvSpPr>
          <p:cNvPr id="5" name="Text 2"/>
          <p:cNvSpPr/>
          <p:nvPr/>
        </p:nvSpPr>
        <p:spPr>
          <a:xfrm>
            <a:off x="793790" y="3407450"/>
            <a:ext cx="6351270"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Nested ifs create decision trees, branching based on conditions.</a:t>
            </a:r>
            <a:endParaRPr lang="en-US" sz="1750" dirty="0"/>
          </a:p>
        </p:txBody>
      </p:sp>
      <p:sp>
        <p:nvSpPr>
          <p:cNvPr id="6" name="Shape 3"/>
          <p:cNvSpPr/>
          <p:nvPr/>
        </p:nvSpPr>
        <p:spPr>
          <a:xfrm>
            <a:off x="793790" y="4388406"/>
            <a:ext cx="6351270" cy="2880360"/>
          </a:xfrm>
          <a:prstGeom prst="roundRect">
            <a:avLst>
              <a:gd name="adj" fmla="val 1181"/>
            </a:avLst>
          </a:prstGeom>
          <a:solidFill>
            <a:srgbClr val="CCD7FF"/>
          </a:solidFill>
          <a:ln/>
        </p:spPr>
      </p:sp>
      <p:sp>
        <p:nvSpPr>
          <p:cNvPr id="7" name="Shape 4"/>
          <p:cNvSpPr/>
          <p:nvPr/>
        </p:nvSpPr>
        <p:spPr>
          <a:xfrm>
            <a:off x="782479" y="4388406"/>
            <a:ext cx="6373892" cy="2880360"/>
          </a:xfrm>
          <a:prstGeom prst="roundRect">
            <a:avLst>
              <a:gd name="adj" fmla="val 1181"/>
            </a:avLst>
          </a:prstGeom>
          <a:solidFill>
            <a:srgbClr val="CCD7FF"/>
          </a:solidFill>
          <a:ln/>
        </p:spPr>
      </p:sp>
      <p:sp>
        <p:nvSpPr>
          <p:cNvPr id="8" name="Text 5"/>
          <p:cNvSpPr/>
          <p:nvPr/>
        </p:nvSpPr>
        <p:spPr>
          <a:xfrm>
            <a:off x="1009293" y="4558427"/>
            <a:ext cx="5920264" cy="254031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customer_type == "Gold":</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if purchase_amount &gt;= 100:</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print("Apply 20% discount")</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else: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print("Apply 10% discount")</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else: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print("No discount available")</a:t>
            </a:r>
            <a:endParaRPr lang="en-US" sz="1750" dirty="0"/>
          </a:p>
        </p:txBody>
      </p:sp>
      <p:pic>
        <p:nvPicPr>
          <p:cNvPr id="9" name="Image 1" descr="preencoded.png">    </p:cNvPr>
          <p:cNvPicPr>
            <a:picLocks noChangeAspect="1"/>
          </p:cNvPicPr>
          <p:nvPr/>
        </p:nvPicPr>
        <p:blipFill>
          <a:blip r:embed="rId2"/>
          <a:stretch>
            <a:fillRect/>
          </a:stretch>
        </p:blipFill>
        <p:spPr>
          <a:xfrm>
            <a:off x="7485221" y="2123242"/>
            <a:ext cx="566976" cy="566976"/>
          </a:xfrm>
          <a:prstGeom prst="rect">
            <a:avLst/>
          </a:prstGeom>
        </p:spPr>
      </p:pic>
      <p:sp>
        <p:nvSpPr>
          <p:cNvPr id="10" name="Text 6"/>
          <p:cNvSpPr/>
          <p:nvPr/>
        </p:nvSpPr>
        <p:spPr>
          <a:xfrm>
            <a:off x="7485221" y="291703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Validating User Input</a:t>
            </a:r>
            <a:endParaRPr lang="en-US" sz="2200" dirty="0"/>
          </a:p>
        </p:txBody>
      </p:sp>
      <p:sp>
        <p:nvSpPr>
          <p:cNvPr id="11" name="Text 7"/>
          <p:cNvSpPr/>
          <p:nvPr/>
        </p:nvSpPr>
        <p:spPr>
          <a:xfrm>
            <a:off x="7485221" y="3407450"/>
            <a:ext cx="6351389"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Nested ifs enable sequential decisions, evaluating inner conditions only if the outer one is true.</a:t>
            </a:r>
            <a:endParaRPr lang="en-US" sz="1750" dirty="0"/>
          </a:p>
        </p:txBody>
      </p:sp>
      <p:sp>
        <p:nvSpPr>
          <p:cNvPr id="12" name="Shape 8"/>
          <p:cNvSpPr/>
          <p:nvPr/>
        </p:nvSpPr>
        <p:spPr>
          <a:xfrm>
            <a:off x="7485221" y="4388406"/>
            <a:ext cx="6351389" cy="2880360"/>
          </a:xfrm>
          <a:prstGeom prst="roundRect">
            <a:avLst>
              <a:gd name="adj" fmla="val 1181"/>
            </a:avLst>
          </a:prstGeom>
          <a:solidFill>
            <a:srgbClr val="CCD7FF"/>
          </a:solidFill>
          <a:ln/>
        </p:spPr>
      </p:sp>
      <p:sp>
        <p:nvSpPr>
          <p:cNvPr id="13" name="Shape 9"/>
          <p:cNvSpPr/>
          <p:nvPr/>
        </p:nvSpPr>
        <p:spPr>
          <a:xfrm>
            <a:off x="7473910" y="4388406"/>
            <a:ext cx="6374011" cy="2880360"/>
          </a:xfrm>
          <a:prstGeom prst="roundRect">
            <a:avLst>
              <a:gd name="adj" fmla="val 1181"/>
            </a:avLst>
          </a:prstGeom>
          <a:solidFill>
            <a:srgbClr val="CCD7FF"/>
          </a:solidFill>
          <a:ln/>
        </p:spPr>
      </p:sp>
      <p:sp>
        <p:nvSpPr>
          <p:cNvPr id="14" name="Text 10"/>
          <p:cNvSpPr/>
          <p:nvPr/>
        </p:nvSpPr>
        <p:spPr>
          <a:xfrm>
            <a:off x="7700724" y="4558427"/>
            <a:ext cx="5920383" cy="254031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len(password) &gt;= 8:</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if "!" in password:</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print("Strong password!")</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else: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print("Password should include a special character.")</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else: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print("Password should be at least 8 characters long.")</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29020" y="738664"/>
            <a:ext cx="5207675" cy="650915"/>
          </a:xfrm>
          <a:prstGeom prst="rect">
            <a:avLst/>
          </a:prstGeom>
          <a:noFill/>
          <a:ln/>
        </p:spPr>
        <p:txBody>
          <a:bodyPr wrap="none" lIns="0" tIns="0" rIns="0" bIns="0" rtlCol="0" anchor="t"/>
          <a:lstStyle/>
          <a:p>
            <a:pPr indent="0" marL="0">
              <a:lnSpc>
                <a:spcPts val="5100"/>
              </a:lnSpc>
              <a:buNone/>
            </a:pPr>
            <a:r>
              <a:rPr lang="en-US" sz="4100" dirty="0">
                <a:solidFill>
                  <a:srgbClr val="152D47"/>
                </a:solidFill>
                <a:latin typeface="Crimson Pro Semi Bold" pitchFamily="34" charset="0"/>
                <a:ea typeface="Crimson Pro Semi Bold" pitchFamily="34" charset="-122"/>
                <a:cs typeface="Crimson Pro Semi Bold" pitchFamily="34" charset="-120"/>
              </a:rPr>
              <a:t>The while Loop</a:t>
            </a:r>
            <a:endParaRPr lang="en-US" sz="4100" dirty="0"/>
          </a:p>
        </p:txBody>
      </p:sp>
      <p:pic>
        <p:nvPicPr>
          <p:cNvPr id="3" name="Image 0" descr="preencoded.png">    </p:cNvPr>
          <p:cNvPicPr>
            <a:picLocks noChangeAspect="1"/>
          </p:cNvPicPr>
          <p:nvPr/>
        </p:nvPicPr>
        <p:blipFill>
          <a:blip r:embed="rId1"/>
          <a:stretch>
            <a:fillRect/>
          </a:stretch>
        </p:blipFill>
        <p:spPr>
          <a:xfrm>
            <a:off x="729020" y="1806178"/>
            <a:ext cx="4390787" cy="833199"/>
          </a:xfrm>
          <a:prstGeom prst="rect">
            <a:avLst/>
          </a:prstGeom>
        </p:spPr>
      </p:pic>
      <p:sp>
        <p:nvSpPr>
          <p:cNvPr id="4" name="Text 1"/>
          <p:cNvSpPr/>
          <p:nvPr/>
        </p:nvSpPr>
        <p:spPr>
          <a:xfrm>
            <a:off x="937260" y="2951798"/>
            <a:ext cx="2603778" cy="325398"/>
          </a:xfrm>
          <a:prstGeom prst="rect">
            <a:avLst/>
          </a:prstGeom>
          <a:noFill/>
          <a:ln/>
        </p:spPr>
        <p:txBody>
          <a:bodyPr wrap="none" lIns="0" tIns="0" rIns="0" bIns="0" rtlCol="0" anchor="t"/>
          <a:lstStyle/>
          <a:p>
            <a:pPr algn="l" indent="0" marL="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Printing Numbers</a:t>
            </a:r>
            <a:endParaRPr lang="en-US" sz="2050" dirty="0"/>
          </a:p>
        </p:txBody>
      </p:sp>
      <p:sp>
        <p:nvSpPr>
          <p:cNvPr id="5" name="Text 2"/>
          <p:cNvSpPr/>
          <p:nvPr/>
        </p:nvSpPr>
        <p:spPr>
          <a:xfrm>
            <a:off x="937260" y="3402092"/>
            <a:ext cx="3974306" cy="333375"/>
          </a:xfrm>
          <a:prstGeom prst="rect">
            <a:avLst/>
          </a:prstGeom>
          <a:noFill/>
          <a:ln/>
        </p:spPr>
        <p:txBody>
          <a:bodyPr wrap="none" lIns="0" tIns="0" rIns="0" bIns="0" rtlCol="0" anchor="t"/>
          <a:lstStyle/>
          <a:p>
            <a:pPr algn="l" indent="0" marL="0">
              <a:lnSpc>
                <a:spcPts val="2600"/>
              </a:lnSpc>
              <a:buNone/>
            </a:pPr>
            <a:r>
              <a:rPr lang="en-US" sz="1600" dirty="0">
                <a:solidFill>
                  <a:srgbClr val="4C4C4D"/>
                </a:solidFill>
                <a:latin typeface="Heebo" pitchFamily="34" charset="0"/>
                <a:ea typeface="Heebo" pitchFamily="34" charset="-122"/>
                <a:cs typeface="Heebo" pitchFamily="34" charset="-120"/>
              </a:rPr>
              <a:t>This example prints numbers from 1 to 5:</a:t>
            </a:r>
            <a:endParaRPr lang="en-US" sz="1600" dirty="0"/>
          </a:p>
        </p:txBody>
      </p:sp>
      <p:sp>
        <p:nvSpPr>
          <p:cNvPr id="6" name="Shape 3"/>
          <p:cNvSpPr/>
          <p:nvPr/>
        </p:nvSpPr>
        <p:spPr>
          <a:xfrm>
            <a:off x="937260" y="3969782"/>
            <a:ext cx="3974306" cy="1645920"/>
          </a:xfrm>
          <a:prstGeom prst="roundRect">
            <a:avLst>
              <a:gd name="adj" fmla="val 1898"/>
            </a:avLst>
          </a:prstGeom>
          <a:solidFill>
            <a:srgbClr val="CCD7FF"/>
          </a:solidFill>
          <a:ln/>
        </p:spPr>
      </p:sp>
      <p:sp>
        <p:nvSpPr>
          <p:cNvPr id="7" name="Shape 4"/>
          <p:cNvSpPr/>
          <p:nvPr/>
        </p:nvSpPr>
        <p:spPr>
          <a:xfrm>
            <a:off x="926902" y="3969782"/>
            <a:ext cx="3995023" cy="1645920"/>
          </a:xfrm>
          <a:prstGeom prst="roundRect">
            <a:avLst>
              <a:gd name="adj" fmla="val 1898"/>
            </a:avLst>
          </a:prstGeom>
          <a:solidFill>
            <a:srgbClr val="CCD7FF"/>
          </a:solidFill>
          <a:ln/>
        </p:spPr>
      </p:sp>
      <p:sp>
        <p:nvSpPr>
          <p:cNvPr id="8" name="Text 5"/>
          <p:cNvSpPr/>
          <p:nvPr/>
        </p:nvSpPr>
        <p:spPr>
          <a:xfrm>
            <a:off x="1135142" y="4125992"/>
            <a:ext cx="3578543" cy="1333500"/>
          </a:xfrm>
          <a:prstGeom prst="rect">
            <a:avLst/>
          </a:prstGeom>
          <a:noFill/>
          <a:ln/>
        </p:spPr>
        <p:txBody>
          <a:bodyPr wrap="square" lIns="0" tIns="0" rIns="0" bIns="0" rtlCol="0" anchor="t"/>
          <a:lstStyle/>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i = 1</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while i &lt;= 5:</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print(i)</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i += 1</a:t>
            </a:r>
            <a:endParaRPr lang="en-US" sz="1600" dirty="0"/>
          </a:p>
        </p:txBody>
      </p:sp>
      <p:pic>
        <p:nvPicPr>
          <p:cNvPr id="9" name="Image 1" descr="preencoded.png">    </p:cNvPr>
          <p:cNvPicPr>
            <a:picLocks noChangeAspect="1"/>
          </p:cNvPicPr>
          <p:nvPr/>
        </p:nvPicPr>
        <p:blipFill>
          <a:blip r:embed="rId2"/>
          <a:stretch>
            <a:fillRect/>
          </a:stretch>
        </p:blipFill>
        <p:spPr>
          <a:xfrm>
            <a:off x="5119807" y="1806178"/>
            <a:ext cx="4390787" cy="833199"/>
          </a:xfrm>
          <a:prstGeom prst="rect">
            <a:avLst/>
          </a:prstGeom>
        </p:spPr>
      </p:pic>
      <p:sp>
        <p:nvSpPr>
          <p:cNvPr id="10" name="Text 6"/>
          <p:cNvSpPr/>
          <p:nvPr/>
        </p:nvSpPr>
        <p:spPr>
          <a:xfrm>
            <a:off x="5328047" y="2951798"/>
            <a:ext cx="2603778" cy="325398"/>
          </a:xfrm>
          <a:prstGeom prst="rect">
            <a:avLst/>
          </a:prstGeom>
          <a:noFill/>
          <a:ln/>
        </p:spPr>
        <p:txBody>
          <a:bodyPr wrap="none" lIns="0" tIns="0" rIns="0" bIns="0" rtlCol="0" anchor="t"/>
          <a:lstStyle/>
          <a:p>
            <a:pPr algn="l" indent="0" marL="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User Input Validation</a:t>
            </a:r>
            <a:endParaRPr lang="en-US" sz="2050" dirty="0"/>
          </a:p>
        </p:txBody>
      </p:sp>
      <p:sp>
        <p:nvSpPr>
          <p:cNvPr id="11" name="Text 7"/>
          <p:cNvSpPr/>
          <p:nvPr/>
        </p:nvSpPr>
        <p:spPr>
          <a:xfrm>
            <a:off x="5328047" y="3402092"/>
            <a:ext cx="3974306" cy="666750"/>
          </a:xfrm>
          <a:prstGeom prst="rect">
            <a:avLst/>
          </a:prstGeom>
          <a:noFill/>
          <a:ln/>
        </p:spPr>
        <p:txBody>
          <a:bodyPr wrap="square" lIns="0" tIns="0" rIns="0" bIns="0" rtlCol="0" anchor="t"/>
          <a:lstStyle/>
          <a:p>
            <a:pPr algn="l" indent="0" marL="0">
              <a:lnSpc>
                <a:spcPts val="2600"/>
              </a:lnSpc>
              <a:buNone/>
            </a:pPr>
            <a:r>
              <a:rPr lang="en-US" sz="1600" dirty="0">
                <a:solidFill>
                  <a:srgbClr val="4C4C4D"/>
                </a:solidFill>
                <a:latin typeface="Heebo" pitchFamily="34" charset="0"/>
                <a:ea typeface="Heebo" pitchFamily="34" charset="-122"/>
                <a:cs typeface="Heebo" pitchFamily="34" charset="-120"/>
              </a:rPr>
              <a:t>This example asks the user for a positive number until a valid input is provided:</a:t>
            </a:r>
            <a:endParaRPr lang="en-US" sz="1600" dirty="0"/>
          </a:p>
        </p:txBody>
      </p:sp>
      <p:sp>
        <p:nvSpPr>
          <p:cNvPr id="12" name="Shape 8"/>
          <p:cNvSpPr/>
          <p:nvPr/>
        </p:nvSpPr>
        <p:spPr>
          <a:xfrm>
            <a:off x="5328047" y="4303157"/>
            <a:ext cx="3974306" cy="2979420"/>
          </a:xfrm>
          <a:prstGeom prst="roundRect">
            <a:avLst>
              <a:gd name="adj" fmla="val 1049"/>
            </a:avLst>
          </a:prstGeom>
          <a:solidFill>
            <a:srgbClr val="CCD7FF"/>
          </a:solidFill>
          <a:ln/>
        </p:spPr>
      </p:sp>
      <p:sp>
        <p:nvSpPr>
          <p:cNvPr id="13" name="Shape 9"/>
          <p:cNvSpPr/>
          <p:nvPr/>
        </p:nvSpPr>
        <p:spPr>
          <a:xfrm>
            <a:off x="5317688" y="4303157"/>
            <a:ext cx="3995023" cy="2979420"/>
          </a:xfrm>
          <a:prstGeom prst="roundRect">
            <a:avLst>
              <a:gd name="adj" fmla="val 1049"/>
            </a:avLst>
          </a:prstGeom>
          <a:solidFill>
            <a:srgbClr val="CCD7FF"/>
          </a:solidFill>
          <a:ln/>
        </p:spPr>
      </p:sp>
      <p:sp>
        <p:nvSpPr>
          <p:cNvPr id="14" name="Text 10"/>
          <p:cNvSpPr/>
          <p:nvPr/>
        </p:nvSpPr>
        <p:spPr>
          <a:xfrm>
            <a:off x="5525929" y="4459367"/>
            <a:ext cx="3578543" cy="2667000"/>
          </a:xfrm>
          <a:prstGeom prst="rect">
            <a:avLst/>
          </a:prstGeom>
          <a:noFill/>
          <a:ln/>
        </p:spPr>
        <p:txBody>
          <a:bodyPr wrap="square" lIns="0" tIns="0" rIns="0" bIns="0" rtlCol="0" anchor="t"/>
          <a:lstStyle/>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number = 0</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while number &lt;= 0:</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number = int(input("Enter a positive number: "))</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if number &lt;= 0:</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print("Invalid input. Please enter a positive number.")</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print("You entered: ", number)</a:t>
            </a:r>
            <a:endParaRPr lang="en-US" sz="1600" dirty="0"/>
          </a:p>
        </p:txBody>
      </p:sp>
      <p:pic>
        <p:nvPicPr>
          <p:cNvPr id="15" name="Image 2" descr="preencoded.png">    </p:cNvPr>
          <p:cNvPicPr>
            <a:picLocks noChangeAspect="1"/>
          </p:cNvPicPr>
          <p:nvPr/>
        </p:nvPicPr>
        <p:blipFill>
          <a:blip r:embed="rId3"/>
          <a:stretch>
            <a:fillRect/>
          </a:stretch>
        </p:blipFill>
        <p:spPr>
          <a:xfrm>
            <a:off x="9510593" y="1806178"/>
            <a:ext cx="4390787" cy="833199"/>
          </a:xfrm>
          <a:prstGeom prst="rect">
            <a:avLst/>
          </a:prstGeom>
        </p:spPr>
      </p:pic>
      <p:sp>
        <p:nvSpPr>
          <p:cNvPr id="16" name="Text 11"/>
          <p:cNvSpPr/>
          <p:nvPr/>
        </p:nvSpPr>
        <p:spPr>
          <a:xfrm>
            <a:off x="9718834" y="2951798"/>
            <a:ext cx="2603778" cy="325398"/>
          </a:xfrm>
          <a:prstGeom prst="rect">
            <a:avLst/>
          </a:prstGeom>
          <a:noFill/>
          <a:ln/>
        </p:spPr>
        <p:txBody>
          <a:bodyPr wrap="none" lIns="0" tIns="0" rIns="0" bIns="0" rtlCol="0" anchor="t"/>
          <a:lstStyle/>
          <a:p>
            <a:pPr algn="l" indent="0" marL="0">
              <a:lnSpc>
                <a:spcPts val="2550"/>
              </a:lnSpc>
              <a:buNone/>
            </a:pPr>
            <a:r>
              <a:rPr lang="en-US" sz="2050" dirty="0">
                <a:solidFill>
                  <a:srgbClr val="4C4C4D"/>
                </a:solidFill>
                <a:latin typeface="Crimson Pro Semi Bold" pitchFamily="34" charset="0"/>
                <a:ea typeface="Crimson Pro Semi Bold" pitchFamily="34" charset="-122"/>
                <a:cs typeface="Crimson Pro Semi Bold" pitchFamily="34" charset="-120"/>
              </a:rPr>
              <a:t>Calculating Factorial</a:t>
            </a:r>
            <a:endParaRPr lang="en-US" sz="2050" dirty="0"/>
          </a:p>
        </p:txBody>
      </p:sp>
      <p:sp>
        <p:nvSpPr>
          <p:cNvPr id="17" name="Text 12"/>
          <p:cNvSpPr/>
          <p:nvPr/>
        </p:nvSpPr>
        <p:spPr>
          <a:xfrm>
            <a:off x="9718834" y="3402092"/>
            <a:ext cx="3974306" cy="666750"/>
          </a:xfrm>
          <a:prstGeom prst="rect">
            <a:avLst/>
          </a:prstGeom>
          <a:noFill/>
          <a:ln/>
        </p:spPr>
        <p:txBody>
          <a:bodyPr wrap="square" lIns="0" tIns="0" rIns="0" bIns="0" rtlCol="0" anchor="t"/>
          <a:lstStyle/>
          <a:p>
            <a:pPr algn="l" indent="0" marL="0">
              <a:lnSpc>
                <a:spcPts val="2600"/>
              </a:lnSpc>
              <a:buNone/>
            </a:pPr>
            <a:r>
              <a:rPr lang="en-US" sz="1600" dirty="0">
                <a:solidFill>
                  <a:srgbClr val="4C4C4D"/>
                </a:solidFill>
                <a:latin typeface="Heebo" pitchFamily="34" charset="0"/>
                <a:ea typeface="Heebo" pitchFamily="34" charset="-122"/>
                <a:cs typeface="Heebo" pitchFamily="34" charset="-120"/>
              </a:rPr>
              <a:t>This example calculates the factorial of a number using a while loop:</a:t>
            </a:r>
            <a:endParaRPr lang="en-US" sz="1600" dirty="0"/>
          </a:p>
        </p:txBody>
      </p:sp>
      <p:sp>
        <p:nvSpPr>
          <p:cNvPr id="18" name="Shape 13"/>
          <p:cNvSpPr/>
          <p:nvPr/>
        </p:nvSpPr>
        <p:spPr>
          <a:xfrm>
            <a:off x="9718834" y="4303157"/>
            <a:ext cx="3974306" cy="2979420"/>
          </a:xfrm>
          <a:prstGeom prst="roundRect">
            <a:avLst>
              <a:gd name="adj" fmla="val 1049"/>
            </a:avLst>
          </a:prstGeom>
          <a:solidFill>
            <a:srgbClr val="CCD7FF"/>
          </a:solidFill>
          <a:ln/>
        </p:spPr>
      </p:sp>
      <p:sp>
        <p:nvSpPr>
          <p:cNvPr id="19" name="Shape 14"/>
          <p:cNvSpPr/>
          <p:nvPr/>
        </p:nvSpPr>
        <p:spPr>
          <a:xfrm>
            <a:off x="9708475" y="4303157"/>
            <a:ext cx="3995023" cy="2979420"/>
          </a:xfrm>
          <a:prstGeom prst="roundRect">
            <a:avLst>
              <a:gd name="adj" fmla="val 1049"/>
            </a:avLst>
          </a:prstGeom>
          <a:solidFill>
            <a:srgbClr val="CCD7FF"/>
          </a:solidFill>
          <a:ln/>
        </p:spPr>
      </p:sp>
      <p:sp>
        <p:nvSpPr>
          <p:cNvPr id="20" name="Text 15"/>
          <p:cNvSpPr/>
          <p:nvPr/>
        </p:nvSpPr>
        <p:spPr>
          <a:xfrm>
            <a:off x="9916716" y="4459367"/>
            <a:ext cx="3578543" cy="2667000"/>
          </a:xfrm>
          <a:prstGeom prst="rect">
            <a:avLst/>
          </a:prstGeom>
          <a:noFill/>
          <a:ln/>
        </p:spPr>
        <p:txBody>
          <a:bodyPr wrap="square" lIns="0" tIns="0" rIns="0" bIns="0" rtlCol="0" anchor="t"/>
          <a:lstStyle/>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num = 5</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factorial = 1</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i = 1</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while i &lt;= num:</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factorial *= i</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i += 1</a:t>
            </a:r>
            <a:endParaRPr lang="en-US" sz="1600" dirty="0"/>
          </a:p>
          <a:p>
            <a:pPr algn="l"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print("Factorial of", num, "is:", factorial)</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486376"/>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while Loop</a:t>
            </a:r>
            <a:endParaRPr lang="en-US" sz="4450" dirty="0"/>
          </a:p>
        </p:txBody>
      </p:sp>
      <p:pic>
        <p:nvPicPr>
          <p:cNvPr id="3" name="Image 0" descr="preencoded.png">    </p:cNvPr>
          <p:cNvPicPr>
            <a:picLocks noChangeAspect="1"/>
          </p:cNvPicPr>
          <p:nvPr/>
        </p:nvPicPr>
        <p:blipFill>
          <a:blip r:embed="rId1"/>
          <a:stretch>
            <a:fillRect/>
          </a:stretch>
        </p:blipFill>
        <p:spPr>
          <a:xfrm>
            <a:off x="793790" y="2648783"/>
            <a:ext cx="4347567" cy="907256"/>
          </a:xfrm>
          <a:prstGeom prst="rect">
            <a:avLst/>
          </a:prstGeom>
        </p:spPr>
      </p:pic>
      <p:sp>
        <p:nvSpPr>
          <p:cNvPr id="4" name="Text 1"/>
          <p:cNvSpPr/>
          <p:nvPr/>
        </p:nvSpPr>
        <p:spPr>
          <a:xfrm>
            <a:off x="1020604" y="3896201"/>
            <a:ext cx="3029664"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Example 1: Counting to 10</a:t>
            </a:r>
            <a:endParaRPr lang="en-US" sz="2200" dirty="0"/>
          </a:p>
        </p:txBody>
      </p:sp>
      <p:sp>
        <p:nvSpPr>
          <p:cNvPr id="5" name="Text 2"/>
          <p:cNvSpPr/>
          <p:nvPr/>
        </p:nvSpPr>
        <p:spPr>
          <a:xfrm>
            <a:off x="1020604" y="4386620"/>
            <a:ext cx="3893939" cy="77152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counter = 1 while counter &lt;= 10: print(counter) counter += 1</a:t>
            </a:r>
            <a:endParaRPr lang="en-US" sz="1750" dirty="0"/>
          </a:p>
        </p:txBody>
      </p:sp>
      <p:pic>
        <p:nvPicPr>
          <p:cNvPr id="6" name="Image 1" descr="preencoded.png">    </p:cNvPr>
          <p:cNvPicPr>
            <a:picLocks noChangeAspect="1"/>
          </p:cNvPicPr>
          <p:nvPr/>
        </p:nvPicPr>
        <p:blipFill>
          <a:blip r:embed="rId2"/>
          <a:stretch>
            <a:fillRect/>
          </a:stretch>
        </p:blipFill>
        <p:spPr>
          <a:xfrm>
            <a:off x="5141357" y="2648783"/>
            <a:ext cx="4347567" cy="907256"/>
          </a:xfrm>
          <a:prstGeom prst="rect">
            <a:avLst/>
          </a:prstGeom>
        </p:spPr>
      </p:pic>
      <p:sp>
        <p:nvSpPr>
          <p:cNvPr id="7" name="Text 3"/>
          <p:cNvSpPr/>
          <p:nvPr/>
        </p:nvSpPr>
        <p:spPr>
          <a:xfrm>
            <a:off x="5368171" y="3896201"/>
            <a:ext cx="3860363"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Example 2: User Input Validation</a:t>
            </a:r>
            <a:endParaRPr lang="en-US" sz="2200" dirty="0"/>
          </a:p>
        </p:txBody>
      </p:sp>
      <p:sp>
        <p:nvSpPr>
          <p:cNvPr id="8" name="Text 4"/>
          <p:cNvSpPr/>
          <p:nvPr/>
        </p:nvSpPr>
        <p:spPr>
          <a:xfrm>
            <a:off x="5368171" y="4386620"/>
            <a:ext cx="3893939" cy="115728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age = 0 while age &lt; 0: age = int(input("Enter your age: ")) print("You are", age, "years old.")</a:t>
            </a:r>
            <a:endParaRPr lang="en-US" sz="1750" dirty="0"/>
          </a:p>
        </p:txBody>
      </p:sp>
      <p:pic>
        <p:nvPicPr>
          <p:cNvPr id="9" name="Image 2" descr="preencoded.png">    </p:cNvPr>
          <p:cNvPicPr>
            <a:picLocks noChangeAspect="1"/>
          </p:cNvPicPr>
          <p:nvPr/>
        </p:nvPicPr>
        <p:blipFill>
          <a:blip r:embed="rId3"/>
          <a:stretch>
            <a:fillRect/>
          </a:stretch>
        </p:blipFill>
        <p:spPr>
          <a:xfrm>
            <a:off x="9488924" y="2648783"/>
            <a:ext cx="4347567" cy="907256"/>
          </a:xfrm>
          <a:prstGeom prst="rect">
            <a:avLst/>
          </a:prstGeom>
        </p:spPr>
      </p:pic>
      <p:sp>
        <p:nvSpPr>
          <p:cNvPr id="10" name="Text 5"/>
          <p:cNvSpPr/>
          <p:nvPr/>
        </p:nvSpPr>
        <p:spPr>
          <a:xfrm>
            <a:off x="9715738" y="3896201"/>
            <a:ext cx="3893939" cy="708660"/>
          </a:xfrm>
          <a:prstGeom prst="rect">
            <a:avLst/>
          </a:prstGeom>
          <a:noFill/>
          <a:ln/>
        </p:spPr>
        <p:txBody>
          <a:bodyPr wrap="squar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Example 3: Looping Through a List</a:t>
            </a:r>
            <a:endParaRPr lang="en-US" sz="2200" dirty="0"/>
          </a:p>
        </p:txBody>
      </p:sp>
      <p:sp>
        <p:nvSpPr>
          <p:cNvPr id="11" name="Text 6"/>
          <p:cNvSpPr/>
          <p:nvPr/>
        </p:nvSpPr>
        <p:spPr>
          <a:xfrm>
            <a:off x="9715738" y="4740950"/>
            <a:ext cx="3893939" cy="115728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names = ["Alice", "Bob", "Charlie"] i = 0 while i &lt; len(names): print(names[i]) i += 1</a:t>
            </a:r>
            <a:endParaRPr lang="en-US" sz="1750" dirty="0"/>
          </a:p>
        </p:txBody>
      </p:sp>
      <p:sp>
        <p:nvSpPr>
          <p:cNvPr id="12" name="Text 7"/>
          <p:cNvSpPr/>
          <p:nvPr/>
        </p:nvSpPr>
        <p:spPr>
          <a:xfrm>
            <a:off x="793790" y="6380202"/>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while loop lets you repeat instructions until a condition is false.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44354" y="427673"/>
            <a:ext cx="5701665" cy="486013"/>
          </a:xfrm>
          <a:prstGeom prst="rect">
            <a:avLst/>
          </a:prstGeom>
          <a:noFill/>
          <a:ln/>
        </p:spPr>
        <p:txBody>
          <a:bodyPr wrap="none" lIns="0" tIns="0" rIns="0" bIns="0" rtlCol="0" anchor="t"/>
          <a:lstStyle/>
          <a:p>
            <a:pPr indent="0" marL="0">
              <a:lnSpc>
                <a:spcPts val="3800"/>
              </a:lnSpc>
              <a:buNone/>
            </a:pPr>
            <a:r>
              <a:rPr lang="en-US" sz="3050" dirty="0">
                <a:solidFill>
                  <a:srgbClr val="152D47"/>
                </a:solidFill>
                <a:latin typeface="Crimson Pro Semi Bold" pitchFamily="34" charset="0"/>
                <a:ea typeface="Crimson Pro Semi Bold" pitchFamily="34" charset="-122"/>
                <a:cs typeface="Crimson Pro Semi Bold" pitchFamily="34" charset="-120"/>
              </a:rPr>
              <a:t>The continue and break Statements</a:t>
            </a:r>
            <a:endParaRPr lang="en-US" sz="3050" dirty="0"/>
          </a:p>
        </p:txBody>
      </p:sp>
      <p:pic>
        <p:nvPicPr>
          <p:cNvPr id="3" name="Image 0" descr="preencoded.png">    </p:cNvPr>
          <p:cNvPicPr>
            <a:picLocks noChangeAspect="1"/>
          </p:cNvPicPr>
          <p:nvPr/>
        </p:nvPicPr>
        <p:blipFill>
          <a:blip r:embed="rId1"/>
          <a:stretch>
            <a:fillRect/>
          </a:stretch>
        </p:blipFill>
        <p:spPr>
          <a:xfrm>
            <a:off x="544354" y="1224677"/>
            <a:ext cx="6654165" cy="4112538"/>
          </a:xfrm>
          <a:prstGeom prst="rect">
            <a:avLst/>
          </a:prstGeom>
        </p:spPr>
      </p:pic>
      <p:sp>
        <p:nvSpPr>
          <p:cNvPr id="4" name="Text 1"/>
          <p:cNvSpPr/>
          <p:nvPr/>
        </p:nvSpPr>
        <p:spPr>
          <a:xfrm>
            <a:off x="544354" y="5531644"/>
            <a:ext cx="1944291" cy="243007"/>
          </a:xfrm>
          <a:prstGeom prst="rect">
            <a:avLst/>
          </a:prstGeom>
          <a:noFill/>
          <a:ln/>
        </p:spPr>
        <p:txBody>
          <a:bodyPr wrap="none" lIns="0" tIns="0" rIns="0" bIns="0" rtlCol="0" anchor="t"/>
          <a:lstStyle/>
          <a:p>
            <a:pPr algn="l" indent="0" marL="0">
              <a:lnSpc>
                <a:spcPts val="1900"/>
              </a:lnSpc>
              <a:buNone/>
            </a:pPr>
            <a:r>
              <a:rPr lang="en-US" sz="1500" dirty="0">
                <a:solidFill>
                  <a:srgbClr val="4C4C4D"/>
                </a:solidFill>
                <a:latin typeface="Crimson Pro Semi Bold" pitchFamily="34" charset="0"/>
                <a:ea typeface="Crimson Pro Semi Bold" pitchFamily="34" charset="-122"/>
                <a:cs typeface="Crimson Pro Semi Bold" pitchFamily="34" charset="-120"/>
              </a:rPr>
              <a:t>Skipping Iterations</a:t>
            </a:r>
            <a:endParaRPr lang="en-US" sz="1500" dirty="0"/>
          </a:p>
        </p:txBody>
      </p:sp>
      <p:sp>
        <p:nvSpPr>
          <p:cNvPr id="5" name="Text 2"/>
          <p:cNvSpPr/>
          <p:nvPr/>
        </p:nvSpPr>
        <p:spPr>
          <a:xfrm>
            <a:off x="544354" y="5867876"/>
            <a:ext cx="6654165" cy="512683"/>
          </a:xfrm>
          <a:prstGeom prst="rect">
            <a:avLst/>
          </a:prstGeom>
          <a:noFill/>
          <a:ln/>
        </p:spPr>
        <p:txBody>
          <a:bodyPr wrap="square" lIns="0" tIns="0" rIns="0" bIns="0" rtlCol="0" anchor="t"/>
          <a:lstStyle/>
          <a:p>
            <a:pPr algn="l" indent="0" marL="0">
              <a:lnSpc>
                <a:spcPts val="1950"/>
              </a:lnSpc>
              <a:buNone/>
            </a:pPr>
            <a:r>
              <a:rPr lang="en-US" sz="1200" dirty="0">
                <a:solidFill>
                  <a:srgbClr val="4C4C4D"/>
                </a:solidFill>
                <a:latin typeface="Heebo" pitchFamily="34" charset="0"/>
                <a:ea typeface="Heebo" pitchFamily="34" charset="-122"/>
                <a:cs typeface="Heebo" pitchFamily="34" charset="-120"/>
              </a:rPr>
              <a:t>Imagine you're going through a list of numbers and want to skip any even numbers. The </a:t>
            </a:r>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continue</a:t>
            </a:r>
            <a:pPr algn="l" indent="0" marL="0">
              <a:lnSpc>
                <a:spcPts val="1950"/>
              </a:lnSpc>
              <a:buNone/>
            </a:pPr>
            <a:r>
              <a:rPr lang="en-US" sz="1200" dirty="0">
                <a:solidFill>
                  <a:srgbClr val="4C4C4D"/>
                </a:solidFill>
                <a:latin typeface="Heebo" pitchFamily="34" charset="0"/>
                <a:ea typeface="Heebo" pitchFamily="34" charset="-122"/>
                <a:cs typeface="Heebo" pitchFamily="34" charset="-120"/>
              </a:rPr>
              <a:t> statement lets you do just that! Here's how it works:</a:t>
            </a:r>
            <a:endParaRPr lang="en-US" sz="1200" dirty="0"/>
          </a:p>
        </p:txBody>
      </p:sp>
      <p:sp>
        <p:nvSpPr>
          <p:cNvPr id="6" name="Shape 3"/>
          <p:cNvSpPr/>
          <p:nvPr/>
        </p:nvSpPr>
        <p:spPr>
          <a:xfrm>
            <a:off x="544354" y="6555462"/>
            <a:ext cx="6654165" cy="1476732"/>
          </a:xfrm>
          <a:prstGeom prst="roundRect">
            <a:avLst>
              <a:gd name="adj" fmla="val 1580"/>
            </a:avLst>
          </a:prstGeom>
          <a:solidFill>
            <a:srgbClr val="CCD7FF"/>
          </a:solidFill>
          <a:ln/>
        </p:spPr>
      </p:sp>
      <p:sp>
        <p:nvSpPr>
          <p:cNvPr id="7" name="Shape 4"/>
          <p:cNvSpPr/>
          <p:nvPr/>
        </p:nvSpPr>
        <p:spPr>
          <a:xfrm>
            <a:off x="536615" y="6555462"/>
            <a:ext cx="6669643" cy="1476732"/>
          </a:xfrm>
          <a:prstGeom prst="roundRect">
            <a:avLst>
              <a:gd name="adj" fmla="val 1580"/>
            </a:avLst>
          </a:prstGeom>
          <a:solidFill>
            <a:srgbClr val="CCD7FF"/>
          </a:solidFill>
          <a:ln/>
        </p:spPr>
      </p:sp>
      <p:sp>
        <p:nvSpPr>
          <p:cNvPr id="8" name="Text 5"/>
          <p:cNvSpPr/>
          <p:nvPr/>
        </p:nvSpPr>
        <p:spPr>
          <a:xfrm>
            <a:off x="692110" y="6672024"/>
            <a:ext cx="6358652" cy="1243608"/>
          </a:xfrm>
          <a:prstGeom prst="rect">
            <a:avLst/>
          </a:prstGeom>
          <a:noFill/>
          <a:ln/>
        </p:spPr>
        <p:txBody>
          <a:bodyPr wrap="square" lIns="0" tIns="0" rIns="0" bIns="0" rtlCol="0" anchor="t"/>
          <a:lstStyle/>
          <a:p>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Loop through numbers from 1 to 10</a:t>
            </a:r>
            <a:endParaRPr lang="en-US" sz="1200" dirty="0"/>
          </a:p>
          <a:p>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for i in range(1, 11):</a:t>
            </a:r>
            <a:endParaRPr lang="en-US" sz="1200" dirty="0"/>
          </a:p>
          <a:p>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if i % 2 == 0:</a:t>
            </a:r>
            <a:endParaRPr lang="en-US" sz="1200" dirty="0"/>
          </a:p>
          <a:p>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continue  # Skip even numbers</a:t>
            </a:r>
            <a:endParaRPr lang="en-US" sz="1200" dirty="0"/>
          </a:p>
          <a:p>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print(i)  # Print only odd numbers</a:t>
            </a:r>
            <a:endParaRPr lang="en-US" sz="1200" dirty="0"/>
          </a:p>
        </p:txBody>
      </p:sp>
      <p:pic>
        <p:nvPicPr>
          <p:cNvPr id="9" name="Image 1" descr="preencoded.png">    </p:cNvPr>
          <p:cNvPicPr>
            <a:picLocks noChangeAspect="1"/>
          </p:cNvPicPr>
          <p:nvPr/>
        </p:nvPicPr>
        <p:blipFill>
          <a:blip r:embed="rId2"/>
          <a:stretch>
            <a:fillRect/>
          </a:stretch>
        </p:blipFill>
        <p:spPr>
          <a:xfrm>
            <a:off x="7431762" y="1224677"/>
            <a:ext cx="6654284" cy="4112657"/>
          </a:xfrm>
          <a:prstGeom prst="rect">
            <a:avLst/>
          </a:prstGeom>
        </p:spPr>
      </p:pic>
      <p:sp>
        <p:nvSpPr>
          <p:cNvPr id="10" name="Text 6"/>
          <p:cNvSpPr/>
          <p:nvPr/>
        </p:nvSpPr>
        <p:spPr>
          <a:xfrm>
            <a:off x="7431762" y="5531763"/>
            <a:ext cx="1944291" cy="243007"/>
          </a:xfrm>
          <a:prstGeom prst="rect">
            <a:avLst/>
          </a:prstGeom>
          <a:noFill/>
          <a:ln/>
        </p:spPr>
        <p:txBody>
          <a:bodyPr wrap="none" lIns="0" tIns="0" rIns="0" bIns="0" rtlCol="0" anchor="t"/>
          <a:lstStyle/>
          <a:p>
            <a:pPr algn="l" indent="0" marL="0">
              <a:lnSpc>
                <a:spcPts val="1900"/>
              </a:lnSpc>
              <a:buNone/>
            </a:pPr>
            <a:r>
              <a:rPr lang="en-US" sz="1500" dirty="0">
                <a:solidFill>
                  <a:srgbClr val="4C4C4D"/>
                </a:solidFill>
                <a:latin typeface="Crimson Pro Semi Bold" pitchFamily="34" charset="0"/>
                <a:ea typeface="Crimson Pro Semi Bold" pitchFamily="34" charset="-122"/>
                <a:cs typeface="Crimson Pro Semi Bold" pitchFamily="34" charset="-120"/>
              </a:rPr>
              <a:t>Terminating Loops</a:t>
            </a:r>
            <a:endParaRPr lang="en-US" sz="1500" dirty="0"/>
          </a:p>
        </p:txBody>
      </p:sp>
      <p:sp>
        <p:nvSpPr>
          <p:cNvPr id="11" name="Text 7"/>
          <p:cNvSpPr/>
          <p:nvPr/>
        </p:nvSpPr>
        <p:spPr>
          <a:xfrm>
            <a:off x="7431762" y="5867995"/>
            <a:ext cx="6654284" cy="761405"/>
          </a:xfrm>
          <a:prstGeom prst="rect">
            <a:avLst/>
          </a:prstGeom>
          <a:noFill/>
          <a:ln/>
        </p:spPr>
        <p:txBody>
          <a:bodyPr wrap="square" lIns="0" tIns="0" rIns="0" bIns="0" rtlCol="0" anchor="t"/>
          <a:lstStyle/>
          <a:p>
            <a:pPr algn="l" indent="0" marL="0">
              <a:lnSpc>
                <a:spcPts val="1950"/>
              </a:lnSpc>
              <a:buNone/>
            </a:pPr>
            <a:r>
              <a:rPr lang="en-US" sz="1200" dirty="0">
                <a:solidFill>
                  <a:srgbClr val="4C4C4D"/>
                </a:solidFill>
                <a:latin typeface="Heebo" pitchFamily="34" charset="0"/>
                <a:ea typeface="Heebo" pitchFamily="34" charset="-122"/>
                <a:cs typeface="Heebo" pitchFamily="34" charset="-120"/>
              </a:rPr>
              <a:t>Sometimes you might want to stop a loop altogether before it reaches its natural end. That's where </a:t>
            </a:r>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break</a:t>
            </a:r>
            <a:pPr algn="l" indent="0" marL="0">
              <a:lnSpc>
                <a:spcPts val="1950"/>
              </a:lnSpc>
              <a:buNone/>
            </a:pPr>
            <a:r>
              <a:rPr lang="en-US" sz="1200" dirty="0">
                <a:solidFill>
                  <a:srgbClr val="4C4C4D"/>
                </a:solidFill>
                <a:latin typeface="Heebo" pitchFamily="34" charset="0"/>
                <a:ea typeface="Heebo" pitchFamily="34" charset="-122"/>
                <a:cs typeface="Heebo" pitchFamily="34" charset="-120"/>
              </a:rPr>
              <a:t> comes in. Let's say you want to find the first even number in a list and stop the loop as soon as you find it:</a:t>
            </a:r>
            <a:endParaRPr lang="en-US" sz="1200" dirty="0"/>
          </a:p>
        </p:txBody>
      </p:sp>
      <p:sp>
        <p:nvSpPr>
          <p:cNvPr id="12" name="Shape 8"/>
          <p:cNvSpPr/>
          <p:nvPr/>
        </p:nvSpPr>
        <p:spPr>
          <a:xfrm>
            <a:off x="7431762" y="6804303"/>
            <a:ext cx="6654284" cy="1725454"/>
          </a:xfrm>
          <a:prstGeom prst="roundRect">
            <a:avLst>
              <a:gd name="adj" fmla="val 1352"/>
            </a:avLst>
          </a:prstGeom>
          <a:solidFill>
            <a:srgbClr val="CCD7FF"/>
          </a:solidFill>
          <a:ln/>
        </p:spPr>
      </p:sp>
      <p:sp>
        <p:nvSpPr>
          <p:cNvPr id="13" name="Shape 9"/>
          <p:cNvSpPr/>
          <p:nvPr/>
        </p:nvSpPr>
        <p:spPr>
          <a:xfrm>
            <a:off x="7424023" y="6804303"/>
            <a:ext cx="6669762" cy="1725454"/>
          </a:xfrm>
          <a:prstGeom prst="roundRect">
            <a:avLst>
              <a:gd name="adj" fmla="val 1352"/>
            </a:avLst>
          </a:prstGeom>
          <a:solidFill>
            <a:srgbClr val="CCD7FF"/>
          </a:solidFill>
          <a:ln/>
        </p:spPr>
      </p:sp>
      <p:sp>
        <p:nvSpPr>
          <p:cNvPr id="14" name="Text 10"/>
          <p:cNvSpPr/>
          <p:nvPr/>
        </p:nvSpPr>
        <p:spPr>
          <a:xfrm>
            <a:off x="7579519" y="6920865"/>
            <a:ext cx="6358771" cy="1492329"/>
          </a:xfrm>
          <a:prstGeom prst="rect">
            <a:avLst/>
          </a:prstGeom>
          <a:noFill/>
          <a:ln/>
        </p:spPr>
        <p:txBody>
          <a:bodyPr wrap="square" lIns="0" tIns="0" rIns="0" bIns="0" rtlCol="0" anchor="t"/>
          <a:lstStyle/>
          <a:p>
            <a:pPr algn="l" indent="0" marL="0">
              <a:lnSpc>
                <a:spcPts val="195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Loop through numbers from 1 to 10
for i in range(1, 11):
    if i % 2 == 0:
        print(f"Found the first even number: {i}")
        break  # Stop the loop
</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1312307"/>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continue Statement</a:t>
            </a:r>
            <a:endParaRPr lang="en-US" sz="4450" dirty="0"/>
          </a:p>
        </p:txBody>
      </p:sp>
      <p:sp>
        <p:nvSpPr>
          <p:cNvPr id="3" name="Shape 1"/>
          <p:cNvSpPr/>
          <p:nvPr/>
        </p:nvSpPr>
        <p:spPr>
          <a:xfrm>
            <a:off x="793790" y="2474714"/>
            <a:ext cx="6408063" cy="4442460"/>
          </a:xfrm>
          <a:prstGeom prst="roundRect">
            <a:avLst>
              <a:gd name="adj" fmla="val 766"/>
            </a:avLst>
          </a:prstGeom>
          <a:solidFill>
            <a:srgbClr val="F2EEEE"/>
          </a:solidFill>
          <a:ln/>
        </p:spPr>
      </p:sp>
      <p:sp>
        <p:nvSpPr>
          <p:cNvPr id="4" name="Text 2"/>
          <p:cNvSpPr/>
          <p:nvPr/>
        </p:nvSpPr>
        <p:spPr>
          <a:xfrm>
            <a:off x="1020604" y="2701528"/>
            <a:ext cx="2911554"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Introduction to continue</a:t>
            </a:r>
            <a:endParaRPr lang="en-US" sz="2200" dirty="0"/>
          </a:p>
        </p:txBody>
      </p:sp>
      <p:sp>
        <p:nvSpPr>
          <p:cNvPr id="5" name="Text 3"/>
          <p:cNvSpPr/>
          <p:nvPr/>
        </p:nvSpPr>
        <p:spPr>
          <a:xfrm>
            <a:off x="1020604" y="3191947"/>
            <a:ext cx="5954435" cy="1088708"/>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a:t>
            </a:r>
            <a:pPr indent="0" marL="0">
              <a:lnSpc>
                <a:spcPts val="2850"/>
              </a:lnSpc>
              <a:buNone/>
            </a:pPr>
            <a:r>
              <a:rPr lang="en-US" sz="1750" b="1" dirty="0">
                <a:solidFill>
                  <a:srgbClr val="4C4C4D"/>
                </a:solidFill>
                <a:latin typeface="Heebo" pitchFamily="34" charset="0"/>
                <a:ea typeface="Heebo" pitchFamily="34" charset="-122"/>
                <a:cs typeface="Heebo" pitchFamily="34" charset="-120"/>
              </a:rPr>
              <a:t>continue</a:t>
            </a:r>
            <a:pPr indent="0" marL="0">
              <a:lnSpc>
                <a:spcPts val="2850"/>
              </a:lnSpc>
              <a:buNone/>
            </a:pPr>
            <a:r>
              <a:rPr lang="en-US" sz="1750" dirty="0">
                <a:solidFill>
                  <a:srgbClr val="4C4C4D"/>
                </a:solidFill>
                <a:latin typeface="Heebo" pitchFamily="34" charset="0"/>
                <a:ea typeface="Heebo" pitchFamily="34" charset="-122"/>
                <a:cs typeface="Heebo" pitchFamily="34" charset="-120"/>
              </a:rPr>
              <a:t> statement skips the current iteration of a loop, allowing you to move to the next iteration without processing the current one.</a:t>
            </a:r>
            <a:endParaRPr lang="en-US" sz="1750" dirty="0"/>
          </a:p>
        </p:txBody>
      </p:sp>
      <p:sp>
        <p:nvSpPr>
          <p:cNvPr id="6" name="Shape 4"/>
          <p:cNvSpPr/>
          <p:nvPr/>
        </p:nvSpPr>
        <p:spPr>
          <a:xfrm>
            <a:off x="7428667" y="2474714"/>
            <a:ext cx="6408063" cy="4442460"/>
          </a:xfrm>
          <a:prstGeom prst="roundRect">
            <a:avLst>
              <a:gd name="adj" fmla="val 766"/>
            </a:avLst>
          </a:prstGeom>
          <a:solidFill>
            <a:srgbClr val="F2EEEE"/>
          </a:solidFill>
          <a:ln/>
        </p:spPr>
      </p:sp>
      <p:sp>
        <p:nvSpPr>
          <p:cNvPr id="7" name="Text 5"/>
          <p:cNvSpPr/>
          <p:nvPr/>
        </p:nvSpPr>
        <p:spPr>
          <a:xfrm>
            <a:off x="7655481" y="2701528"/>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Example</a:t>
            </a:r>
            <a:endParaRPr lang="en-US" sz="2200" dirty="0"/>
          </a:p>
        </p:txBody>
      </p:sp>
      <p:sp>
        <p:nvSpPr>
          <p:cNvPr id="8" name="Text 6"/>
          <p:cNvSpPr/>
          <p:nvPr/>
        </p:nvSpPr>
        <p:spPr>
          <a:xfrm>
            <a:off x="7655481" y="3191947"/>
            <a:ext cx="5954435"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Imagine you are iterating through a list of numbers and want to skip any even numbers:</a:t>
            </a:r>
            <a:endParaRPr lang="en-US" sz="1750" dirty="0"/>
          </a:p>
        </p:txBody>
      </p:sp>
      <p:sp>
        <p:nvSpPr>
          <p:cNvPr id="9" name="Shape 7"/>
          <p:cNvSpPr/>
          <p:nvPr/>
        </p:nvSpPr>
        <p:spPr>
          <a:xfrm>
            <a:off x="7655481" y="4172902"/>
            <a:ext cx="5954435" cy="2517458"/>
          </a:xfrm>
          <a:prstGeom prst="roundRect">
            <a:avLst>
              <a:gd name="adj" fmla="val 1352"/>
            </a:avLst>
          </a:prstGeom>
          <a:solidFill>
            <a:srgbClr val="CCD7FF"/>
          </a:solidFill>
          <a:ln/>
        </p:spPr>
      </p:sp>
      <p:sp>
        <p:nvSpPr>
          <p:cNvPr id="10" name="Shape 8"/>
          <p:cNvSpPr/>
          <p:nvPr/>
        </p:nvSpPr>
        <p:spPr>
          <a:xfrm>
            <a:off x="7644170" y="4172902"/>
            <a:ext cx="5977057" cy="2517458"/>
          </a:xfrm>
          <a:prstGeom prst="roundRect">
            <a:avLst>
              <a:gd name="adj" fmla="val 1352"/>
            </a:avLst>
          </a:prstGeom>
          <a:solidFill>
            <a:srgbClr val="CCD7FF"/>
          </a:solidFill>
          <a:ln/>
        </p:spPr>
      </p:sp>
      <p:sp>
        <p:nvSpPr>
          <p:cNvPr id="11" name="Text 9"/>
          <p:cNvSpPr/>
          <p:nvPr/>
        </p:nvSpPr>
        <p:spPr>
          <a:xfrm>
            <a:off x="7870984" y="4342924"/>
            <a:ext cx="5523428" cy="2177415"/>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Loop through numbers from 1 to 10
for i in range(1, 11):
    if i % 2 == 0:
        continue  # Skip even numbers
    print(i)  # Print only odd numbers
</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040130"/>
            <a:ext cx="831592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continue and break Statements</a:t>
            </a:r>
            <a:endParaRPr lang="en-US" sz="4450" dirty="0"/>
          </a:p>
        </p:txBody>
      </p:sp>
      <p:sp>
        <p:nvSpPr>
          <p:cNvPr id="3" name="Shape 1"/>
          <p:cNvSpPr/>
          <p:nvPr/>
        </p:nvSpPr>
        <p:spPr>
          <a:xfrm>
            <a:off x="793790" y="2542699"/>
            <a:ext cx="13042821" cy="30480"/>
          </a:xfrm>
          <a:prstGeom prst="roundRect">
            <a:avLst>
              <a:gd name="adj" fmla="val 111628"/>
            </a:avLst>
          </a:prstGeom>
          <a:solidFill>
            <a:srgbClr val="D8D4D4"/>
          </a:solidFill>
          <a:ln/>
        </p:spPr>
      </p:sp>
      <p:sp>
        <p:nvSpPr>
          <p:cNvPr id="4" name="Shape 2"/>
          <p:cNvSpPr/>
          <p:nvPr/>
        </p:nvSpPr>
        <p:spPr>
          <a:xfrm>
            <a:off x="2876669" y="2542699"/>
            <a:ext cx="30480" cy="793790"/>
          </a:xfrm>
          <a:prstGeom prst="roundRect">
            <a:avLst>
              <a:gd name="adj" fmla="val 111628"/>
            </a:avLst>
          </a:prstGeom>
          <a:solidFill>
            <a:srgbClr val="D8D4D4"/>
          </a:solidFill>
          <a:ln/>
        </p:spPr>
      </p:sp>
      <p:sp>
        <p:nvSpPr>
          <p:cNvPr id="5" name="Shape 3"/>
          <p:cNvSpPr/>
          <p:nvPr/>
        </p:nvSpPr>
        <p:spPr>
          <a:xfrm>
            <a:off x="2636758" y="2287548"/>
            <a:ext cx="510302" cy="510302"/>
          </a:xfrm>
          <a:prstGeom prst="roundRect">
            <a:avLst>
              <a:gd name="adj" fmla="val 6667"/>
            </a:avLst>
          </a:prstGeom>
          <a:solidFill>
            <a:srgbClr val="F2EEEE"/>
          </a:solidFill>
          <a:ln/>
        </p:spPr>
      </p:sp>
      <p:sp>
        <p:nvSpPr>
          <p:cNvPr id="6" name="Text 4"/>
          <p:cNvSpPr/>
          <p:nvPr/>
        </p:nvSpPr>
        <p:spPr>
          <a:xfrm>
            <a:off x="2831068" y="2372558"/>
            <a:ext cx="121682"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7" name="Text 5"/>
          <p:cNvSpPr/>
          <p:nvPr/>
        </p:nvSpPr>
        <p:spPr>
          <a:xfrm>
            <a:off x="1474351" y="3563422"/>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continue</a:t>
            </a:r>
            <a:endParaRPr lang="en-US" sz="2200" dirty="0"/>
          </a:p>
        </p:txBody>
      </p:sp>
      <p:sp>
        <p:nvSpPr>
          <p:cNvPr id="8" name="Text 6"/>
          <p:cNvSpPr/>
          <p:nvPr/>
        </p:nvSpPr>
        <p:spPr>
          <a:xfrm>
            <a:off x="1020604" y="4053840"/>
            <a:ext cx="3742730" cy="725805"/>
          </a:xfrm>
          <a:prstGeom prst="rect">
            <a:avLst/>
          </a:prstGeom>
          <a:noFill/>
          <a:ln/>
        </p:spPr>
        <p:txBody>
          <a:bodyPr wrap="square" lIns="0" tIns="0" rIns="0" bIns="0" rtlCol="0" anchor="t"/>
          <a:lstStyle/>
          <a:p>
            <a:pPr algn="ctr" indent="0" marL="0">
              <a:lnSpc>
                <a:spcPts val="2850"/>
              </a:lnSpc>
              <a:buNone/>
            </a:pPr>
            <a:r>
              <a:rPr lang="en-US" sz="1750" dirty="0">
                <a:solidFill>
                  <a:srgbClr val="4C4C4D"/>
                </a:solidFill>
                <a:latin typeface="Heebo" pitchFamily="34" charset="0"/>
                <a:ea typeface="Heebo" pitchFamily="34" charset="-122"/>
                <a:cs typeface="Heebo" pitchFamily="34" charset="-120"/>
              </a:rPr>
              <a:t>For example, you can use continue to skip even numbers in a loop:</a:t>
            </a:r>
            <a:endParaRPr lang="en-US" sz="1750" dirty="0"/>
          </a:p>
        </p:txBody>
      </p:sp>
      <p:sp>
        <p:nvSpPr>
          <p:cNvPr id="9" name="Shape 7"/>
          <p:cNvSpPr/>
          <p:nvPr/>
        </p:nvSpPr>
        <p:spPr>
          <a:xfrm>
            <a:off x="1020604" y="5034796"/>
            <a:ext cx="3742730" cy="1791652"/>
          </a:xfrm>
          <a:prstGeom prst="roundRect">
            <a:avLst>
              <a:gd name="adj" fmla="val 1899"/>
            </a:avLst>
          </a:prstGeom>
          <a:solidFill>
            <a:srgbClr val="CCD7FF"/>
          </a:solidFill>
          <a:ln/>
        </p:spPr>
      </p:sp>
      <p:sp>
        <p:nvSpPr>
          <p:cNvPr id="10" name="Shape 8"/>
          <p:cNvSpPr/>
          <p:nvPr/>
        </p:nvSpPr>
        <p:spPr>
          <a:xfrm>
            <a:off x="1009293" y="5034796"/>
            <a:ext cx="3765352" cy="1791652"/>
          </a:xfrm>
          <a:prstGeom prst="roundRect">
            <a:avLst>
              <a:gd name="adj" fmla="val 1899"/>
            </a:avLst>
          </a:prstGeom>
          <a:solidFill>
            <a:srgbClr val="CCD7FF"/>
          </a:solidFill>
          <a:ln/>
        </p:spPr>
      </p:sp>
      <p:sp>
        <p:nvSpPr>
          <p:cNvPr id="11" name="Text 9"/>
          <p:cNvSpPr/>
          <p:nvPr/>
        </p:nvSpPr>
        <p:spPr>
          <a:xfrm>
            <a:off x="1236107" y="5204817"/>
            <a:ext cx="3311723" cy="1451610"/>
          </a:xfrm>
          <a:prstGeom prst="rect">
            <a:avLst/>
          </a:prstGeom>
          <a:noFill/>
          <a:ln/>
        </p:spPr>
        <p:txBody>
          <a:bodyPr wrap="square" lIns="0" tIns="0" rIns="0" bIns="0" rtlCol="0" anchor="t"/>
          <a:lstStyle/>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for i in range(10):</a:t>
            </a:r>
            <a:endParaRPr lang="en-US" sz="1750" dirty="0"/>
          </a:p>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if i % 2 == 0:</a:t>
            </a:r>
            <a:endParaRPr lang="en-US" sz="1750" dirty="0"/>
          </a:p>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continue</a:t>
            </a:r>
            <a:endParaRPr lang="en-US" sz="1750" dirty="0"/>
          </a:p>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print(i)</a:t>
            </a:r>
            <a:endParaRPr lang="en-US" sz="1750" dirty="0"/>
          </a:p>
        </p:txBody>
      </p:sp>
      <p:sp>
        <p:nvSpPr>
          <p:cNvPr id="12" name="Shape 10"/>
          <p:cNvSpPr/>
          <p:nvPr/>
        </p:nvSpPr>
        <p:spPr>
          <a:xfrm>
            <a:off x="7299841" y="2542699"/>
            <a:ext cx="30480" cy="793790"/>
          </a:xfrm>
          <a:prstGeom prst="roundRect">
            <a:avLst>
              <a:gd name="adj" fmla="val 111628"/>
            </a:avLst>
          </a:prstGeom>
          <a:solidFill>
            <a:srgbClr val="D8D4D4"/>
          </a:solidFill>
          <a:ln/>
        </p:spPr>
      </p:sp>
      <p:sp>
        <p:nvSpPr>
          <p:cNvPr id="13" name="Shape 11"/>
          <p:cNvSpPr/>
          <p:nvPr/>
        </p:nvSpPr>
        <p:spPr>
          <a:xfrm>
            <a:off x="7059930" y="2287548"/>
            <a:ext cx="510302" cy="510302"/>
          </a:xfrm>
          <a:prstGeom prst="roundRect">
            <a:avLst>
              <a:gd name="adj" fmla="val 6667"/>
            </a:avLst>
          </a:prstGeom>
          <a:solidFill>
            <a:srgbClr val="F2EEEE"/>
          </a:solidFill>
          <a:ln/>
        </p:spPr>
      </p:sp>
      <p:sp>
        <p:nvSpPr>
          <p:cNvPr id="14" name="Text 12"/>
          <p:cNvSpPr/>
          <p:nvPr/>
        </p:nvSpPr>
        <p:spPr>
          <a:xfrm>
            <a:off x="7230666" y="2372558"/>
            <a:ext cx="168831"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15" name="Text 13"/>
          <p:cNvSpPr/>
          <p:nvPr/>
        </p:nvSpPr>
        <p:spPr>
          <a:xfrm>
            <a:off x="5897523" y="3563422"/>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break</a:t>
            </a:r>
            <a:endParaRPr lang="en-US" sz="2200" dirty="0"/>
          </a:p>
        </p:txBody>
      </p:sp>
      <p:sp>
        <p:nvSpPr>
          <p:cNvPr id="16" name="Text 14"/>
          <p:cNvSpPr/>
          <p:nvPr/>
        </p:nvSpPr>
        <p:spPr>
          <a:xfrm>
            <a:off x="5443776" y="4053840"/>
            <a:ext cx="3742730" cy="1088708"/>
          </a:xfrm>
          <a:prstGeom prst="rect">
            <a:avLst/>
          </a:prstGeom>
          <a:noFill/>
          <a:ln/>
        </p:spPr>
        <p:txBody>
          <a:bodyPr wrap="square" lIns="0" tIns="0" rIns="0" bIns="0" rtlCol="0" anchor="t"/>
          <a:lstStyle/>
          <a:p>
            <a:pPr algn="ctr" indent="0" marL="0">
              <a:lnSpc>
                <a:spcPts val="2850"/>
              </a:lnSpc>
              <a:buNone/>
            </a:pPr>
            <a:r>
              <a:rPr lang="en-US" sz="1750" dirty="0">
                <a:solidFill>
                  <a:srgbClr val="4C4C4D"/>
                </a:solidFill>
                <a:latin typeface="Heebo" pitchFamily="34" charset="0"/>
                <a:ea typeface="Heebo" pitchFamily="34" charset="-122"/>
                <a:cs typeface="Heebo" pitchFamily="34" charset="-120"/>
              </a:rPr>
              <a:t>For example, you can use break to stop a loop when a specific condition is met:</a:t>
            </a:r>
            <a:endParaRPr lang="en-US" sz="1750" dirty="0"/>
          </a:p>
        </p:txBody>
      </p:sp>
      <p:sp>
        <p:nvSpPr>
          <p:cNvPr id="17" name="Shape 15"/>
          <p:cNvSpPr/>
          <p:nvPr/>
        </p:nvSpPr>
        <p:spPr>
          <a:xfrm>
            <a:off x="5443776" y="5397698"/>
            <a:ext cx="3742730" cy="1791652"/>
          </a:xfrm>
          <a:prstGeom prst="roundRect">
            <a:avLst>
              <a:gd name="adj" fmla="val 1899"/>
            </a:avLst>
          </a:prstGeom>
          <a:solidFill>
            <a:srgbClr val="CCD7FF"/>
          </a:solidFill>
          <a:ln/>
        </p:spPr>
      </p:sp>
      <p:sp>
        <p:nvSpPr>
          <p:cNvPr id="18" name="Shape 16"/>
          <p:cNvSpPr/>
          <p:nvPr/>
        </p:nvSpPr>
        <p:spPr>
          <a:xfrm>
            <a:off x="5432465" y="5397698"/>
            <a:ext cx="3765352" cy="1791652"/>
          </a:xfrm>
          <a:prstGeom prst="roundRect">
            <a:avLst>
              <a:gd name="adj" fmla="val 1899"/>
            </a:avLst>
          </a:prstGeom>
          <a:solidFill>
            <a:srgbClr val="CCD7FF"/>
          </a:solidFill>
          <a:ln/>
        </p:spPr>
      </p:sp>
      <p:sp>
        <p:nvSpPr>
          <p:cNvPr id="19" name="Text 17"/>
          <p:cNvSpPr/>
          <p:nvPr/>
        </p:nvSpPr>
        <p:spPr>
          <a:xfrm>
            <a:off x="5659279" y="5567720"/>
            <a:ext cx="3311723" cy="1451610"/>
          </a:xfrm>
          <a:prstGeom prst="rect">
            <a:avLst/>
          </a:prstGeom>
          <a:noFill/>
          <a:ln/>
        </p:spPr>
        <p:txBody>
          <a:bodyPr wrap="square" lIns="0" tIns="0" rIns="0" bIns="0" rtlCol="0" anchor="t"/>
          <a:lstStyle/>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for i in range(10):</a:t>
            </a:r>
            <a:endParaRPr lang="en-US" sz="1750" dirty="0"/>
          </a:p>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if i == 5:</a:t>
            </a:r>
            <a:endParaRPr lang="en-US" sz="1750" dirty="0"/>
          </a:p>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break</a:t>
            </a:r>
            <a:endParaRPr lang="en-US" sz="1750" dirty="0"/>
          </a:p>
          <a:p>
            <a:pPr algn="ct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print(i)</a:t>
            </a:r>
            <a:endParaRPr lang="en-US" sz="1750" dirty="0"/>
          </a:p>
        </p:txBody>
      </p:sp>
      <p:sp>
        <p:nvSpPr>
          <p:cNvPr id="20" name="Shape 18"/>
          <p:cNvSpPr/>
          <p:nvPr/>
        </p:nvSpPr>
        <p:spPr>
          <a:xfrm>
            <a:off x="11723013" y="2542699"/>
            <a:ext cx="30480" cy="793790"/>
          </a:xfrm>
          <a:prstGeom prst="roundRect">
            <a:avLst>
              <a:gd name="adj" fmla="val 111628"/>
            </a:avLst>
          </a:prstGeom>
          <a:solidFill>
            <a:srgbClr val="D8D4D4"/>
          </a:solidFill>
          <a:ln/>
        </p:spPr>
      </p:sp>
      <p:sp>
        <p:nvSpPr>
          <p:cNvPr id="21" name="Shape 19"/>
          <p:cNvSpPr/>
          <p:nvPr/>
        </p:nvSpPr>
        <p:spPr>
          <a:xfrm>
            <a:off x="11483102" y="2287548"/>
            <a:ext cx="510302" cy="510302"/>
          </a:xfrm>
          <a:prstGeom prst="roundRect">
            <a:avLst>
              <a:gd name="adj" fmla="val 6667"/>
            </a:avLst>
          </a:prstGeom>
          <a:solidFill>
            <a:srgbClr val="F2EEEE"/>
          </a:solidFill>
          <a:ln/>
        </p:spPr>
      </p:sp>
      <p:sp>
        <p:nvSpPr>
          <p:cNvPr id="22" name="Text 20"/>
          <p:cNvSpPr/>
          <p:nvPr/>
        </p:nvSpPr>
        <p:spPr>
          <a:xfrm>
            <a:off x="11656338" y="2372558"/>
            <a:ext cx="163830"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23" name="Text 21"/>
          <p:cNvSpPr/>
          <p:nvPr/>
        </p:nvSpPr>
        <p:spPr>
          <a:xfrm>
            <a:off x="10320695" y="3563422"/>
            <a:ext cx="2835235" cy="354330"/>
          </a:xfrm>
          <a:prstGeom prst="rect">
            <a:avLst/>
          </a:prstGeom>
          <a:noFill/>
          <a:ln/>
        </p:spPr>
        <p:txBody>
          <a:bodyPr wrap="none" lIns="0" tIns="0" rIns="0" bIns="0" rtlCol="0" anchor="t"/>
          <a:lstStyle/>
          <a:p>
            <a:pPr algn="ct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Control</a:t>
            </a:r>
            <a:endParaRPr lang="en-US" sz="2200" dirty="0"/>
          </a:p>
        </p:txBody>
      </p:sp>
      <p:sp>
        <p:nvSpPr>
          <p:cNvPr id="24" name="Text 22"/>
          <p:cNvSpPr/>
          <p:nvPr/>
        </p:nvSpPr>
        <p:spPr>
          <a:xfrm>
            <a:off x="9866948" y="4053840"/>
            <a:ext cx="3742730" cy="725805"/>
          </a:xfrm>
          <a:prstGeom prst="rect">
            <a:avLst/>
          </a:prstGeom>
          <a:noFill/>
          <a:ln/>
        </p:spPr>
        <p:txBody>
          <a:bodyPr wrap="square" lIns="0" tIns="0" rIns="0" bIns="0" rtlCol="0" anchor="t"/>
          <a:lstStyle/>
          <a:p>
            <a:pPr algn="ctr" indent="0" marL="0">
              <a:lnSpc>
                <a:spcPts val="2850"/>
              </a:lnSpc>
              <a:buNone/>
            </a:pPr>
            <a:r>
              <a:rPr lang="en-US" sz="1750" dirty="0">
                <a:solidFill>
                  <a:srgbClr val="4C4C4D"/>
                </a:solidFill>
                <a:latin typeface="Heebo" pitchFamily="34" charset="0"/>
                <a:ea typeface="Heebo" pitchFamily="34" charset="-122"/>
                <a:cs typeface="Heebo" pitchFamily="34" charset="-120"/>
              </a:rPr>
              <a:t>Both statements control loop execution.</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86426"/>
            <a:ext cx="732151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Conclusion and Key Takeaways</a:t>
            </a:r>
            <a:endParaRPr lang="en-US" sz="4450" dirty="0"/>
          </a:p>
        </p:txBody>
      </p:sp>
      <p:pic>
        <p:nvPicPr>
          <p:cNvPr id="4" name="Image 1" descr="preencoded.png">    </p:cNvPr>
          <p:cNvPicPr>
            <a:picLocks noChangeAspect="1"/>
          </p:cNvPicPr>
          <p:nvPr/>
        </p:nvPicPr>
        <p:blipFill>
          <a:blip r:embed="rId2"/>
          <a:stretch>
            <a:fillRect/>
          </a:stretch>
        </p:blipFill>
        <p:spPr>
          <a:xfrm>
            <a:off x="6280190" y="2935367"/>
            <a:ext cx="3778210" cy="907256"/>
          </a:xfrm>
          <a:prstGeom prst="rect">
            <a:avLst/>
          </a:prstGeom>
        </p:spPr>
      </p:pic>
      <p:sp>
        <p:nvSpPr>
          <p:cNvPr id="5" name="Text 1"/>
          <p:cNvSpPr/>
          <p:nvPr/>
        </p:nvSpPr>
        <p:spPr>
          <a:xfrm>
            <a:off x="6507004" y="4182785"/>
            <a:ext cx="3324582" cy="708660"/>
          </a:xfrm>
          <a:prstGeom prst="rect">
            <a:avLst/>
          </a:prstGeom>
          <a:noFill/>
          <a:ln/>
        </p:spPr>
        <p:txBody>
          <a:bodyPr wrap="squar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Understanding Control Flow</a:t>
            </a:r>
            <a:endParaRPr lang="en-US" sz="2200" dirty="0"/>
          </a:p>
        </p:txBody>
      </p:sp>
      <p:sp>
        <p:nvSpPr>
          <p:cNvPr id="6" name="Text 2"/>
          <p:cNvSpPr/>
          <p:nvPr/>
        </p:nvSpPr>
        <p:spPr>
          <a:xfrm>
            <a:off x="6507004" y="5027533"/>
            <a:ext cx="3324582"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Control flow statements are essential for building complex and efficient code.</a:t>
            </a:r>
            <a:endParaRPr lang="en-US" sz="1750" dirty="0"/>
          </a:p>
        </p:txBody>
      </p:sp>
      <p:pic>
        <p:nvPicPr>
          <p:cNvPr id="7" name="Image 2" descr="preencoded.png">    </p:cNvPr>
          <p:cNvPicPr>
            <a:picLocks noChangeAspect="1"/>
          </p:cNvPicPr>
          <p:nvPr/>
        </p:nvPicPr>
        <p:blipFill>
          <a:blip r:embed="rId3"/>
          <a:stretch>
            <a:fillRect/>
          </a:stretch>
        </p:blipFill>
        <p:spPr>
          <a:xfrm>
            <a:off x="10058400" y="2935367"/>
            <a:ext cx="3778210" cy="907256"/>
          </a:xfrm>
          <a:prstGeom prst="rect">
            <a:avLst/>
          </a:prstGeom>
        </p:spPr>
      </p:pic>
      <p:sp>
        <p:nvSpPr>
          <p:cNvPr id="8" name="Text 3"/>
          <p:cNvSpPr/>
          <p:nvPr/>
        </p:nvSpPr>
        <p:spPr>
          <a:xfrm>
            <a:off x="10285214" y="418278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Key Takeaways</a:t>
            </a:r>
            <a:endParaRPr lang="en-US" sz="2200" dirty="0"/>
          </a:p>
        </p:txBody>
      </p:sp>
      <p:sp>
        <p:nvSpPr>
          <p:cNvPr id="9" name="Text 4"/>
          <p:cNvSpPr/>
          <p:nvPr/>
        </p:nvSpPr>
        <p:spPr>
          <a:xfrm>
            <a:off x="10285214" y="4673203"/>
            <a:ext cx="3324582"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Master control flow statements to create dynamic and efficient programs.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664488"/>
            <a:ext cx="9232225"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if Decision Control Flow Statement</a:t>
            </a:r>
            <a:endParaRPr lang="en-US" sz="4450" dirty="0"/>
          </a:p>
        </p:txBody>
      </p:sp>
      <p:sp>
        <p:nvSpPr>
          <p:cNvPr id="3" name="Shape 1"/>
          <p:cNvSpPr/>
          <p:nvPr/>
        </p:nvSpPr>
        <p:spPr>
          <a:xfrm>
            <a:off x="793790" y="1826895"/>
            <a:ext cx="6408063" cy="2055614"/>
          </a:xfrm>
          <a:prstGeom prst="roundRect">
            <a:avLst>
              <a:gd name="adj" fmla="val 1655"/>
            </a:avLst>
          </a:prstGeom>
          <a:solidFill>
            <a:srgbClr val="F2EEEE"/>
          </a:solidFill>
          <a:ln/>
        </p:spPr>
      </p:sp>
      <p:sp>
        <p:nvSpPr>
          <p:cNvPr id="4" name="Text 2"/>
          <p:cNvSpPr/>
          <p:nvPr/>
        </p:nvSpPr>
        <p:spPr>
          <a:xfrm>
            <a:off x="1020604" y="205370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Conditional Execution</a:t>
            </a:r>
            <a:endParaRPr lang="en-US" sz="2200" dirty="0"/>
          </a:p>
        </p:txBody>
      </p:sp>
      <p:sp>
        <p:nvSpPr>
          <p:cNvPr id="5" name="Text 3"/>
          <p:cNvSpPr/>
          <p:nvPr/>
        </p:nvSpPr>
        <p:spPr>
          <a:xfrm>
            <a:off x="1020604" y="2544128"/>
            <a:ext cx="5954435" cy="74866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a:t>
            </a:r>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a:t>
            </a:r>
            <a:pPr indent="0" marL="0">
              <a:lnSpc>
                <a:spcPts val="2850"/>
              </a:lnSpc>
              <a:buNone/>
            </a:pPr>
            <a:r>
              <a:rPr lang="en-US" sz="1750" dirty="0">
                <a:solidFill>
                  <a:srgbClr val="4C4C4D"/>
                </a:solidFill>
                <a:latin typeface="Heebo" pitchFamily="34" charset="0"/>
                <a:ea typeface="Heebo" pitchFamily="34" charset="-122"/>
                <a:cs typeface="Heebo" pitchFamily="34" charset="-120"/>
              </a:rPr>
              <a:t> statement executes code based on a condition. If the condition is true, the code runs. Otherwise, it's skipped.</a:t>
            </a:r>
            <a:endParaRPr lang="en-US" sz="1750" dirty="0"/>
          </a:p>
        </p:txBody>
      </p:sp>
      <p:sp>
        <p:nvSpPr>
          <p:cNvPr id="6" name="Shape 4"/>
          <p:cNvSpPr/>
          <p:nvPr/>
        </p:nvSpPr>
        <p:spPr>
          <a:xfrm>
            <a:off x="7428667" y="1826895"/>
            <a:ext cx="6408063" cy="2055614"/>
          </a:xfrm>
          <a:prstGeom prst="roundRect">
            <a:avLst>
              <a:gd name="adj" fmla="val 1655"/>
            </a:avLst>
          </a:prstGeom>
          <a:solidFill>
            <a:srgbClr val="F2EEEE"/>
          </a:solidFill>
          <a:ln/>
        </p:spPr>
      </p:sp>
      <p:sp>
        <p:nvSpPr>
          <p:cNvPr id="7" name="Text 5"/>
          <p:cNvSpPr/>
          <p:nvPr/>
        </p:nvSpPr>
        <p:spPr>
          <a:xfrm>
            <a:off x="7655481" y="205370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Decision-Making Logic</a:t>
            </a:r>
            <a:endParaRPr lang="en-US" sz="2200" dirty="0"/>
          </a:p>
        </p:txBody>
      </p:sp>
      <p:sp>
        <p:nvSpPr>
          <p:cNvPr id="8" name="Text 6"/>
          <p:cNvSpPr/>
          <p:nvPr/>
        </p:nvSpPr>
        <p:spPr>
          <a:xfrm>
            <a:off x="7655481" y="2544128"/>
            <a:ext cx="5954435" cy="1111568"/>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a:t>
            </a:r>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a:t>
            </a:r>
            <a:pPr indent="0" marL="0">
              <a:lnSpc>
                <a:spcPts val="2850"/>
              </a:lnSpc>
              <a:buNone/>
            </a:pPr>
            <a:r>
              <a:rPr lang="en-US" sz="1750" dirty="0">
                <a:solidFill>
                  <a:srgbClr val="4C4C4D"/>
                </a:solidFill>
                <a:latin typeface="Heebo" pitchFamily="34" charset="0"/>
                <a:ea typeface="Heebo" pitchFamily="34" charset="-122"/>
                <a:cs typeface="Heebo" pitchFamily="34" charset="-120"/>
              </a:rPr>
              <a:t> statement controls execution flow based on a true or false condition, allowing your program to react dynamically.</a:t>
            </a:r>
            <a:endParaRPr lang="en-US" sz="1750" dirty="0"/>
          </a:p>
        </p:txBody>
      </p:sp>
      <p:sp>
        <p:nvSpPr>
          <p:cNvPr id="9" name="Text 7"/>
          <p:cNvSpPr/>
          <p:nvPr/>
        </p:nvSpPr>
        <p:spPr>
          <a:xfrm>
            <a:off x="793790" y="4222671"/>
            <a:ext cx="7674173"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Syntax and Usage of if Statement</a:t>
            </a:r>
            <a:endParaRPr lang="en-US" sz="4450" dirty="0"/>
          </a:p>
        </p:txBody>
      </p:sp>
      <p:sp>
        <p:nvSpPr>
          <p:cNvPr id="10" name="Shape 8"/>
          <p:cNvSpPr/>
          <p:nvPr/>
        </p:nvSpPr>
        <p:spPr>
          <a:xfrm>
            <a:off x="793790" y="5526762"/>
            <a:ext cx="396835" cy="396835"/>
          </a:xfrm>
          <a:prstGeom prst="roundRect">
            <a:avLst>
              <a:gd name="adj" fmla="val 8574"/>
            </a:avLst>
          </a:prstGeom>
          <a:solidFill>
            <a:srgbClr val="F2EEEE"/>
          </a:solidFill>
          <a:ln/>
        </p:spPr>
      </p:sp>
      <p:sp>
        <p:nvSpPr>
          <p:cNvPr id="11" name="Text 9"/>
          <p:cNvSpPr/>
          <p:nvPr/>
        </p:nvSpPr>
        <p:spPr>
          <a:xfrm>
            <a:off x="1417439" y="552676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Simple Example</a:t>
            </a:r>
            <a:endParaRPr lang="en-US" sz="2200" dirty="0"/>
          </a:p>
        </p:txBody>
      </p:sp>
      <p:sp>
        <p:nvSpPr>
          <p:cNvPr id="12" name="Shape 10"/>
          <p:cNvSpPr/>
          <p:nvPr/>
        </p:nvSpPr>
        <p:spPr>
          <a:xfrm>
            <a:off x="1417439" y="6136243"/>
            <a:ext cx="3572708" cy="1065848"/>
          </a:xfrm>
          <a:prstGeom prst="roundRect">
            <a:avLst>
              <a:gd name="adj" fmla="val 3192"/>
            </a:avLst>
          </a:prstGeom>
          <a:solidFill>
            <a:srgbClr val="CCD7FF"/>
          </a:solidFill>
          <a:ln/>
        </p:spPr>
      </p:sp>
      <p:sp>
        <p:nvSpPr>
          <p:cNvPr id="13" name="Shape 11"/>
          <p:cNvSpPr/>
          <p:nvPr/>
        </p:nvSpPr>
        <p:spPr>
          <a:xfrm>
            <a:off x="1406128" y="6136243"/>
            <a:ext cx="3595330" cy="1065848"/>
          </a:xfrm>
          <a:prstGeom prst="roundRect">
            <a:avLst>
              <a:gd name="adj" fmla="val 3192"/>
            </a:avLst>
          </a:prstGeom>
          <a:solidFill>
            <a:srgbClr val="CCD7FF"/>
          </a:solidFill>
          <a:ln/>
        </p:spPr>
      </p:sp>
      <p:sp>
        <p:nvSpPr>
          <p:cNvPr id="14" name="Text 12"/>
          <p:cNvSpPr/>
          <p:nvPr/>
        </p:nvSpPr>
        <p:spPr>
          <a:xfrm>
            <a:off x="1632942" y="6306264"/>
            <a:ext cx="3141702"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x &gt; 10:</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print("x is greater than 10")</a:t>
            </a:r>
            <a:endParaRPr lang="en-US" sz="1750" dirty="0"/>
          </a:p>
        </p:txBody>
      </p:sp>
      <p:sp>
        <p:nvSpPr>
          <p:cNvPr id="15" name="Shape 13"/>
          <p:cNvSpPr/>
          <p:nvPr/>
        </p:nvSpPr>
        <p:spPr>
          <a:xfrm>
            <a:off x="5216962" y="5526762"/>
            <a:ext cx="396835" cy="396835"/>
          </a:xfrm>
          <a:prstGeom prst="roundRect">
            <a:avLst>
              <a:gd name="adj" fmla="val 8574"/>
            </a:avLst>
          </a:prstGeom>
          <a:solidFill>
            <a:srgbClr val="F2EEEE"/>
          </a:solidFill>
          <a:ln/>
        </p:spPr>
      </p:sp>
      <p:sp>
        <p:nvSpPr>
          <p:cNvPr id="16" name="Text 14"/>
          <p:cNvSpPr/>
          <p:nvPr/>
        </p:nvSpPr>
        <p:spPr>
          <a:xfrm>
            <a:off x="5840611" y="552676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Single-Line Example</a:t>
            </a:r>
            <a:endParaRPr lang="en-US" sz="2200" dirty="0"/>
          </a:p>
        </p:txBody>
      </p:sp>
      <p:sp>
        <p:nvSpPr>
          <p:cNvPr id="17" name="Shape 15"/>
          <p:cNvSpPr/>
          <p:nvPr/>
        </p:nvSpPr>
        <p:spPr>
          <a:xfrm>
            <a:off x="5840611" y="6136243"/>
            <a:ext cx="3572708" cy="702945"/>
          </a:xfrm>
          <a:prstGeom prst="roundRect">
            <a:avLst>
              <a:gd name="adj" fmla="val 4840"/>
            </a:avLst>
          </a:prstGeom>
          <a:solidFill>
            <a:srgbClr val="CCD7FF"/>
          </a:solidFill>
          <a:ln/>
        </p:spPr>
      </p:sp>
      <p:sp>
        <p:nvSpPr>
          <p:cNvPr id="18" name="Shape 16"/>
          <p:cNvSpPr/>
          <p:nvPr/>
        </p:nvSpPr>
        <p:spPr>
          <a:xfrm>
            <a:off x="5829300" y="6136243"/>
            <a:ext cx="3595330" cy="702945"/>
          </a:xfrm>
          <a:prstGeom prst="roundRect">
            <a:avLst>
              <a:gd name="adj" fmla="val 4840"/>
            </a:avLst>
          </a:prstGeom>
          <a:solidFill>
            <a:srgbClr val="CCD7FF"/>
          </a:solidFill>
          <a:ln/>
        </p:spPr>
      </p:sp>
      <p:sp>
        <p:nvSpPr>
          <p:cNvPr id="19" name="Text 17"/>
          <p:cNvSpPr/>
          <p:nvPr/>
        </p:nvSpPr>
        <p:spPr>
          <a:xfrm>
            <a:off x="6056114" y="6306264"/>
            <a:ext cx="3141702" cy="362903"/>
          </a:xfrm>
          <a:prstGeom prst="rect">
            <a:avLst/>
          </a:prstGeom>
          <a:noFill/>
          <a:ln/>
        </p:spPr>
        <p:txBody>
          <a:bodyPr wrap="non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y == 0: print("y is zero")</a:t>
            </a:r>
            <a:endParaRPr lang="en-US" sz="1750" dirty="0"/>
          </a:p>
        </p:txBody>
      </p:sp>
      <p:sp>
        <p:nvSpPr>
          <p:cNvPr id="20" name="Shape 18"/>
          <p:cNvSpPr/>
          <p:nvPr/>
        </p:nvSpPr>
        <p:spPr>
          <a:xfrm>
            <a:off x="9640133" y="5526762"/>
            <a:ext cx="396835" cy="396835"/>
          </a:xfrm>
          <a:prstGeom prst="roundRect">
            <a:avLst>
              <a:gd name="adj" fmla="val 8574"/>
            </a:avLst>
          </a:prstGeom>
          <a:solidFill>
            <a:srgbClr val="F2EEEE"/>
          </a:solidFill>
          <a:ln/>
        </p:spPr>
      </p:sp>
      <p:sp>
        <p:nvSpPr>
          <p:cNvPr id="21" name="Text 19"/>
          <p:cNvSpPr/>
          <p:nvPr/>
        </p:nvSpPr>
        <p:spPr>
          <a:xfrm>
            <a:off x="10263783" y="5526762"/>
            <a:ext cx="3447217"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Multiple Conditions Example</a:t>
            </a:r>
            <a:endParaRPr lang="en-US" sz="2200" dirty="0"/>
          </a:p>
        </p:txBody>
      </p:sp>
      <p:sp>
        <p:nvSpPr>
          <p:cNvPr id="22" name="Shape 20"/>
          <p:cNvSpPr/>
          <p:nvPr/>
        </p:nvSpPr>
        <p:spPr>
          <a:xfrm>
            <a:off x="10263783" y="6136243"/>
            <a:ext cx="3572708" cy="1428750"/>
          </a:xfrm>
          <a:prstGeom prst="roundRect">
            <a:avLst>
              <a:gd name="adj" fmla="val 2381"/>
            </a:avLst>
          </a:prstGeom>
          <a:solidFill>
            <a:srgbClr val="CCD7FF"/>
          </a:solidFill>
          <a:ln/>
        </p:spPr>
      </p:sp>
      <p:sp>
        <p:nvSpPr>
          <p:cNvPr id="23" name="Shape 21"/>
          <p:cNvSpPr/>
          <p:nvPr/>
        </p:nvSpPr>
        <p:spPr>
          <a:xfrm>
            <a:off x="10252472" y="6136243"/>
            <a:ext cx="3595330" cy="1428750"/>
          </a:xfrm>
          <a:prstGeom prst="roundRect">
            <a:avLst>
              <a:gd name="adj" fmla="val 2381"/>
            </a:avLst>
          </a:prstGeom>
          <a:solidFill>
            <a:srgbClr val="CCD7FF"/>
          </a:solidFill>
          <a:ln/>
        </p:spPr>
      </p:sp>
      <p:sp>
        <p:nvSpPr>
          <p:cNvPr id="24" name="Text 22"/>
          <p:cNvSpPr/>
          <p:nvPr/>
        </p:nvSpPr>
        <p:spPr>
          <a:xfrm>
            <a:off x="10479286" y="6306264"/>
            <a:ext cx="3141702" cy="1088708"/>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a &gt; 5 and b &lt; 10:</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print("a is greater than 5 and b is less than 10")</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63385"/>
            <a:ext cx="8818602"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Evaluating Conditions in if Statement</a:t>
            </a:r>
            <a:endParaRPr lang="en-US" sz="4450" dirty="0"/>
          </a:p>
        </p:txBody>
      </p:sp>
      <p:sp>
        <p:nvSpPr>
          <p:cNvPr id="3" name="Text 1"/>
          <p:cNvSpPr/>
          <p:nvPr/>
        </p:nvSpPr>
        <p:spPr>
          <a:xfrm>
            <a:off x="793790" y="263913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Comparison Operators</a:t>
            </a:r>
            <a:endParaRPr lang="en-US" sz="2200" dirty="0"/>
          </a:p>
        </p:txBody>
      </p:sp>
      <p:sp>
        <p:nvSpPr>
          <p:cNvPr id="4" name="Text 2"/>
          <p:cNvSpPr/>
          <p:nvPr/>
        </p:nvSpPr>
        <p:spPr>
          <a:xfrm>
            <a:off x="793790" y="3220283"/>
            <a:ext cx="6244709" cy="1088708"/>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Comparison operators like "==" (equals to), "!=" (not equals to), "&lt;" (less than), "&gt;" (greater than), "&lt;=" (less than or equals to), and "&gt;=" (greater than or equals to) compare values.</a:t>
            </a:r>
            <a:endParaRPr lang="en-US" sz="1750" dirty="0"/>
          </a:p>
        </p:txBody>
      </p:sp>
      <p:sp>
        <p:nvSpPr>
          <p:cNvPr id="5" name="Shape 3"/>
          <p:cNvSpPr/>
          <p:nvPr/>
        </p:nvSpPr>
        <p:spPr>
          <a:xfrm>
            <a:off x="793790" y="4564142"/>
            <a:ext cx="6244709" cy="1428750"/>
          </a:xfrm>
          <a:prstGeom prst="roundRect">
            <a:avLst>
              <a:gd name="adj" fmla="val 2381"/>
            </a:avLst>
          </a:prstGeom>
          <a:solidFill>
            <a:srgbClr val="CCD7FF"/>
          </a:solidFill>
          <a:ln/>
        </p:spPr>
      </p:sp>
      <p:sp>
        <p:nvSpPr>
          <p:cNvPr id="6" name="Shape 4"/>
          <p:cNvSpPr/>
          <p:nvPr/>
        </p:nvSpPr>
        <p:spPr>
          <a:xfrm>
            <a:off x="782479" y="4564142"/>
            <a:ext cx="6267331" cy="1428750"/>
          </a:xfrm>
          <a:prstGeom prst="roundRect">
            <a:avLst>
              <a:gd name="adj" fmla="val 2381"/>
            </a:avLst>
          </a:prstGeom>
          <a:solidFill>
            <a:srgbClr val="CCD7FF"/>
          </a:solidFill>
          <a:ln/>
        </p:spPr>
      </p:sp>
      <p:sp>
        <p:nvSpPr>
          <p:cNvPr id="7" name="Text 5"/>
          <p:cNvSpPr/>
          <p:nvPr/>
        </p:nvSpPr>
        <p:spPr>
          <a:xfrm>
            <a:off x="1009293" y="4734163"/>
            <a:ext cx="5813703" cy="1088708"/>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age &gt;= 18:
  # Execute code if age is 18 or older
</a:t>
            </a:r>
            <a:endParaRPr lang="en-US" sz="1750" dirty="0"/>
          </a:p>
        </p:txBody>
      </p:sp>
      <p:sp>
        <p:nvSpPr>
          <p:cNvPr id="8" name="Text 6"/>
          <p:cNvSpPr/>
          <p:nvPr/>
        </p:nvSpPr>
        <p:spPr>
          <a:xfrm>
            <a:off x="7599521" y="263913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Logical Operators</a:t>
            </a:r>
            <a:endParaRPr lang="en-US" sz="2200" dirty="0"/>
          </a:p>
        </p:txBody>
      </p:sp>
      <p:sp>
        <p:nvSpPr>
          <p:cNvPr id="9" name="Text 7"/>
          <p:cNvSpPr/>
          <p:nvPr/>
        </p:nvSpPr>
        <p:spPr>
          <a:xfrm>
            <a:off x="7599521" y="3220283"/>
            <a:ext cx="6244709"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Logical operators combine multiple conditions: "AND" (&amp;&amp;), "OR" (||), and "NOT" (!).</a:t>
            </a:r>
            <a:endParaRPr lang="en-US" sz="1750" dirty="0"/>
          </a:p>
        </p:txBody>
      </p:sp>
      <p:sp>
        <p:nvSpPr>
          <p:cNvPr id="10" name="Shape 8"/>
          <p:cNvSpPr/>
          <p:nvPr/>
        </p:nvSpPr>
        <p:spPr>
          <a:xfrm>
            <a:off x="7599521" y="4201239"/>
            <a:ext cx="6244709" cy="1791652"/>
          </a:xfrm>
          <a:prstGeom prst="roundRect">
            <a:avLst>
              <a:gd name="adj" fmla="val 1899"/>
            </a:avLst>
          </a:prstGeom>
          <a:solidFill>
            <a:srgbClr val="CCD7FF"/>
          </a:solidFill>
          <a:ln/>
        </p:spPr>
      </p:sp>
      <p:sp>
        <p:nvSpPr>
          <p:cNvPr id="11" name="Shape 9"/>
          <p:cNvSpPr/>
          <p:nvPr/>
        </p:nvSpPr>
        <p:spPr>
          <a:xfrm>
            <a:off x="7588210" y="4201239"/>
            <a:ext cx="6267331" cy="1791652"/>
          </a:xfrm>
          <a:prstGeom prst="roundRect">
            <a:avLst>
              <a:gd name="adj" fmla="val 1899"/>
            </a:avLst>
          </a:prstGeom>
          <a:solidFill>
            <a:srgbClr val="CCD7FF"/>
          </a:solidFill>
          <a:ln/>
        </p:spPr>
      </p:sp>
      <p:sp>
        <p:nvSpPr>
          <p:cNvPr id="12" name="Text 10"/>
          <p:cNvSpPr/>
          <p:nvPr/>
        </p:nvSpPr>
        <p:spPr>
          <a:xfrm>
            <a:off x="7815024" y="4371261"/>
            <a:ext cx="5813703"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temperature &gt; 30 and humidity &lt; 50:
  # Execute code if temperature is above 30 and humidity is below 50
</a:t>
            </a:r>
            <a:endParaRPr lang="en-US" sz="1750" dirty="0"/>
          </a:p>
        </p:txBody>
      </p:sp>
      <p:sp>
        <p:nvSpPr>
          <p:cNvPr id="13" name="Text 11"/>
          <p:cNvSpPr/>
          <p:nvPr/>
        </p:nvSpPr>
        <p:spPr>
          <a:xfrm>
            <a:off x="793790" y="6503194"/>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condition in an if statement is a boolean expression that evaluates to true or false.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476732"/>
            <a:ext cx="10572155"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if...else Decision Control Flow Statement</a:t>
            </a:r>
            <a:endParaRPr lang="en-US" sz="4450" dirty="0"/>
          </a:p>
        </p:txBody>
      </p:sp>
      <p:sp>
        <p:nvSpPr>
          <p:cNvPr id="3" name="Shape 1"/>
          <p:cNvSpPr/>
          <p:nvPr/>
        </p:nvSpPr>
        <p:spPr>
          <a:xfrm>
            <a:off x="793790" y="2894290"/>
            <a:ext cx="510302" cy="510302"/>
          </a:xfrm>
          <a:prstGeom prst="roundRect">
            <a:avLst>
              <a:gd name="adj" fmla="val 6667"/>
            </a:avLst>
          </a:prstGeom>
          <a:solidFill>
            <a:srgbClr val="F2EEEE"/>
          </a:solidFill>
          <a:ln/>
        </p:spPr>
      </p:sp>
      <p:sp>
        <p:nvSpPr>
          <p:cNvPr id="4" name="Text 2"/>
          <p:cNvSpPr/>
          <p:nvPr/>
        </p:nvSpPr>
        <p:spPr>
          <a:xfrm>
            <a:off x="988100" y="2979301"/>
            <a:ext cx="121682"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5" name="Text 3"/>
          <p:cNvSpPr/>
          <p:nvPr/>
        </p:nvSpPr>
        <p:spPr>
          <a:xfrm>
            <a:off x="1530906" y="2894290"/>
            <a:ext cx="336482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1. Example: Voting Eligibility</a:t>
            </a:r>
            <a:endParaRPr lang="en-US" sz="2200" dirty="0"/>
          </a:p>
        </p:txBody>
      </p:sp>
      <p:sp>
        <p:nvSpPr>
          <p:cNvPr id="6" name="Text 4"/>
          <p:cNvSpPr/>
          <p:nvPr/>
        </p:nvSpPr>
        <p:spPr>
          <a:xfrm>
            <a:off x="1530906" y="3384709"/>
            <a:ext cx="3459242"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```python age = 20 if age &gt;= 18: print("You are eligible to vote.") else: print("You are not yet eligible to vote.") ```</a:t>
            </a:r>
            <a:endParaRPr lang="en-US" sz="1750" dirty="0"/>
          </a:p>
        </p:txBody>
      </p:sp>
      <p:sp>
        <p:nvSpPr>
          <p:cNvPr id="7" name="Shape 5"/>
          <p:cNvSpPr/>
          <p:nvPr/>
        </p:nvSpPr>
        <p:spPr>
          <a:xfrm>
            <a:off x="5216962" y="2894290"/>
            <a:ext cx="510302" cy="510302"/>
          </a:xfrm>
          <a:prstGeom prst="roundRect">
            <a:avLst>
              <a:gd name="adj" fmla="val 6667"/>
            </a:avLst>
          </a:prstGeom>
          <a:solidFill>
            <a:srgbClr val="F2EEEE"/>
          </a:solidFill>
          <a:ln/>
        </p:spPr>
      </p:sp>
      <p:sp>
        <p:nvSpPr>
          <p:cNvPr id="8" name="Text 6"/>
          <p:cNvSpPr/>
          <p:nvPr/>
        </p:nvSpPr>
        <p:spPr>
          <a:xfrm>
            <a:off x="5387697" y="2979301"/>
            <a:ext cx="168831"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9" name="Text 7"/>
          <p:cNvSpPr/>
          <p:nvPr/>
        </p:nvSpPr>
        <p:spPr>
          <a:xfrm>
            <a:off x="5954078" y="2894290"/>
            <a:ext cx="2848094"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2. Example: Even or Odd</a:t>
            </a:r>
            <a:endParaRPr lang="en-US" sz="2200" dirty="0"/>
          </a:p>
        </p:txBody>
      </p:sp>
      <p:sp>
        <p:nvSpPr>
          <p:cNvPr id="10" name="Text 8"/>
          <p:cNvSpPr/>
          <p:nvPr/>
        </p:nvSpPr>
        <p:spPr>
          <a:xfrm>
            <a:off x="5954078" y="3384709"/>
            <a:ext cx="3459242"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```python number = 7 if number % 2 == 0: print("The number is even.") else: print("The number is odd.") ```</a:t>
            </a:r>
            <a:endParaRPr lang="en-US" sz="1750" dirty="0"/>
          </a:p>
        </p:txBody>
      </p:sp>
      <p:sp>
        <p:nvSpPr>
          <p:cNvPr id="11" name="Shape 9"/>
          <p:cNvSpPr/>
          <p:nvPr/>
        </p:nvSpPr>
        <p:spPr>
          <a:xfrm>
            <a:off x="9640133" y="2894290"/>
            <a:ext cx="510302" cy="510302"/>
          </a:xfrm>
          <a:prstGeom prst="roundRect">
            <a:avLst>
              <a:gd name="adj" fmla="val 6667"/>
            </a:avLst>
          </a:prstGeom>
          <a:solidFill>
            <a:srgbClr val="F2EEEE"/>
          </a:solidFill>
          <a:ln/>
        </p:spPr>
      </p:sp>
      <p:sp>
        <p:nvSpPr>
          <p:cNvPr id="12" name="Text 10"/>
          <p:cNvSpPr/>
          <p:nvPr/>
        </p:nvSpPr>
        <p:spPr>
          <a:xfrm>
            <a:off x="9813369" y="2979301"/>
            <a:ext cx="163830"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3</a:t>
            </a:r>
            <a:endParaRPr lang="en-US" sz="2650" dirty="0"/>
          </a:p>
        </p:txBody>
      </p:sp>
      <p:sp>
        <p:nvSpPr>
          <p:cNvPr id="13" name="Text 11"/>
          <p:cNvSpPr/>
          <p:nvPr/>
        </p:nvSpPr>
        <p:spPr>
          <a:xfrm>
            <a:off x="10377249" y="2894290"/>
            <a:ext cx="3459242" cy="708660"/>
          </a:xfrm>
          <a:prstGeom prst="rect">
            <a:avLst/>
          </a:prstGeom>
          <a:noFill/>
          <a:ln/>
        </p:spPr>
        <p:txBody>
          <a:bodyPr wrap="squar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3. Example: Temperature Check</a:t>
            </a:r>
            <a:endParaRPr lang="en-US" sz="2200" dirty="0"/>
          </a:p>
        </p:txBody>
      </p:sp>
      <p:sp>
        <p:nvSpPr>
          <p:cNvPr id="14" name="Text 12"/>
          <p:cNvSpPr/>
          <p:nvPr/>
        </p:nvSpPr>
        <p:spPr>
          <a:xfrm>
            <a:off x="10377249" y="3739039"/>
            <a:ext cx="3459242"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```python temperature = 25 if temperature &gt; 20: print("It's warm outside.") else: print("It's cool outside.") ```</a:t>
            </a:r>
            <a:endParaRPr lang="en-US" sz="1750" dirty="0"/>
          </a:p>
        </p:txBody>
      </p:sp>
      <p:sp>
        <p:nvSpPr>
          <p:cNvPr id="15" name="Shape 13"/>
          <p:cNvSpPr/>
          <p:nvPr/>
        </p:nvSpPr>
        <p:spPr>
          <a:xfrm>
            <a:off x="793790" y="5445800"/>
            <a:ext cx="13042821" cy="1306949"/>
          </a:xfrm>
          <a:prstGeom prst="roundRect">
            <a:avLst>
              <a:gd name="adj" fmla="val 2603"/>
            </a:avLst>
          </a:prstGeom>
          <a:solidFill>
            <a:srgbClr val="F2EEEE"/>
          </a:solidFill>
          <a:ln/>
        </p:spPr>
      </p:sp>
      <p:sp>
        <p:nvSpPr>
          <p:cNvPr id="16" name="Text 14"/>
          <p:cNvSpPr/>
          <p:nvPr/>
        </p:nvSpPr>
        <p:spPr>
          <a:xfrm>
            <a:off x="1020604" y="5672614"/>
            <a:ext cx="3513058"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Single-Line if...else Statement</a:t>
            </a:r>
            <a:endParaRPr lang="en-US" sz="2200" dirty="0"/>
          </a:p>
        </p:txBody>
      </p:sp>
      <p:sp>
        <p:nvSpPr>
          <p:cNvPr id="17" name="Text 15"/>
          <p:cNvSpPr/>
          <p:nvPr/>
        </p:nvSpPr>
        <p:spPr>
          <a:xfrm>
            <a:off x="1020604" y="6163032"/>
            <a:ext cx="12589193" cy="362903"/>
          </a:xfrm>
          <a:prstGeom prst="rect">
            <a:avLst/>
          </a:prstGeom>
          <a:noFill/>
          <a:ln/>
        </p:spPr>
        <p:txBody>
          <a:bodyPr wrap="non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```number = 10 print("Even") if number % 2 == 0 else print("Odd")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028819"/>
            <a:ext cx="10572155"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The if...else Decision Control Flow Statement</a:t>
            </a:r>
            <a:endParaRPr lang="en-US" sz="4450" dirty="0"/>
          </a:p>
        </p:txBody>
      </p:sp>
      <p:pic>
        <p:nvPicPr>
          <p:cNvPr id="3" name="Image 0" descr="preencoded.png">    </p:cNvPr>
          <p:cNvPicPr>
            <a:picLocks noChangeAspect="1"/>
          </p:cNvPicPr>
          <p:nvPr/>
        </p:nvPicPr>
        <p:blipFill>
          <a:blip r:embed="rId1"/>
          <a:stretch>
            <a:fillRect/>
          </a:stretch>
        </p:blipFill>
        <p:spPr>
          <a:xfrm>
            <a:off x="793790" y="2191226"/>
            <a:ext cx="566976" cy="566976"/>
          </a:xfrm>
          <a:prstGeom prst="rect">
            <a:avLst/>
          </a:prstGeom>
        </p:spPr>
      </p:pic>
      <p:sp>
        <p:nvSpPr>
          <p:cNvPr id="4" name="Text 1"/>
          <p:cNvSpPr/>
          <p:nvPr/>
        </p:nvSpPr>
        <p:spPr>
          <a:xfrm>
            <a:off x="793790" y="2985016"/>
            <a:ext cx="3168253"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Example 1: Age Verification</a:t>
            </a:r>
            <a:endParaRPr lang="en-US" sz="2200" dirty="0"/>
          </a:p>
        </p:txBody>
      </p:sp>
      <p:sp>
        <p:nvSpPr>
          <p:cNvPr id="5" name="Shape 2"/>
          <p:cNvSpPr/>
          <p:nvPr/>
        </p:nvSpPr>
        <p:spPr>
          <a:xfrm>
            <a:off x="793790" y="3594497"/>
            <a:ext cx="6351270" cy="3606165"/>
          </a:xfrm>
          <a:prstGeom prst="roundRect">
            <a:avLst>
              <a:gd name="adj" fmla="val 944"/>
            </a:avLst>
          </a:prstGeom>
          <a:solidFill>
            <a:srgbClr val="CCD7FF"/>
          </a:solidFill>
          <a:ln/>
        </p:spPr>
      </p:sp>
      <p:sp>
        <p:nvSpPr>
          <p:cNvPr id="6" name="Shape 3"/>
          <p:cNvSpPr/>
          <p:nvPr/>
        </p:nvSpPr>
        <p:spPr>
          <a:xfrm>
            <a:off x="782479" y="3594497"/>
            <a:ext cx="6373892" cy="3606165"/>
          </a:xfrm>
          <a:prstGeom prst="roundRect">
            <a:avLst>
              <a:gd name="adj" fmla="val 944"/>
            </a:avLst>
          </a:prstGeom>
          <a:solidFill>
            <a:srgbClr val="CCD7FF"/>
          </a:solidFill>
          <a:ln/>
        </p:spPr>
      </p:sp>
      <p:sp>
        <p:nvSpPr>
          <p:cNvPr id="7" name="Text 4"/>
          <p:cNvSpPr/>
          <p:nvPr/>
        </p:nvSpPr>
        <p:spPr>
          <a:xfrm>
            <a:off x="1009293" y="3764518"/>
            <a:ext cx="5920264" cy="326612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Define the age variable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age = 18  # You can change this value to test different ages</a:t>
            </a:r>
            <a:endParaRPr lang="en-US" sz="1750" dirty="0"/>
          </a:p>
          <a:p>
            <a:pPr algn="l" indent="0" marL="0">
              <a:lnSpc>
                <a:spcPts val="2850"/>
              </a:lnSpc>
              <a:buNone/>
            </a:pP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Check if the person is an adult</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age &gt;= 18:</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print("You are an adult.")</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else: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print("You are not an adult yet.")</a:t>
            </a:r>
            <a:endParaRPr lang="en-US" sz="1750" dirty="0"/>
          </a:p>
        </p:txBody>
      </p:sp>
      <p:pic>
        <p:nvPicPr>
          <p:cNvPr id="8" name="Image 1" descr="preencoded.png">    </p:cNvPr>
          <p:cNvPicPr>
            <a:picLocks noChangeAspect="1"/>
          </p:cNvPicPr>
          <p:nvPr/>
        </p:nvPicPr>
        <p:blipFill>
          <a:blip r:embed="rId2"/>
          <a:stretch>
            <a:fillRect/>
          </a:stretch>
        </p:blipFill>
        <p:spPr>
          <a:xfrm>
            <a:off x="7485221" y="2191226"/>
            <a:ext cx="566976" cy="566976"/>
          </a:xfrm>
          <a:prstGeom prst="rect">
            <a:avLst/>
          </a:prstGeom>
        </p:spPr>
      </p:pic>
      <p:sp>
        <p:nvSpPr>
          <p:cNvPr id="9" name="Text 5"/>
          <p:cNvSpPr/>
          <p:nvPr/>
        </p:nvSpPr>
        <p:spPr>
          <a:xfrm>
            <a:off x="7485221" y="298501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Example 2: Even or Odd</a:t>
            </a:r>
            <a:endParaRPr lang="en-US" sz="2200" dirty="0"/>
          </a:p>
        </p:txBody>
      </p:sp>
      <p:sp>
        <p:nvSpPr>
          <p:cNvPr id="10" name="Shape 6"/>
          <p:cNvSpPr/>
          <p:nvPr/>
        </p:nvSpPr>
        <p:spPr>
          <a:xfrm>
            <a:off x="7485221" y="3594497"/>
            <a:ext cx="6351389" cy="3606165"/>
          </a:xfrm>
          <a:prstGeom prst="roundRect">
            <a:avLst>
              <a:gd name="adj" fmla="val 944"/>
            </a:avLst>
          </a:prstGeom>
          <a:solidFill>
            <a:srgbClr val="CCD7FF"/>
          </a:solidFill>
          <a:ln/>
        </p:spPr>
      </p:sp>
      <p:sp>
        <p:nvSpPr>
          <p:cNvPr id="11" name="Shape 7"/>
          <p:cNvSpPr/>
          <p:nvPr/>
        </p:nvSpPr>
        <p:spPr>
          <a:xfrm>
            <a:off x="7473910" y="3594497"/>
            <a:ext cx="6374011" cy="3606165"/>
          </a:xfrm>
          <a:prstGeom prst="roundRect">
            <a:avLst>
              <a:gd name="adj" fmla="val 944"/>
            </a:avLst>
          </a:prstGeom>
          <a:solidFill>
            <a:srgbClr val="CCD7FF"/>
          </a:solidFill>
          <a:ln/>
        </p:spPr>
      </p:sp>
      <p:sp>
        <p:nvSpPr>
          <p:cNvPr id="12" name="Text 8"/>
          <p:cNvSpPr/>
          <p:nvPr/>
        </p:nvSpPr>
        <p:spPr>
          <a:xfrm>
            <a:off x="7700724" y="3764518"/>
            <a:ext cx="5920383" cy="326612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Define the number</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num = 10  # You can change this value to test different numbers</a:t>
            </a:r>
            <a:endParaRPr lang="en-US" sz="1750" dirty="0"/>
          </a:p>
          <a:p>
            <a:pPr algn="l" indent="0" marL="0">
              <a:lnSpc>
                <a:spcPts val="2850"/>
              </a:lnSpc>
              <a:buNone/>
            </a:pP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Check if the number is even or odd</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if num % 2 == 0:</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print("The number is even.")</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else:</a:t>
            </a:r>
            <a:endParaRPr lang="en-US" sz="1750" dirty="0"/>
          </a:p>
          <a:p>
            <a:pPr algn="l"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print("The number is odd.")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93658" y="701754"/>
            <a:ext cx="9237821" cy="619363"/>
          </a:xfrm>
          <a:prstGeom prst="rect">
            <a:avLst/>
          </a:prstGeom>
          <a:noFill/>
          <a:ln/>
        </p:spPr>
        <p:txBody>
          <a:bodyPr wrap="none" lIns="0" tIns="0" rIns="0" bIns="0" rtlCol="0" anchor="t"/>
          <a:lstStyle/>
          <a:p>
            <a:pPr indent="0" marL="0">
              <a:lnSpc>
                <a:spcPts val="4850"/>
              </a:lnSpc>
              <a:buNone/>
            </a:pPr>
            <a:r>
              <a:rPr lang="en-US" sz="3900" dirty="0">
                <a:solidFill>
                  <a:srgbClr val="152D47"/>
                </a:solidFill>
                <a:latin typeface="Crimson Pro Semi Bold" pitchFamily="34" charset="0"/>
                <a:ea typeface="Crimson Pro Semi Bold" pitchFamily="34" charset="-122"/>
                <a:cs typeface="Crimson Pro Semi Bold" pitchFamily="34" charset="-120"/>
              </a:rPr>
              <a:t>The if...else Decision Control Flow Statement</a:t>
            </a:r>
            <a:endParaRPr lang="en-US" sz="3900" dirty="0"/>
          </a:p>
        </p:txBody>
      </p:sp>
      <p:sp>
        <p:nvSpPr>
          <p:cNvPr id="3" name="Shape 1"/>
          <p:cNvSpPr/>
          <p:nvPr/>
        </p:nvSpPr>
        <p:spPr>
          <a:xfrm>
            <a:off x="693658" y="1940362"/>
            <a:ext cx="445889" cy="445889"/>
          </a:xfrm>
          <a:prstGeom prst="roundRect">
            <a:avLst>
              <a:gd name="adj" fmla="val 6668"/>
            </a:avLst>
          </a:prstGeom>
          <a:solidFill>
            <a:srgbClr val="F2EEEE"/>
          </a:solidFill>
          <a:ln/>
        </p:spPr>
      </p:sp>
      <p:sp>
        <p:nvSpPr>
          <p:cNvPr id="4" name="Text 2"/>
          <p:cNvSpPr/>
          <p:nvPr/>
        </p:nvSpPr>
        <p:spPr>
          <a:xfrm>
            <a:off x="863441" y="2014657"/>
            <a:ext cx="106323" cy="297299"/>
          </a:xfrm>
          <a:prstGeom prst="rect">
            <a:avLst/>
          </a:prstGeom>
          <a:noFill/>
          <a:ln/>
        </p:spPr>
        <p:txBody>
          <a:bodyPr wrap="none" lIns="0" tIns="0" rIns="0" bIns="0" rtlCol="0" anchor="t"/>
          <a:lstStyle/>
          <a:p>
            <a:pPr algn="ctr" indent="0" marL="0">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1</a:t>
            </a:r>
            <a:endParaRPr lang="en-US" sz="2300" dirty="0"/>
          </a:p>
        </p:txBody>
      </p:sp>
      <p:sp>
        <p:nvSpPr>
          <p:cNvPr id="5" name="Text 3"/>
          <p:cNvSpPr/>
          <p:nvPr/>
        </p:nvSpPr>
        <p:spPr>
          <a:xfrm>
            <a:off x="1337667" y="1940362"/>
            <a:ext cx="2477691" cy="309682"/>
          </a:xfrm>
          <a:prstGeom prst="rect">
            <a:avLst/>
          </a:prstGeom>
          <a:noFill/>
          <a:ln/>
        </p:spPr>
        <p:txBody>
          <a:bodyPr wrap="none" lIns="0" tIns="0" rIns="0" bIns="0" rtlCol="0" anchor="t"/>
          <a:lstStyle/>
          <a:p>
            <a:pPr indent="0" marL="0">
              <a:lnSpc>
                <a:spcPts val="2400"/>
              </a:lnSpc>
              <a:buNone/>
            </a:pPr>
            <a:r>
              <a:rPr lang="en-US" sz="1950" dirty="0">
                <a:solidFill>
                  <a:srgbClr val="4C4C4D"/>
                </a:solidFill>
                <a:latin typeface="Crimson Pro Semi Bold" pitchFamily="34" charset="0"/>
                <a:ea typeface="Crimson Pro Semi Bold" pitchFamily="34" charset="-122"/>
                <a:cs typeface="Crimson Pro Semi Bold" pitchFamily="34" charset="-120"/>
              </a:rPr>
              <a:t>Example 1</a:t>
            </a:r>
            <a:endParaRPr lang="en-US" sz="1950" dirty="0"/>
          </a:p>
        </p:txBody>
      </p:sp>
      <p:sp>
        <p:nvSpPr>
          <p:cNvPr id="6" name="Shape 4"/>
          <p:cNvSpPr/>
          <p:nvPr/>
        </p:nvSpPr>
        <p:spPr>
          <a:xfrm>
            <a:off x="1337667" y="2472928"/>
            <a:ext cx="2518172" cy="5054918"/>
          </a:xfrm>
          <a:prstGeom prst="roundRect">
            <a:avLst>
              <a:gd name="adj" fmla="val 1181"/>
            </a:avLst>
          </a:prstGeom>
          <a:solidFill>
            <a:srgbClr val="CCD7FF"/>
          </a:solidFill>
          <a:ln/>
        </p:spPr>
      </p:sp>
      <p:sp>
        <p:nvSpPr>
          <p:cNvPr id="7" name="Shape 5"/>
          <p:cNvSpPr/>
          <p:nvPr/>
        </p:nvSpPr>
        <p:spPr>
          <a:xfrm>
            <a:off x="1327785" y="2472928"/>
            <a:ext cx="2537936" cy="5054918"/>
          </a:xfrm>
          <a:prstGeom prst="roundRect">
            <a:avLst>
              <a:gd name="adj" fmla="val 1172"/>
            </a:avLst>
          </a:prstGeom>
          <a:solidFill>
            <a:srgbClr val="CCD7FF"/>
          </a:solidFill>
          <a:ln/>
        </p:spPr>
      </p:sp>
      <p:sp>
        <p:nvSpPr>
          <p:cNvPr id="8" name="Text 6"/>
          <p:cNvSpPr/>
          <p:nvPr/>
        </p:nvSpPr>
        <p:spPr>
          <a:xfrm>
            <a:off x="1525905" y="2621518"/>
            <a:ext cx="2141696" cy="4757738"/>
          </a:xfrm>
          <a:prstGeom prst="rect">
            <a:avLst/>
          </a:prstGeom>
          <a:noFill/>
          <a:ln/>
        </p:spPr>
        <p:txBody>
          <a:bodyPr wrap="square" lIns="0" tIns="0" rIns="0" bIns="0" rtlCol="0" anchor="t"/>
          <a:lstStyle/>
          <a:p>
            <a:pPr indent="0" marL="0">
              <a:lnSpc>
                <a:spcPts val="245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 Define the age variable
age = 18  # You can change this value to test different ages
# Check if the person is an adult
if age &gt;= 18:
    print("You are an adult.")
else:
    print("You are not an adult yet.")
</a:t>
            </a:r>
            <a:endParaRPr lang="en-US" sz="1550" dirty="0"/>
          </a:p>
        </p:txBody>
      </p:sp>
      <p:sp>
        <p:nvSpPr>
          <p:cNvPr id="9" name="Shape 7"/>
          <p:cNvSpPr/>
          <p:nvPr/>
        </p:nvSpPr>
        <p:spPr>
          <a:xfrm>
            <a:off x="4053959" y="1940362"/>
            <a:ext cx="445889" cy="445889"/>
          </a:xfrm>
          <a:prstGeom prst="roundRect">
            <a:avLst>
              <a:gd name="adj" fmla="val 6668"/>
            </a:avLst>
          </a:prstGeom>
          <a:solidFill>
            <a:srgbClr val="F2EEEE"/>
          </a:solidFill>
          <a:ln/>
        </p:spPr>
      </p:sp>
      <p:sp>
        <p:nvSpPr>
          <p:cNvPr id="10" name="Text 8"/>
          <p:cNvSpPr/>
          <p:nvPr/>
        </p:nvSpPr>
        <p:spPr>
          <a:xfrm>
            <a:off x="4203144" y="2014657"/>
            <a:ext cx="147518" cy="297299"/>
          </a:xfrm>
          <a:prstGeom prst="rect">
            <a:avLst/>
          </a:prstGeom>
          <a:noFill/>
          <a:ln/>
        </p:spPr>
        <p:txBody>
          <a:bodyPr wrap="none" lIns="0" tIns="0" rIns="0" bIns="0" rtlCol="0" anchor="t"/>
          <a:lstStyle/>
          <a:p>
            <a:pPr algn="ctr" indent="0" marL="0">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2</a:t>
            </a:r>
            <a:endParaRPr lang="en-US" sz="2300" dirty="0"/>
          </a:p>
        </p:txBody>
      </p:sp>
      <p:sp>
        <p:nvSpPr>
          <p:cNvPr id="11" name="Text 9"/>
          <p:cNvSpPr/>
          <p:nvPr/>
        </p:nvSpPr>
        <p:spPr>
          <a:xfrm>
            <a:off x="4697968" y="1940362"/>
            <a:ext cx="2477691" cy="309682"/>
          </a:xfrm>
          <a:prstGeom prst="rect">
            <a:avLst/>
          </a:prstGeom>
          <a:noFill/>
          <a:ln/>
        </p:spPr>
        <p:txBody>
          <a:bodyPr wrap="none" lIns="0" tIns="0" rIns="0" bIns="0" rtlCol="0" anchor="t"/>
          <a:lstStyle/>
          <a:p>
            <a:pPr indent="0" marL="0">
              <a:lnSpc>
                <a:spcPts val="2400"/>
              </a:lnSpc>
              <a:buNone/>
            </a:pPr>
            <a:r>
              <a:rPr lang="en-US" sz="1950" dirty="0">
                <a:solidFill>
                  <a:srgbClr val="4C4C4D"/>
                </a:solidFill>
                <a:latin typeface="Crimson Pro Semi Bold" pitchFamily="34" charset="0"/>
                <a:ea typeface="Crimson Pro Semi Bold" pitchFamily="34" charset="-122"/>
                <a:cs typeface="Crimson Pro Semi Bold" pitchFamily="34" charset="-120"/>
              </a:rPr>
              <a:t>Example 2</a:t>
            </a:r>
            <a:endParaRPr lang="en-US" sz="1950" dirty="0"/>
          </a:p>
        </p:txBody>
      </p:sp>
      <p:sp>
        <p:nvSpPr>
          <p:cNvPr id="12" name="Shape 10"/>
          <p:cNvSpPr/>
          <p:nvPr/>
        </p:nvSpPr>
        <p:spPr>
          <a:xfrm>
            <a:off x="4697968" y="2472928"/>
            <a:ext cx="2518172" cy="4737735"/>
          </a:xfrm>
          <a:prstGeom prst="roundRect">
            <a:avLst>
              <a:gd name="adj" fmla="val 1181"/>
            </a:avLst>
          </a:prstGeom>
          <a:solidFill>
            <a:srgbClr val="CCD7FF"/>
          </a:solidFill>
          <a:ln/>
        </p:spPr>
      </p:sp>
      <p:sp>
        <p:nvSpPr>
          <p:cNvPr id="13" name="Shape 11"/>
          <p:cNvSpPr/>
          <p:nvPr/>
        </p:nvSpPr>
        <p:spPr>
          <a:xfrm>
            <a:off x="4688086" y="2472928"/>
            <a:ext cx="2537936" cy="4737735"/>
          </a:xfrm>
          <a:prstGeom prst="roundRect">
            <a:avLst>
              <a:gd name="adj" fmla="val 1172"/>
            </a:avLst>
          </a:prstGeom>
          <a:solidFill>
            <a:srgbClr val="CCD7FF"/>
          </a:solidFill>
          <a:ln/>
        </p:spPr>
      </p:sp>
      <p:sp>
        <p:nvSpPr>
          <p:cNvPr id="14" name="Text 12"/>
          <p:cNvSpPr/>
          <p:nvPr/>
        </p:nvSpPr>
        <p:spPr>
          <a:xfrm>
            <a:off x="4886206" y="2621518"/>
            <a:ext cx="2141696" cy="4440555"/>
          </a:xfrm>
          <a:prstGeom prst="rect">
            <a:avLst/>
          </a:prstGeom>
          <a:noFill/>
          <a:ln/>
        </p:spPr>
        <p:txBody>
          <a:bodyPr wrap="square" lIns="0" tIns="0" rIns="0" bIns="0" rtlCol="0" anchor="t"/>
          <a:lstStyle/>
          <a:p>
            <a:pPr indent="0" marL="0">
              <a:lnSpc>
                <a:spcPts val="245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 Define the number
num = 10  # You can change this value to test different numbers
# Check if the number is even or odd
if num % 2 == 0:
    print("The number is even.")
else:
    print("The number is odd.")
</a:t>
            </a:r>
            <a:endParaRPr lang="en-US" sz="1550" dirty="0"/>
          </a:p>
        </p:txBody>
      </p:sp>
      <p:sp>
        <p:nvSpPr>
          <p:cNvPr id="15" name="Shape 13"/>
          <p:cNvSpPr/>
          <p:nvPr/>
        </p:nvSpPr>
        <p:spPr>
          <a:xfrm>
            <a:off x="7414260" y="1940362"/>
            <a:ext cx="445889" cy="445889"/>
          </a:xfrm>
          <a:prstGeom prst="roundRect">
            <a:avLst>
              <a:gd name="adj" fmla="val 6668"/>
            </a:avLst>
          </a:prstGeom>
          <a:solidFill>
            <a:srgbClr val="F2EEEE"/>
          </a:solidFill>
          <a:ln/>
        </p:spPr>
      </p:sp>
      <p:sp>
        <p:nvSpPr>
          <p:cNvPr id="16" name="Text 14"/>
          <p:cNvSpPr/>
          <p:nvPr/>
        </p:nvSpPr>
        <p:spPr>
          <a:xfrm>
            <a:off x="7565588" y="2014657"/>
            <a:ext cx="143113" cy="297299"/>
          </a:xfrm>
          <a:prstGeom prst="rect">
            <a:avLst/>
          </a:prstGeom>
          <a:noFill/>
          <a:ln/>
        </p:spPr>
        <p:txBody>
          <a:bodyPr wrap="none" lIns="0" tIns="0" rIns="0" bIns="0" rtlCol="0" anchor="t"/>
          <a:lstStyle/>
          <a:p>
            <a:pPr algn="ctr" indent="0" marL="0">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3</a:t>
            </a:r>
            <a:endParaRPr lang="en-US" sz="2300" dirty="0"/>
          </a:p>
        </p:txBody>
      </p:sp>
      <p:sp>
        <p:nvSpPr>
          <p:cNvPr id="17" name="Text 15"/>
          <p:cNvSpPr/>
          <p:nvPr/>
        </p:nvSpPr>
        <p:spPr>
          <a:xfrm>
            <a:off x="8058269" y="1940362"/>
            <a:ext cx="2477691" cy="309682"/>
          </a:xfrm>
          <a:prstGeom prst="rect">
            <a:avLst/>
          </a:prstGeom>
          <a:noFill/>
          <a:ln/>
        </p:spPr>
        <p:txBody>
          <a:bodyPr wrap="none" lIns="0" tIns="0" rIns="0" bIns="0" rtlCol="0" anchor="t"/>
          <a:lstStyle/>
          <a:p>
            <a:pPr indent="0" marL="0">
              <a:lnSpc>
                <a:spcPts val="2400"/>
              </a:lnSpc>
              <a:buNone/>
            </a:pPr>
            <a:r>
              <a:rPr lang="en-US" sz="1950" dirty="0">
                <a:solidFill>
                  <a:srgbClr val="4C4C4D"/>
                </a:solidFill>
                <a:latin typeface="Crimson Pro Semi Bold" pitchFamily="34" charset="0"/>
                <a:ea typeface="Crimson Pro Semi Bold" pitchFamily="34" charset="-122"/>
                <a:cs typeface="Crimson Pro Semi Bold" pitchFamily="34" charset="-120"/>
              </a:rPr>
              <a:t>Example 3</a:t>
            </a:r>
            <a:endParaRPr lang="en-US" sz="1950" dirty="0"/>
          </a:p>
        </p:txBody>
      </p:sp>
      <p:sp>
        <p:nvSpPr>
          <p:cNvPr id="18" name="Shape 16"/>
          <p:cNvSpPr/>
          <p:nvPr/>
        </p:nvSpPr>
        <p:spPr>
          <a:xfrm>
            <a:off x="8058269" y="2472928"/>
            <a:ext cx="2518172" cy="4420553"/>
          </a:xfrm>
          <a:prstGeom prst="roundRect">
            <a:avLst>
              <a:gd name="adj" fmla="val 1181"/>
            </a:avLst>
          </a:prstGeom>
          <a:solidFill>
            <a:srgbClr val="CCD7FF"/>
          </a:solidFill>
          <a:ln/>
        </p:spPr>
      </p:sp>
      <p:sp>
        <p:nvSpPr>
          <p:cNvPr id="19" name="Shape 17"/>
          <p:cNvSpPr/>
          <p:nvPr/>
        </p:nvSpPr>
        <p:spPr>
          <a:xfrm>
            <a:off x="8048387" y="2472928"/>
            <a:ext cx="2537936" cy="4420553"/>
          </a:xfrm>
          <a:prstGeom prst="roundRect">
            <a:avLst>
              <a:gd name="adj" fmla="val 1172"/>
            </a:avLst>
          </a:prstGeom>
          <a:solidFill>
            <a:srgbClr val="CCD7FF"/>
          </a:solidFill>
          <a:ln/>
        </p:spPr>
      </p:sp>
      <p:sp>
        <p:nvSpPr>
          <p:cNvPr id="20" name="Text 18"/>
          <p:cNvSpPr/>
          <p:nvPr/>
        </p:nvSpPr>
        <p:spPr>
          <a:xfrm>
            <a:off x="8246507" y="2621518"/>
            <a:ext cx="2141696" cy="4123372"/>
          </a:xfrm>
          <a:prstGeom prst="rect">
            <a:avLst/>
          </a:prstGeom>
          <a:noFill/>
          <a:ln/>
        </p:spPr>
        <p:txBody>
          <a:bodyPr wrap="square" lIns="0" tIns="0" rIns="0" bIns="0" rtlCol="0" anchor="t"/>
          <a:lstStyle/>
          <a:p>
            <a:pPr indent="0" marL="0">
              <a:lnSpc>
                <a:spcPts val="245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 Define the grade
grade = 85  # You can change this value to test different grades
# Check the grade
if grade &gt;= 90:
  print("A")
elif grade &gt;= 80:
  print("B")
else:
  print("C or below")
</a:t>
            </a:r>
            <a:endParaRPr lang="en-US" sz="1550" dirty="0"/>
          </a:p>
        </p:txBody>
      </p:sp>
      <p:sp>
        <p:nvSpPr>
          <p:cNvPr id="21" name="Shape 19"/>
          <p:cNvSpPr/>
          <p:nvPr/>
        </p:nvSpPr>
        <p:spPr>
          <a:xfrm>
            <a:off x="10774561" y="1940362"/>
            <a:ext cx="445889" cy="445889"/>
          </a:xfrm>
          <a:prstGeom prst="roundRect">
            <a:avLst>
              <a:gd name="adj" fmla="val 6668"/>
            </a:avLst>
          </a:prstGeom>
          <a:solidFill>
            <a:srgbClr val="F2EEEE"/>
          </a:solidFill>
          <a:ln/>
        </p:spPr>
      </p:sp>
      <p:sp>
        <p:nvSpPr>
          <p:cNvPr id="22" name="Text 20"/>
          <p:cNvSpPr/>
          <p:nvPr/>
        </p:nvSpPr>
        <p:spPr>
          <a:xfrm>
            <a:off x="10919103" y="2014657"/>
            <a:ext cx="156805" cy="297299"/>
          </a:xfrm>
          <a:prstGeom prst="rect">
            <a:avLst/>
          </a:prstGeom>
          <a:noFill/>
          <a:ln/>
        </p:spPr>
        <p:txBody>
          <a:bodyPr wrap="none" lIns="0" tIns="0" rIns="0" bIns="0" rtlCol="0" anchor="t"/>
          <a:lstStyle/>
          <a:p>
            <a:pPr algn="ctr" indent="0" marL="0">
              <a:lnSpc>
                <a:spcPts val="2300"/>
              </a:lnSpc>
              <a:buNone/>
            </a:pPr>
            <a:r>
              <a:rPr lang="en-US" sz="2300" dirty="0">
                <a:solidFill>
                  <a:srgbClr val="4C4C4D"/>
                </a:solidFill>
                <a:latin typeface="Crimson Pro Semi Bold" pitchFamily="34" charset="0"/>
                <a:ea typeface="Crimson Pro Semi Bold" pitchFamily="34" charset="-122"/>
                <a:cs typeface="Crimson Pro Semi Bold" pitchFamily="34" charset="-120"/>
              </a:rPr>
              <a:t>4</a:t>
            </a:r>
            <a:endParaRPr lang="en-US" sz="2300" dirty="0"/>
          </a:p>
        </p:txBody>
      </p:sp>
      <p:sp>
        <p:nvSpPr>
          <p:cNvPr id="23" name="Text 21"/>
          <p:cNvSpPr/>
          <p:nvPr/>
        </p:nvSpPr>
        <p:spPr>
          <a:xfrm>
            <a:off x="11418570" y="1940362"/>
            <a:ext cx="2477691" cy="309682"/>
          </a:xfrm>
          <a:prstGeom prst="rect">
            <a:avLst/>
          </a:prstGeom>
          <a:noFill/>
          <a:ln/>
        </p:spPr>
        <p:txBody>
          <a:bodyPr wrap="none" lIns="0" tIns="0" rIns="0" bIns="0" rtlCol="0" anchor="t"/>
          <a:lstStyle/>
          <a:p>
            <a:pPr indent="0" marL="0">
              <a:lnSpc>
                <a:spcPts val="2400"/>
              </a:lnSpc>
              <a:buNone/>
            </a:pPr>
            <a:r>
              <a:rPr lang="en-US" sz="1950" dirty="0">
                <a:solidFill>
                  <a:srgbClr val="4C4C4D"/>
                </a:solidFill>
                <a:latin typeface="Crimson Pro Semi Bold" pitchFamily="34" charset="0"/>
                <a:ea typeface="Crimson Pro Semi Bold" pitchFamily="34" charset="-122"/>
                <a:cs typeface="Crimson Pro Semi Bold" pitchFamily="34" charset="-120"/>
              </a:rPr>
              <a:t>Example 4</a:t>
            </a:r>
            <a:endParaRPr lang="en-US" sz="1950" dirty="0"/>
          </a:p>
        </p:txBody>
      </p:sp>
      <p:sp>
        <p:nvSpPr>
          <p:cNvPr id="24" name="Shape 22"/>
          <p:cNvSpPr/>
          <p:nvPr/>
        </p:nvSpPr>
        <p:spPr>
          <a:xfrm>
            <a:off x="11418570" y="2472928"/>
            <a:ext cx="2518172" cy="4103370"/>
          </a:xfrm>
          <a:prstGeom prst="roundRect">
            <a:avLst>
              <a:gd name="adj" fmla="val 1181"/>
            </a:avLst>
          </a:prstGeom>
          <a:solidFill>
            <a:srgbClr val="CCD7FF"/>
          </a:solidFill>
          <a:ln/>
        </p:spPr>
      </p:sp>
      <p:sp>
        <p:nvSpPr>
          <p:cNvPr id="25" name="Shape 23"/>
          <p:cNvSpPr/>
          <p:nvPr/>
        </p:nvSpPr>
        <p:spPr>
          <a:xfrm>
            <a:off x="11408688" y="2472928"/>
            <a:ext cx="2537936" cy="4103370"/>
          </a:xfrm>
          <a:prstGeom prst="roundRect">
            <a:avLst>
              <a:gd name="adj" fmla="val 1172"/>
            </a:avLst>
          </a:prstGeom>
          <a:solidFill>
            <a:srgbClr val="CCD7FF"/>
          </a:solidFill>
          <a:ln/>
        </p:spPr>
      </p:sp>
      <p:sp>
        <p:nvSpPr>
          <p:cNvPr id="26" name="Text 24"/>
          <p:cNvSpPr/>
          <p:nvPr/>
        </p:nvSpPr>
        <p:spPr>
          <a:xfrm>
            <a:off x="11606808" y="2621518"/>
            <a:ext cx="2141696" cy="3806190"/>
          </a:xfrm>
          <a:prstGeom prst="rect">
            <a:avLst/>
          </a:prstGeom>
          <a:noFill/>
          <a:ln/>
        </p:spPr>
        <p:txBody>
          <a:bodyPr wrap="square" lIns="0" tIns="0" rIns="0" bIns="0" rtlCol="0" anchor="t"/>
          <a:lstStyle/>
          <a:p>
            <a:pPr indent="0" marL="0">
              <a:lnSpc>
                <a:spcPts val="2450"/>
              </a:lnSpc>
              <a:buNone/>
            </a:pPr>
            <a:r>
              <a:rPr lang="en-US" sz="1550" dirty="0">
                <a:solidFill>
                  <a:srgbClr val="4C4C4D"/>
                </a:solidFill>
                <a:highlight>
                  <a:srgbClr val="CCD7FF"/>
                </a:highlight>
                <a:latin typeface="Consolas" pitchFamily="34" charset="0"/>
                <a:ea typeface="Consolas" pitchFamily="34" charset="-122"/>
                <a:cs typeface="Consolas" pitchFamily="34" charset="-120"/>
              </a:rPr>
              <a:t># Define the day
day = "Monday"  # You can change this value to test different days
# Check the day
if day == "Saturday" or day == "Sunday":
  print("Weekend!")
else:
  print("Weekday.")
</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94705" y="391120"/>
            <a:ext cx="6901220" cy="441722"/>
          </a:xfrm>
          <a:prstGeom prst="rect">
            <a:avLst/>
          </a:prstGeom>
          <a:noFill/>
          <a:ln/>
        </p:spPr>
        <p:txBody>
          <a:bodyPr wrap="none" lIns="0" tIns="0" rIns="0" bIns="0" rtlCol="0" anchor="t"/>
          <a:lstStyle/>
          <a:p>
            <a:pPr indent="0" marL="0">
              <a:lnSpc>
                <a:spcPts val="3450"/>
              </a:lnSpc>
              <a:buNone/>
            </a:pPr>
            <a:r>
              <a:rPr lang="en-US" sz="2750" dirty="0">
                <a:solidFill>
                  <a:srgbClr val="152D47"/>
                </a:solidFill>
                <a:latin typeface="Crimson Pro Semi Bold" pitchFamily="34" charset="0"/>
                <a:ea typeface="Crimson Pro Semi Bold" pitchFamily="34" charset="-122"/>
                <a:cs typeface="Crimson Pro Semi Bold" pitchFamily="34" charset="-120"/>
              </a:rPr>
              <a:t>The if...else if...else Decision Control Statement</a:t>
            </a:r>
            <a:endParaRPr lang="en-US" sz="2750" dirty="0"/>
          </a:p>
        </p:txBody>
      </p:sp>
      <p:pic>
        <p:nvPicPr>
          <p:cNvPr id="3" name="Image 0" descr="preencoded.png">    </p:cNvPr>
          <p:cNvPicPr>
            <a:picLocks noChangeAspect="1"/>
          </p:cNvPicPr>
          <p:nvPr/>
        </p:nvPicPr>
        <p:blipFill>
          <a:blip r:embed="rId1"/>
          <a:stretch>
            <a:fillRect/>
          </a:stretch>
        </p:blipFill>
        <p:spPr>
          <a:xfrm>
            <a:off x="494705" y="1115497"/>
            <a:ext cx="706755" cy="3361492"/>
          </a:xfrm>
          <a:prstGeom prst="rect">
            <a:avLst/>
          </a:prstGeom>
        </p:spPr>
      </p:pic>
      <p:sp>
        <p:nvSpPr>
          <p:cNvPr id="4" name="Text 1"/>
          <p:cNvSpPr/>
          <p:nvPr/>
        </p:nvSpPr>
        <p:spPr>
          <a:xfrm>
            <a:off x="1413510" y="1256824"/>
            <a:ext cx="1865948" cy="220861"/>
          </a:xfrm>
          <a:prstGeom prst="rect">
            <a:avLst/>
          </a:prstGeom>
          <a:noFill/>
          <a:ln/>
        </p:spPr>
        <p:txBody>
          <a:bodyPr wrap="none" lIns="0" tIns="0" rIns="0" bIns="0" rtlCol="0" anchor="t"/>
          <a:lstStyle/>
          <a:p>
            <a:pPr algn="l" indent="0" marL="0">
              <a:lnSpc>
                <a:spcPts val="1700"/>
              </a:lnSpc>
              <a:buNone/>
            </a:pPr>
            <a:r>
              <a:rPr lang="en-US" sz="1350" dirty="0">
                <a:solidFill>
                  <a:srgbClr val="4C4C4D"/>
                </a:solidFill>
                <a:latin typeface="Crimson Pro Semi Bold" pitchFamily="34" charset="0"/>
                <a:ea typeface="Crimson Pro Semi Bold" pitchFamily="34" charset="-122"/>
                <a:cs typeface="Crimson Pro Semi Bold" pitchFamily="34" charset="-120"/>
              </a:rPr>
              <a:t>Example 1: Student Grade</a:t>
            </a:r>
            <a:endParaRPr lang="en-US" sz="1350" dirty="0"/>
          </a:p>
        </p:txBody>
      </p:sp>
      <p:sp>
        <p:nvSpPr>
          <p:cNvPr id="5" name="Shape 2"/>
          <p:cNvSpPr/>
          <p:nvPr/>
        </p:nvSpPr>
        <p:spPr>
          <a:xfrm>
            <a:off x="1413510" y="1636633"/>
            <a:ext cx="12722185" cy="2699028"/>
          </a:xfrm>
          <a:prstGeom prst="roundRect">
            <a:avLst>
              <a:gd name="adj" fmla="val 786"/>
            </a:avLst>
          </a:prstGeom>
          <a:solidFill>
            <a:srgbClr val="CCD7FF"/>
          </a:solidFill>
          <a:ln/>
        </p:spPr>
      </p:sp>
      <p:sp>
        <p:nvSpPr>
          <p:cNvPr id="6" name="Shape 3"/>
          <p:cNvSpPr/>
          <p:nvPr/>
        </p:nvSpPr>
        <p:spPr>
          <a:xfrm>
            <a:off x="1406485" y="1636633"/>
            <a:ext cx="12736235" cy="2699028"/>
          </a:xfrm>
          <a:prstGeom prst="roundRect">
            <a:avLst>
              <a:gd name="adj" fmla="val 786"/>
            </a:avLst>
          </a:prstGeom>
          <a:solidFill>
            <a:srgbClr val="CCD7FF"/>
          </a:solidFill>
          <a:ln/>
        </p:spPr>
      </p:sp>
      <p:sp>
        <p:nvSpPr>
          <p:cNvPr id="7" name="Text 4"/>
          <p:cNvSpPr/>
          <p:nvPr/>
        </p:nvSpPr>
        <p:spPr>
          <a:xfrm>
            <a:off x="1547813" y="1742599"/>
            <a:ext cx="12453580" cy="2487097"/>
          </a:xfrm>
          <a:prstGeom prst="rect">
            <a:avLst/>
          </a:prstGeom>
          <a:noFill/>
          <a:ln/>
        </p:spPr>
        <p:txBody>
          <a:bodyPr wrap="square" lIns="0" tIns="0" rIns="0" bIns="0" rtlCol="0" anchor="t"/>
          <a:lstStyle/>
          <a:p>
            <a:pPr algn="l" indent="0" marL="0">
              <a:lnSpc>
                <a:spcPts val="1750"/>
              </a:lnSpc>
              <a:buNone/>
            </a:pPr>
            <a:r>
              <a:rPr lang="en-US" sz="1100" dirty="0">
                <a:solidFill>
                  <a:srgbClr val="4C4C4D"/>
                </a:solidFill>
                <a:highlight>
                  <a:srgbClr val="CCD7FF"/>
                </a:highlight>
                <a:latin typeface="Consolas" pitchFamily="34" charset="0"/>
                <a:ea typeface="Consolas" pitchFamily="34" charset="-122"/>
                <a:cs typeface="Consolas" pitchFamily="34" charset="-120"/>
              </a:rPr>
              <a:t>score = int(input("Enter the student's score: "))
if score &gt;= 90:
  print("A")
elif score &gt;= 80:
  print("B")
elif score &gt;= 70:
  print("C")
else:
  print("D")
</a:t>
            </a:r>
            <a:endParaRPr lang="en-US" sz="1100" dirty="0"/>
          </a:p>
        </p:txBody>
      </p:sp>
      <p:pic>
        <p:nvPicPr>
          <p:cNvPr id="8" name="Image 1" descr="preencoded.png">    </p:cNvPr>
          <p:cNvPicPr>
            <a:picLocks noChangeAspect="1"/>
          </p:cNvPicPr>
          <p:nvPr/>
        </p:nvPicPr>
        <p:blipFill>
          <a:blip r:embed="rId2"/>
          <a:stretch>
            <a:fillRect/>
          </a:stretch>
        </p:blipFill>
        <p:spPr>
          <a:xfrm>
            <a:off x="494705" y="4476988"/>
            <a:ext cx="706755" cy="3361492"/>
          </a:xfrm>
          <a:prstGeom prst="rect">
            <a:avLst/>
          </a:prstGeom>
        </p:spPr>
      </p:pic>
      <p:sp>
        <p:nvSpPr>
          <p:cNvPr id="9" name="Text 5"/>
          <p:cNvSpPr/>
          <p:nvPr/>
        </p:nvSpPr>
        <p:spPr>
          <a:xfrm>
            <a:off x="1413510" y="4618315"/>
            <a:ext cx="2385298" cy="220861"/>
          </a:xfrm>
          <a:prstGeom prst="rect">
            <a:avLst/>
          </a:prstGeom>
          <a:noFill/>
          <a:ln/>
        </p:spPr>
        <p:txBody>
          <a:bodyPr wrap="none" lIns="0" tIns="0" rIns="0" bIns="0" rtlCol="0" anchor="t"/>
          <a:lstStyle/>
          <a:p>
            <a:pPr algn="l" indent="0" marL="0">
              <a:lnSpc>
                <a:spcPts val="1700"/>
              </a:lnSpc>
              <a:buNone/>
            </a:pPr>
            <a:r>
              <a:rPr lang="en-US" sz="1350" dirty="0">
                <a:solidFill>
                  <a:srgbClr val="4C4C4D"/>
                </a:solidFill>
                <a:latin typeface="Crimson Pro Semi Bold" pitchFamily="34" charset="0"/>
                <a:ea typeface="Crimson Pro Semi Bold" pitchFamily="34" charset="-122"/>
                <a:cs typeface="Crimson Pro Semi Bold" pitchFamily="34" charset="-120"/>
              </a:rPr>
              <a:t>Example 2: Discount Calculation</a:t>
            </a:r>
            <a:endParaRPr lang="en-US" sz="1350" dirty="0"/>
          </a:p>
        </p:txBody>
      </p:sp>
      <p:sp>
        <p:nvSpPr>
          <p:cNvPr id="10" name="Shape 6"/>
          <p:cNvSpPr/>
          <p:nvPr/>
        </p:nvSpPr>
        <p:spPr>
          <a:xfrm>
            <a:off x="1413510" y="4998125"/>
            <a:ext cx="12722185" cy="2699028"/>
          </a:xfrm>
          <a:prstGeom prst="roundRect">
            <a:avLst>
              <a:gd name="adj" fmla="val 786"/>
            </a:avLst>
          </a:prstGeom>
          <a:solidFill>
            <a:srgbClr val="CCD7FF"/>
          </a:solidFill>
          <a:ln/>
        </p:spPr>
      </p:sp>
      <p:sp>
        <p:nvSpPr>
          <p:cNvPr id="11" name="Shape 7"/>
          <p:cNvSpPr/>
          <p:nvPr/>
        </p:nvSpPr>
        <p:spPr>
          <a:xfrm>
            <a:off x="1406485" y="4998125"/>
            <a:ext cx="12736235" cy="2699028"/>
          </a:xfrm>
          <a:prstGeom prst="roundRect">
            <a:avLst>
              <a:gd name="adj" fmla="val 786"/>
            </a:avLst>
          </a:prstGeom>
          <a:solidFill>
            <a:srgbClr val="CCD7FF"/>
          </a:solidFill>
          <a:ln/>
        </p:spPr>
      </p:sp>
      <p:sp>
        <p:nvSpPr>
          <p:cNvPr id="12" name="Text 8"/>
          <p:cNvSpPr/>
          <p:nvPr/>
        </p:nvSpPr>
        <p:spPr>
          <a:xfrm>
            <a:off x="1547813" y="5104090"/>
            <a:ext cx="12453580" cy="2487097"/>
          </a:xfrm>
          <a:prstGeom prst="rect">
            <a:avLst/>
          </a:prstGeom>
          <a:noFill/>
          <a:ln/>
        </p:spPr>
        <p:txBody>
          <a:bodyPr wrap="square" lIns="0" tIns="0" rIns="0" bIns="0" rtlCol="0" anchor="t"/>
          <a:lstStyle/>
          <a:p>
            <a:pPr algn="l" indent="0" marL="0">
              <a:lnSpc>
                <a:spcPts val="1750"/>
              </a:lnSpc>
              <a:buNone/>
            </a:pPr>
            <a:r>
              <a:rPr lang="en-US" sz="1100" dirty="0">
                <a:solidFill>
                  <a:srgbClr val="4C4C4D"/>
                </a:solidFill>
                <a:highlight>
                  <a:srgbClr val="CCD7FF"/>
                </a:highlight>
                <a:latin typeface="Consolas" pitchFamily="34" charset="0"/>
                <a:ea typeface="Consolas" pitchFamily="34" charset="-122"/>
                <a:cs typeface="Consolas" pitchFamily="34" charset="-120"/>
              </a:rPr>
              <a:t>amount = float(input("Enter the purchase amount: "))
if amount &gt;= 100:
  discount = 0.15 * amount
elif amount &gt;= 50:
  discount = 0.10 * amount
else:
  discount = 0.05 * amount
print("Discount:", discount)
</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82692" y="457914"/>
            <a:ext cx="5930265" cy="520303"/>
          </a:xfrm>
          <a:prstGeom prst="rect">
            <a:avLst/>
          </a:prstGeom>
          <a:noFill/>
          <a:ln/>
        </p:spPr>
        <p:txBody>
          <a:bodyPr wrap="none" lIns="0" tIns="0" rIns="0" bIns="0" rtlCol="0" anchor="t"/>
          <a:lstStyle/>
          <a:p>
            <a:pPr indent="0" marL="0">
              <a:lnSpc>
                <a:spcPts val="4050"/>
              </a:lnSpc>
              <a:buNone/>
            </a:pPr>
            <a:r>
              <a:rPr lang="en-US" sz="3250" dirty="0">
                <a:solidFill>
                  <a:srgbClr val="152D47"/>
                </a:solidFill>
                <a:latin typeface="Crimson Pro Semi Bold" pitchFamily="34" charset="0"/>
                <a:ea typeface="Crimson Pro Semi Bold" pitchFamily="34" charset="-122"/>
                <a:cs typeface="Crimson Pro Semi Bold" pitchFamily="34" charset="-120"/>
              </a:rPr>
              <a:t>Single-Line vs. Block if Statements</a:t>
            </a:r>
            <a:endParaRPr lang="en-US" sz="3250" dirty="0"/>
          </a:p>
        </p:txBody>
      </p:sp>
      <p:sp>
        <p:nvSpPr>
          <p:cNvPr id="3" name="Text 1"/>
          <p:cNvSpPr/>
          <p:nvPr/>
        </p:nvSpPr>
        <p:spPr>
          <a:xfrm>
            <a:off x="582692" y="1394341"/>
            <a:ext cx="2087166" cy="260152"/>
          </a:xfrm>
          <a:prstGeom prst="rect">
            <a:avLst/>
          </a:prstGeom>
          <a:noFill/>
          <a:ln/>
        </p:spPr>
        <p:txBody>
          <a:bodyPr wrap="none" lIns="0" tIns="0" rIns="0" bIns="0" rtlCol="0" anchor="t"/>
          <a:lstStyle/>
          <a:p>
            <a:pPr indent="0" marL="0">
              <a:lnSpc>
                <a:spcPts val="2000"/>
              </a:lnSpc>
              <a:buNone/>
            </a:pPr>
            <a:r>
              <a:rPr lang="en-US" sz="1600" dirty="0">
                <a:solidFill>
                  <a:srgbClr val="152D47"/>
                </a:solidFill>
                <a:latin typeface="Crimson Pro Semi Bold" pitchFamily="34" charset="0"/>
                <a:ea typeface="Crimson Pro Semi Bold" pitchFamily="34" charset="-122"/>
                <a:cs typeface="Crimson Pro Semi Bold" pitchFamily="34" charset="-120"/>
              </a:rPr>
              <a:t>Single-Line if Statement</a:t>
            </a:r>
            <a:endParaRPr lang="en-US" sz="1600" dirty="0"/>
          </a:p>
        </p:txBody>
      </p:sp>
      <p:sp>
        <p:nvSpPr>
          <p:cNvPr id="4" name="Text 2"/>
          <p:cNvSpPr/>
          <p:nvPr/>
        </p:nvSpPr>
        <p:spPr>
          <a:xfrm>
            <a:off x="582692" y="1820942"/>
            <a:ext cx="6529388" cy="532924"/>
          </a:xfrm>
          <a:prstGeom prst="rect">
            <a:avLst/>
          </a:prstGeom>
          <a:noFill/>
          <a:ln/>
        </p:spPr>
        <p:txBody>
          <a:bodyPr wrap="square" lIns="0" tIns="0" rIns="0" bIns="0" rtlCol="0" anchor="t"/>
          <a:lstStyle/>
          <a:p>
            <a:pPr indent="0" marL="0">
              <a:lnSpc>
                <a:spcPts val="2050"/>
              </a:lnSpc>
              <a:buNone/>
            </a:pPr>
            <a:r>
              <a:rPr lang="en-US" sz="1300" dirty="0">
                <a:solidFill>
                  <a:srgbClr val="4C4C4D"/>
                </a:solidFill>
                <a:latin typeface="Heebo" pitchFamily="34" charset="0"/>
                <a:ea typeface="Heebo" pitchFamily="34" charset="-122"/>
                <a:cs typeface="Heebo" pitchFamily="34" charset="-120"/>
              </a:rPr>
              <a:t>A single-line if statement executes one statement if a condition is true. It's useful for simple logic.</a:t>
            </a:r>
            <a:endParaRPr lang="en-US" sz="1300" dirty="0"/>
          </a:p>
        </p:txBody>
      </p:sp>
      <p:sp>
        <p:nvSpPr>
          <p:cNvPr id="5" name="Shape 3"/>
          <p:cNvSpPr/>
          <p:nvPr/>
        </p:nvSpPr>
        <p:spPr>
          <a:xfrm>
            <a:off x="582692" y="2541151"/>
            <a:ext cx="6529388" cy="3180636"/>
          </a:xfrm>
          <a:prstGeom prst="roundRect">
            <a:avLst>
              <a:gd name="adj" fmla="val 785"/>
            </a:avLst>
          </a:prstGeom>
          <a:solidFill>
            <a:srgbClr val="CCD7FF"/>
          </a:solidFill>
          <a:ln/>
        </p:spPr>
      </p:sp>
      <p:sp>
        <p:nvSpPr>
          <p:cNvPr id="6" name="Shape 4"/>
          <p:cNvSpPr/>
          <p:nvPr/>
        </p:nvSpPr>
        <p:spPr>
          <a:xfrm>
            <a:off x="574477" y="2541151"/>
            <a:ext cx="6545818" cy="3180636"/>
          </a:xfrm>
          <a:prstGeom prst="roundRect">
            <a:avLst>
              <a:gd name="adj" fmla="val 785"/>
            </a:avLst>
          </a:prstGeom>
          <a:solidFill>
            <a:srgbClr val="CCD7FF"/>
          </a:solidFill>
          <a:ln/>
        </p:spPr>
      </p:sp>
      <p:sp>
        <p:nvSpPr>
          <p:cNvPr id="7" name="Text 5"/>
          <p:cNvSpPr/>
          <p:nvPr/>
        </p:nvSpPr>
        <p:spPr>
          <a:xfrm>
            <a:off x="740926" y="2665928"/>
            <a:ext cx="6212919" cy="2931081"/>
          </a:xfrm>
          <a:prstGeom prst="rect">
            <a:avLst/>
          </a:prstGeom>
          <a:noFill/>
          <a:ln/>
        </p:spPr>
        <p:txBody>
          <a:bodyPr wrap="square" lIns="0" tIns="0" rIns="0" bIns="0" rtlCol="0" anchor="t"/>
          <a:lstStyle/>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if (age &gt;= 18):</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print("You are eligible to vote.")</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Example: Checking if a number is even</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number = 10</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print("Even") if number % 2 == 0 else print("Odd")</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Example: Setting a variable based on a condition</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is_raining = True</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weather_message = "Take an umbrella" if is_raining else "Enjoy the sunshine!"</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print(weather_message)</a:t>
            </a:r>
            <a:endParaRPr lang="en-US" sz="1300" dirty="0"/>
          </a:p>
        </p:txBody>
      </p:sp>
      <p:sp>
        <p:nvSpPr>
          <p:cNvPr id="8" name="Text 6"/>
          <p:cNvSpPr/>
          <p:nvPr/>
        </p:nvSpPr>
        <p:spPr>
          <a:xfrm>
            <a:off x="7525941" y="1394341"/>
            <a:ext cx="2081332" cy="260152"/>
          </a:xfrm>
          <a:prstGeom prst="rect">
            <a:avLst/>
          </a:prstGeom>
          <a:noFill/>
          <a:ln/>
        </p:spPr>
        <p:txBody>
          <a:bodyPr wrap="none" lIns="0" tIns="0" rIns="0" bIns="0" rtlCol="0" anchor="t"/>
          <a:lstStyle/>
          <a:p>
            <a:pPr indent="0" marL="0">
              <a:lnSpc>
                <a:spcPts val="2000"/>
              </a:lnSpc>
              <a:buNone/>
            </a:pPr>
            <a:r>
              <a:rPr lang="en-US" sz="1600" dirty="0">
                <a:solidFill>
                  <a:srgbClr val="152D47"/>
                </a:solidFill>
                <a:latin typeface="Crimson Pro Semi Bold" pitchFamily="34" charset="0"/>
                <a:ea typeface="Crimson Pro Semi Bold" pitchFamily="34" charset="-122"/>
                <a:cs typeface="Crimson Pro Semi Bold" pitchFamily="34" charset="-120"/>
              </a:rPr>
              <a:t>Block if Statement</a:t>
            </a:r>
            <a:endParaRPr lang="en-US" sz="1600" dirty="0"/>
          </a:p>
        </p:txBody>
      </p:sp>
      <p:sp>
        <p:nvSpPr>
          <p:cNvPr id="9" name="Text 7"/>
          <p:cNvSpPr/>
          <p:nvPr/>
        </p:nvSpPr>
        <p:spPr>
          <a:xfrm>
            <a:off x="7525941" y="1820942"/>
            <a:ext cx="6529388" cy="532924"/>
          </a:xfrm>
          <a:prstGeom prst="rect">
            <a:avLst/>
          </a:prstGeom>
          <a:noFill/>
          <a:ln/>
        </p:spPr>
        <p:txBody>
          <a:bodyPr wrap="square" lIns="0" tIns="0" rIns="0" bIns="0" rtlCol="0" anchor="t"/>
          <a:lstStyle/>
          <a:p>
            <a:pPr indent="0" marL="0">
              <a:lnSpc>
                <a:spcPts val="2050"/>
              </a:lnSpc>
              <a:buNone/>
            </a:pPr>
            <a:r>
              <a:rPr lang="en-US" sz="1300" dirty="0">
                <a:solidFill>
                  <a:srgbClr val="4C4C4D"/>
                </a:solidFill>
                <a:latin typeface="Heebo" pitchFamily="34" charset="0"/>
                <a:ea typeface="Heebo" pitchFamily="34" charset="-122"/>
                <a:cs typeface="Heebo" pitchFamily="34" charset="-120"/>
              </a:rPr>
              <a:t>A block if statement executes multiple statements if a condition is true. It's more versatile for complex logic.</a:t>
            </a:r>
            <a:endParaRPr lang="en-US" sz="1300" dirty="0"/>
          </a:p>
        </p:txBody>
      </p:sp>
      <p:sp>
        <p:nvSpPr>
          <p:cNvPr id="10" name="Shape 8"/>
          <p:cNvSpPr/>
          <p:nvPr/>
        </p:nvSpPr>
        <p:spPr>
          <a:xfrm>
            <a:off x="7525941" y="2541151"/>
            <a:ext cx="6529388" cy="5045869"/>
          </a:xfrm>
          <a:prstGeom prst="roundRect">
            <a:avLst>
              <a:gd name="adj" fmla="val 495"/>
            </a:avLst>
          </a:prstGeom>
          <a:solidFill>
            <a:srgbClr val="CCD7FF"/>
          </a:solidFill>
          <a:ln/>
        </p:spPr>
      </p:sp>
      <p:sp>
        <p:nvSpPr>
          <p:cNvPr id="11" name="Shape 9"/>
          <p:cNvSpPr/>
          <p:nvPr/>
        </p:nvSpPr>
        <p:spPr>
          <a:xfrm>
            <a:off x="7517725" y="2541151"/>
            <a:ext cx="6545818" cy="5045869"/>
          </a:xfrm>
          <a:prstGeom prst="roundRect">
            <a:avLst>
              <a:gd name="adj" fmla="val 495"/>
            </a:avLst>
          </a:prstGeom>
          <a:solidFill>
            <a:srgbClr val="CCD7FF"/>
          </a:solidFill>
          <a:ln/>
        </p:spPr>
      </p:sp>
      <p:sp>
        <p:nvSpPr>
          <p:cNvPr id="12" name="Text 10"/>
          <p:cNvSpPr/>
          <p:nvPr/>
        </p:nvSpPr>
        <p:spPr>
          <a:xfrm>
            <a:off x="7684175" y="2665928"/>
            <a:ext cx="6212919" cy="4796314"/>
          </a:xfrm>
          <a:prstGeom prst="rect">
            <a:avLst/>
          </a:prstGeom>
          <a:noFill/>
          <a:ln/>
        </p:spPr>
        <p:txBody>
          <a:bodyPr wrap="square" lIns="0" tIns="0" rIns="0" bIns="0" rtlCol="0" anchor="t"/>
          <a:lstStyle/>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if (score &gt;= 90):</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print("Excellent Job!");</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awardBonusPoints();</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Example: Checking if a number is within a range</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number = 50</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if (number &gt;= 10 and number &lt;= 50):</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print("Number is within the range.")</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performCalculation(number);</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Example: Handling multiple conditions</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grade = 85</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if (grade &gt;= 90):</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print("A")</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elif (grade &gt;= 80):</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print("B")</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else:</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print("C")</a:t>
            </a:r>
            <a:endParaRPr lang="en-US" sz="1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424339" y="528399"/>
            <a:ext cx="5917763" cy="378857"/>
          </a:xfrm>
          <a:prstGeom prst="rect">
            <a:avLst/>
          </a:prstGeom>
          <a:noFill/>
          <a:ln/>
        </p:spPr>
        <p:txBody>
          <a:bodyPr wrap="none" lIns="0" tIns="0" rIns="0" bIns="0" rtlCol="0" anchor="t"/>
          <a:lstStyle/>
          <a:p>
            <a:pPr indent="0" marL="0">
              <a:lnSpc>
                <a:spcPts val="2950"/>
              </a:lnSpc>
              <a:buNone/>
            </a:pPr>
            <a:r>
              <a:rPr lang="en-US" sz="2350" dirty="0">
                <a:solidFill>
                  <a:srgbClr val="152D47"/>
                </a:solidFill>
                <a:latin typeface="Crimson Pro Semi Bold" pitchFamily="34" charset="0"/>
                <a:ea typeface="Crimson Pro Semi Bold" pitchFamily="34" charset="-122"/>
                <a:cs typeface="Crimson Pro Semi Bold" pitchFamily="34" charset="-120"/>
              </a:rPr>
              <a:t>The if...else if...else Decision Control Statement</a:t>
            </a:r>
            <a:endParaRPr lang="en-US" sz="2350" dirty="0"/>
          </a:p>
        </p:txBody>
      </p:sp>
      <p:sp>
        <p:nvSpPr>
          <p:cNvPr id="4" name="Shape 1"/>
          <p:cNvSpPr/>
          <p:nvPr/>
        </p:nvSpPr>
        <p:spPr>
          <a:xfrm>
            <a:off x="424339" y="1089065"/>
            <a:ext cx="4087058" cy="3342322"/>
          </a:xfrm>
          <a:prstGeom prst="roundRect">
            <a:avLst>
              <a:gd name="adj" fmla="val 544"/>
            </a:avLst>
          </a:prstGeom>
          <a:solidFill>
            <a:srgbClr val="F2EEEE"/>
          </a:solidFill>
          <a:ln/>
        </p:spPr>
      </p:sp>
      <p:sp>
        <p:nvSpPr>
          <p:cNvPr id="5" name="Text 2"/>
          <p:cNvSpPr/>
          <p:nvPr/>
        </p:nvSpPr>
        <p:spPr>
          <a:xfrm>
            <a:off x="545544" y="1210270"/>
            <a:ext cx="1980009" cy="189428"/>
          </a:xfrm>
          <a:prstGeom prst="rect">
            <a:avLst/>
          </a:prstGeom>
          <a:noFill/>
          <a:ln/>
        </p:spPr>
        <p:txBody>
          <a:bodyPr wrap="none" lIns="0" tIns="0" rIns="0" bIns="0" rtlCol="0" anchor="t"/>
          <a:lstStyle/>
          <a:p>
            <a:pPr indent="0" marL="0">
              <a:lnSpc>
                <a:spcPts val="1450"/>
              </a:lnSpc>
              <a:buNone/>
            </a:pPr>
            <a:r>
              <a:rPr lang="en-US" sz="1150" dirty="0">
                <a:solidFill>
                  <a:srgbClr val="4C4C4D"/>
                </a:solidFill>
                <a:latin typeface="Crimson Pro Semi Bold" pitchFamily="34" charset="0"/>
                <a:ea typeface="Crimson Pro Semi Bold" pitchFamily="34" charset="-122"/>
                <a:cs typeface="Crimson Pro Semi Bold" pitchFamily="34" charset="-120"/>
              </a:rPr>
              <a:t>Example 1: Age-Based Messages</a:t>
            </a:r>
            <a:endParaRPr lang="en-US" sz="1150" dirty="0"/>
          </a:p>
        </p:txBody>
      </p:sp>
      <p:sp>
        <p:nvSpPr>
          <p:cNvPr id="6" name="Text 3"/>
          <p:cNvSpPr/>
          <p:nvPr/>
        </p:nvSpPr>
        <p:spPr>
          <a:xfrm>
            <a:off x="545544" y="1472327"/>
            <a:ext cx="3844647" cy="387668"/>
          </a:xfrm>
          <a:prstGeom prst="rect">
            <a:avLst/>
          </a:prstGeom>
          <a:noFill/>
          <a:ln/>
        </p:spPr>
        <p:txBody>
          <a:bodyPr wrap="square" lIns="0" tIns="0" rIns="0" bIns="0" rtlCol="0" anchor="t"/>
          <a:lstStyle/>
          <a:p>
            <a:pPr indent="0" marL="0">
              <a:lnSpc>
                <a:spcPts val="1500"/>
              </a:lnSpc>
              <a:buNone/>
            </a:pPr>
            <a:r>
              <a:rPr lang="en-US" sz="950" dirty="0">
                <a:solidFill>
                  <a:srgbClr val="4C4C4D"/>
                </a:solidFill>
                <a:latin typeface="Heebo" pitchFamily="34" charset="0"/>
                <a:ea typeface="Heebo" pitchFamily="34" charset="-122"/>
                <a:cs typeface="Heebo" pitchFamily="34" charset="-120"/>
              </a:rPr>
              <a:t>Check a user's age and display appropriate messages: under 18 - warning, 18-21 - ID prompt, over 21 - welcome, else - error.</a:t>
            </a:r>
            <a:endParaRPr lang="en-US" sz="950" dirty="0"/>
          </a:p>
        </p:txBody>
      </p:sp>
      <p:sp>
        <p:nvSpPr>
          <p:cNvPr id="7" name="Shape 4"/>
          <p:cNvSpPr/>
          <p:nvPr/>
        </p:nvSpPr>
        <p:spPr>
          <a:xfrm>
            <a:off x="545544" y="1996321"/>
            <a:ext cx="3844647" cy="2313861"/>
          </a:xfrm>
          <a:prstGeom prst="roundRect">
            <a:avLst>
              <a:gd name="adj" fmla="val 786"/>
            </a:avLst>
          </a:prstGeom>
          <a:solidFill>
            <a:srgbClr val="CCD7FF"/>
          </a:solidFill>
          <a:ln/>
        </p:spPr>
      </p:sp>
      <p:sp>
        <p:nvSpPr>
          <p:cNvPr id="8" name="Shape 5"/>
          <p:cNvSpPr/>
          <p:nvPr/>
        </p:nvSpPr>
        <p:spPr>
          <a:xfrm>
            <a:off x="539591" y="1996321"/>
            <a:ext cx="3856553" cy="2313861"/>
          </a:xfrm>
          <a:prstGeom prst="roundRect">
            <a:avLst>
              <a:gd name="adj" fmla="val 786"/>
            </a:avLst>
          </a:prstGeom>
          <a:solidFill>
            <a:srgbClr val="CCD7FF"/>
          </a:solidFill>
          <a:ln/>
        </p:spPr>
      </p:sp>
      <p:sp>
        <p:nvSpPr>
          <p:cNvPr id="9" name="Text 6"/>
          <p:cNvSpPr/>
          <p:nvPr/>
        </p:nvSpPr>
        <p:spPr>
          <a:xfrm>
            <a:off x="660797" y="2087166"/>
            <a:ext cx="3614142" cy="2132171"/>
          </a:xfrm>
          <a:prstGeom prst="rect">
            <a:avLst/>
          </a:prstGeom>
          <a:noFill/>
          <a:ln/>
        </p:spPr>
        <p:txBody>
          <a:bodyPr wrap="square" lIns="0" tIns="0" rIns="0" bIns="0" rtlCol="0" anchor="t"/>
          <a:lstStyle/>
          <a:p>
            <a:pPr indent="0" marL="0">
              <a:lnSpc>
                <a:spcPts val="1500"/>
              </a:lnSpc>
              <a:buNone/>
            </a:pPr>
            <a:r>
              <a:rPr lang="en-US" sz="950" dirty="0">
                <a:solidFill>
                  <a:srgbClr val="4C4C4D"/>
                </a:solidFill>
                <a:highlight>
                  <a:srgbClr val="CCD7FF"/>
                </a:highlight>
                <a:latin typeface="Consolas" pitchFamily="34" charset="0"/>
                <a:ea typeface="Consolas" pitchFamily="34" charset="-122"/>
                <a:cs typeface="Consolas" pitchFamily="34" charset="-120"/>
              </a:rPr>
              <a:t>age = int(input("Enter your age: "))
if age &lt; 18:
  print("You are too young for this.")
elif age &gt;= 18 and age &lt;= 21:
  print("Please provide your ID.")
elif age &gt; 21:
  print("Welcome!")
else:
  print("Invalid age input.")
</a:t>
            </a:r>
            <a:endParaRPr lang="en-US" sz="950" dirty="0"/>
          </a:p>
        </p:txBody>
      </p:sp>
      <p:sp>
        <p:nvSpPr>
          <p:cNvPr id="10" name="Shape 7"/>
          <p:cNvSpPr/>
          <p:nvPr/>
        </p:nvSpPr>
        <p:spPr>
          <a:xfrm>
            <a:off x="4632603" y="1089065"/>
            <a:ext cx="4087058" cy="3342322"/>
          </a:xfrm>
          <a:prstGeom prst="roundRect">
            <a:avLst>
              <a:gd name="adj" fmla="val 544"/>
            </a:avLst>
          </a:prstGeom>
          <a:solidFill>
            <a:srgbClr val="F2EEEE"/>
          </a:solidFill>
          <a:ln/>
        </p:spPr>
      </p:sp>
      <p:sp>
        <p:nvSpPr>
          <p:cNvPr id="11" name="Text 8"/>
          <p:cNvSpPr/>
          <p:nvPr/>
        </p:nvSpPr>
        <p:spPr>
          <a:xfrm>
            <a:off x="4753808" y="1210270"/>
            <a:ext cx="2293263" cy="189428"/>
          </a:xfrm>
          <a:prstGeom prst="rect">
            <a:avLst/>
          </a:prstGeom>
          <a:noFill/>
          <a:ln/>
        </p:spPr>
        <p:txBody>
          <a:bodyPr wrap="none" lIns="0" tIns="0" rIns="0" bIns="0" rtlCol="0" anchor="t"/>
          <a:lstStyle/>
          <a:p>
            <a:pPr indent="0" marL="0">
              <a:lnSpc>
                <a:spcPts val="1450"/>
              </a:lnSpc>
              <a:buNone/>
            </a:pPr>
            <a:r>
              <a:rPr lang="en-US" sz="1150" dirty="0">
                <a:solidFill>
                  <a:srgbClr val="4C4C4D"/>
                </a:solidFill>
                <a:latin typeface="Crimson Pro Semi Bold" pitchFamily="34" charset="0"/>
                <a:ea typeface="Crimson Pro Semi Bold" pitchFamily="34" charset="-122"/>
                <a:cs typeface="Crimson Pro Semi Bold" pitchFamily="34" charset="-120"/>
              </a:rPr>
              <a:t>Example 2: Location-Based Shipping</a:t>
            </a:r>
            <a:endParaRPr lang="en-US" sz="1150" dirty="0"/>
          </a:p>
        </p:txBody>
      </p:sp>
      <p:sp>
        <p:nvSpPr>
          <p:cNvPr id="12" name="Text 9"/>
          <p:cNvSpPr/>
          <p:nvPr/>
        </p:nvSpPr>
        <p:spPr>
          <a:xfrm>
            <a:off x="4753808" y="1472327"/>
            <a:ext cx="3844647" cy="387668"/>
          </a:xfrm>
          <a:prstGeom prst="rect">
            <a:avLst/>
          </a:prstGeom>
          <a:noFill/>
          <a:ln/>
        </p:spPr>
        <p:txBody>
          <a:bodyPr wrap="square" lIns="0" tIns="0" rIns="0" bIns="0" rtlCol="0" anchor="t"/>
          <a:lstStyle/>
          <a:p>
            <a:pPr indent="0" marL="0">
              <a:lnSpc>
                <a:spcPts val="1500"/>
              </a:lnSpc>
              <a:buNone/>
            </a:pPr>
            <a:r>
              <a:rPr lang="en-US" sz="950" dirty="0">
                <a:solidFill>
                  <a:srgbClr val="4C4C4D"/>
                </a:solidFill>
                <a:latin typeface="Heebo" pitchFamily="34" charset="0"/>
                <a:ea typeface="Heebo" pitchFamily="34" charset="-122"/>
                <a:cs typeface="Heebo" pitchFamily="34" charset="-120"/>
              </a:rPr>
              <a:t>Calculate shipping costs based on location: same city - no fee, same state - flat fee, outside state - distance-based fee, else - invalid location.</a:t>
            </a:r>
            <a:endParaRPr lang="en-US" sz="950" dirty="0"/>
          </a:p>
        </p:txBody>
      </p:sp>
      <p:sp>
        <p:nvSpPr>
          <p:cNvPr id="13" name="Shape 10"/>
          <p:cNvSpPr/>
          <p:nvPr/>
        </p:nvSpPr>
        <p:spPr>
          <a:xfrm>
            <a:off x="4753808" y="1996321"/>
            <a:ext cx="3844647" cy="2313861"/>
          </a:xfrm>
          <a:prstGeom prst="roundRect">
            <a:avLst>
              <a:gd name="adj" fmla="val 786"/>
            </a:avLst>
          </a:prstGeom>
          <a:solidFill>
            <a:srgbClr val="CCD7FF"/>
          </a:solidFill>
          <a:ln/>
        </p:spPr>
      </p:sp>
      <p:sp>
        <p:nvSpPr>
          <p:cNvPr id="14" name="Shape 11"/>
          <p:cNvSpPr/>
          <p:nvPr/>
        </p:nvSpPr>
        <p:spPr>
          <a:xfrm>
            <a:off x="4747855" y="1996321"/>
            <a:ext cx="3856553" cy="2313861"/>
          </a:xfrm>
          <a:prstGeom prst="roundRect">
            <a:avLst>
              <a:gd name="adj" fmla="val 786"/>
            </a:avLst>
          </a:prstGeom>
          <a:solidFill>
            <a:srgbClr val="CCD7FF"/>
          </a:solidFill>
          <a:ln/>
        </p:spPr>
      </p:sp>
      <p:sp>
        <p:nvSpPr>
          <p:cNvPr id="15" name="Text 12"/>
          <p:cNvSpPr/>
          <p:nvPr/>
        </p:nvSpPr>
        <p:spPr>
          <a:xfrm>
            <a:off x="4869061" y="2087166"/>
            <a:ext cx="3614142" cy="2132171"/>
          </a:xfrm>
          <a:prstGeom prst="rect">
            <a:avLst/>
          </a:prstGeom>
          <a:noFill/>
          <a:ln/>
        </p:spPr>
        <p:txBody>
          <a:bodyPr wrap="square" lIns="0" tIns="0" rIns="0" bIns="0" rtlCol="0" anchor="t"/>
          <a:lstStyle/>
          <a:p>
            <a:pPr indent="0" marL="0">
              <a:lnSpc>
                <a:spcPts val="1500"/>
              </a:lnSpc>
              <a:buNone/>
            </a:pPr>
            <a:r>
              <a:rPr lang="en-US" sz="950" dirty="0">
                <a:solidFill>
                  <a:srgbClr val="4C4C4D"/>
                </a:solidFill>
                <a:highlight>
                  <a:srgbClr val="CCD7FF"/>
                </a:highlight>
                <a:latin typeface="Consolas" pitchFamily="34" charset="0"/>
                <a:ea typeface="Consolas" pitchFamily="34" charset="-122"/>
                <a:cs typeface="Consolas" pitchFamily="34" charset="-120"/>
              </a:rPr>
              <a:t>location = input("Enter your location: ")
if location == "Bangalore":
  print("No shipping fee.")
elif location == "Karnataka":
  print("Flat fee applied.")
elif location == "outside state":
  print("Distance-based fee applied.")
else:
  print("Invalid location.")
</a:t>
            </a:r>
            <a:endParaRPr lang="en-US" sz="950" dirty="0"/>
          </a:p>
        </p:txBody>
      </p:sp>
      <p:sp>
        <p:nvSpPr>
          <p:cNvPr id="16" name="Shape 13"/>
          <p:cNvSpPr/>
          <p:nvPr/>
        </p:nvSpPr>
        <p:spPr>
          <a:xfrm>
            <a:off x="424339" y="4552593"/>
            <a:ext cx="8295323" cy="3148489"/>
          </a:xfrm>
          <a:prstGeom prst="roundRect">
            <a:avLst>
              <a:gd name="adj" fmla="val 578"/>
            </a:avLst>
          </a:prstGeom>
          <a:solidFill>
            <a:srgbClr val="F2EEEE"/>
          </a:solidFill>
          <a:ln/>
        </p:spPr>
      </p:sp>
      <p:sp>
        <p:nvSpPr>
          <p:cNvPr id="17" name="Text 14"/>
          <p:cNvSpPr/>
          <p:nvPr/>
        </p:nvSpPr>
        <p:spPr>
          <a:xfrm>
            <a:off x="545544" y="4673798"/>
            <a:ext cx="2487573" cy="189428"/>
          </a:xfrm>
          <a:prstGeom prst="rect">
            <a:avLst/>
          </a:prstGeom>
          <a:noFill/>
          <a:ln/>
        </p:spPr>
        <p:txBody>
          <a:bodyPr wrap="none" lIns="0" tIns="0" rIns="0" bIns="0" rtlCol="0" anchor="t"/>
          <a:lstStyle/>
          <a:p>
            <a:pPr indent="0" marL="0">
              <a:lnSpc>
                <a:spcPts val="1450"/>
              </a:lnSpc>
              <a:buNone/>
            </a:pPr>
            <a:r>
              <a:rPr lang="en-US" sz="1150" dirty="0">
                <a:solidFill>
                  <a:srgbClr val="4C4C4D"/>
                </a:solidFill>
                <a:latin typeface="Crimson Pro Semi Bold" pitchFamily="34" charset="0"/>
                <a:ea typeface="Crimson Pro Semi Bold" pitchFamily="34" charset="-122"/>
                <a:cs typeface="Crimson Pro Semi Bold" pitchFamily="34" charset="-120"/>
              </a:rPr>
              <a:t>Example 3: Purchase Amount Discounts</a:t>
            </a:r>
            <a:endParaRPr lang="en-US" sz="1150" dirty="0"/>
          </a:p>
        </p:txBody>
      </p:sp>
      <p:sp>
        <p:nvSpPr>
          <p:cNvPr id="18" name="Text 15"/>
          <p:cNvSpPr/>
          <p:nvPr/>
        </p:nvSpPr>
        <p:spPr>
          <a:xfrm>
            <a:off x="545544" y="4935855"/>
            <a:ext cx="8052911" cy="193834"/>
          </a:xfrm>
          <a:prstGeom prst="rect">
            <a:avLst/>
          </a:prstGeom>
          <a:noFill/>
          <a:ln/>
        </p:spPr>
        <p:txBody>
          <a:bodyPr wrap="none" lIns="0" tIns="0" rIns="0" bIns="0" rtlCol="0" anchor="t"/>
          <a:lstStyle/>
          <a:p>
            <a:pPr indent="0" marL="0">
              <a:lnSpc>
                <a:spcPts val="1500"/>
              </a:lnSpc>
              <a:buNone/>
            </a:pPr>
            <a:r>
              <a:rPr lang="en-US" sz="950" dirty="0">
                <a:solidFill>
                  <a:srgbClr val="4C4C4D"/>
                </a:solidFill>
                <a:latin typeface="Heebo" pitchFamily="34" charset="0"/>
                <a:ea typeface="Heebo" pitchFamily="34" charset="-122"/>
                <a:cs typeface="Heebo" pitchFamily="34" charset="-120"/>
              </a:rPr>
              <a:t>Determine discounts based on purchase amounts: less than $100 - no discount, $100-$200 - 5% discount, over $200 - 10% discount, else - error.</a:t>
            </a:r>
            <a:endParaRPr lang="en-US" sz="950" dirty="0"/>
          </a:p>
        </p:txBody>
      </p:sp>
      <p:sp>
        <p:nvSpPr>
          <p:cNvPr id="19" name="Shape 16"/>
          <p:cNvSpPr/>
          <p:nvPr/>
        </p:nvSpPr>
        <p:spPr>
          <a:xfrm>
            <a:off x="545544" y="5266015"/>
            <a:ext cx="8052911" cy="2313861"/>
          </a:xfrm>
          <a:prstGeom prst="roundRect">
            <a:avLst>
              <a:gd name="adj" fmla="val 786"/>
            </a:avLst>
          </a:prstGeom>
          <a:solidFill>
            <a:srgbClr val="CCD7FF"/>
          </a:solidFill>
          <a:ln/>
        </p:spPr>
      </p:sp>
      <p:sp>
        <p:nvSpPr>
          <p:cNvPr id="20" name="Shape 17"/>
          <p:cNvSpPr/>
          <p:nvPr/>
        </p:nvSpPr>
        <p:spPr>
          <a:xfrm>
            <a:off x="539591" y="5266015"/>
            <a:ext cx="8064818" cy="2313861"/>
          </a:xfrm>
          <a:prstGeom prst="roundRect">
            <a:avLst>
              <a:gd name="adj" fmla="val 786"/>
            </a:avLst>
          </a:prstGeom>
          <a:solidFill>
            <a:srgbClr val="CCD7FF"/>
          </a:solidFill>
          <a:ln/>
        </p:spPr>
      </p:sp>
      <p:sp>
        <p:nvSpPr>
          <p:cNvPr id="21" name="Text 18"/>
          <p:cNvSpPr/>
          <p:nvPr/>
        </p:nvSpPr>
        <p:spPr>
          <a:xfrm>
            <a:off x="660797" y="5356860"/>
            <a:ext cx="7822406" cy="2132171"/>
          </a:xfrm>
          <a:prstGeom prst="rect">
            <a:avLst/>
          </a:prstGeom>
          <a:noFill/>
          <a:ln/>
        </p:spPr>
        <p:txBody>
          <a:bodyPr wrap="square" lIns="0" tIns="0" rIns="0" bIns="0" rtlCol="0" anchor="t"/>
          <a:lstStyle/>
          <a:p>
            <a:pPr indent="0" marL="0">
              <a:lnSpc>
                <a:spcPts val="1500"/>
              </a:lnSpc>
              <a:buNone/>
            </a:pPr>
            <a:r>
              <a:rPr lang="en-US" sz="950" dirty="0">
                <a:solidFill>
                  <a:srgbClr val="4C4C4D"/>
                </a:solidFill>
                <a:highlight>
                  <a:srgbClr val="CCD7FF"/>
                </a:highlight>
                <a:latin typeface="Consolas" pitchFamily="34" charset="0"/>
                <a:ea typeface="Consolas" pitchFamily="34" charset="-122"/>
                <a:cs typeface="Consolas" pitchFamily="34" charset="-120"/>
              </a:rPr>
              <a:t>amount = float(input("Enter purchase amount: "))
if amount &lt; 100:
  print("No discount.")
elif amount &gt;= 100 and amount &lt;= 200:
  print("5% discount applied.")
elif amount &gt; 200:
  print("10% discount applied.")
else:
  print("Invalid purchase amount.")
</a:t>
            </a:r>
            <a:endParaRPr lang="en-US" sz="9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Sharath G 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Sharath G R</dc:creator>
  <cp:lastModifiedBy>PptxGenJS</cp:lastModifiedBy>
  <cp:revision>1</cp:revision>
  <dcterms:created xsi:type="dcterms:W3CDTF">2024-10-07T21:24:13Z</dcterms:created>
  <dcterms:modified xsi:type="dcterms:W3CDTF">2024-10-07T21:24:13Z</dcterms:modified>
</cp:coreProperties>
</file>