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Crimson Pro Semi Bold"/>
      <p:regular r:id="rId19"/>
    </p:embeddedFont>
    <p:embeddedFont>
      <p:font typeface="Crimson Pro Semi Bold"/>
      <p:regular r:id="rId20"/>
    </p:embeddedFont>
    <p:embeddedFont>
      <p:font typeface="Crimson Pro Semi Bold"/>
      <p:regular r:id="rId21"/>
    </p:embeddedFont>
    <p:embeddedFont>
      <p:font typeface="Crimson Pro Semi Bold"/>
      <p:regular r:id="rId22"/>
    </p:embeddedFont>
    <p:embeddedFont>
      <p:font typeface="Heebo"/>
      <p:regular r:id="rId23"/>
    </p:embeddedFont>
    <p:embeddedFont>
      <p:font typeface="Heebo"/>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07350" y="1040368"/>
            <a:ext cx="5156954" cy="631627"/>
          </a:xfrm>
          <a:prstGeom prst="rect">
            <a:avLst/>
          </a:prstGeom>
          <a:noFill/>
          <a:ln/>
        </p:spPr>
        <p:txBody>
          <a:bodyPr wrap="none" lIns="0" tIns="0" rIns="0" bIns="0" rtlCol="0" anchor="t"/>
          <a:lstStyle/>
          <a:p>
            <a:pPr indent="0" marL="0">
              <a:lnSpc>
                <a:spcPts val="4950"/>
              </a:lnSpc>
              <a:buNone/>
            </a:pPr>
            <a:r>
              <a:rPr lang="en-US" sz="3950" dirty="0">
                <a:solidFill>
                  <a:srgbClr val="152D47"/>
                </a:solidFill>
                <a:latin typeface="Crimson Pro Semi Bold" pitchFamily="34" charset="0"/>
                <a:ea typeface="Crimson Pro Semi Bold" pitchFamily="34" charset="-122"/>
                <a:cs typeface="Crimson Pro Semi Bold" pitchFamily="34" charset="-120"/>
              </a:rPr>
              <a:t>Encapsulation in Python</a:t>
            </a:r>
            <a:endParaRPr lang="en-US" sz="3950" dirty="0"/>
          </a:p>
        </p:txBody>
      </p:sp>
      <p:sp>
        <p:nvSpPr>
          <p:cNvPr id="3" name="Text 1"/>
          <p:cNvSpPr/>
          <p:nvPr/>
        </p:nvSpPr>
        <p:spPr>
          <a:xfrm>
            <a:off x="707350" y="2076212"/>
            <a:ext cx="13215699" cy="646748"/>
          </a:xfrm>
          <a:prstGeom prst="rect">
            <a:avLst/>
          </a:prstGeom>
          <a:noFill/>
          <a:ln/>
        </p:spPr>
        <p:txBody>
          <a:bodyPr wrap="squar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Encapsulation is a core concept in object-oriented programming (OOP) and plays a crucial role in Python. It bundles data (attributes) and methods (functions) that operate on that data within a single unit called a class. This bundling enforces data hiding and protects data integrity.</a:t>
            </a:r>
            <a:endParaRPr lang="en-US" sz="1550" dirty="0"/>
          </a:p>
        </p:txBody>
      </p:sp>
      <p:sp>
        <p:nvSpPr>
          <p:cNvPr id="4" name="Text 2"/>
          <p:cNvSpPr/>
          <p:nvPr/>
        </p:nvSpPr>
        <p:spPr>
          <a:xfrm>
            <a:off x="707350" y="2950250"/>
            <a:ext cx="13215699" cy="646748"/>
          </a:xfrm>
          <a:prstGeom prst="rect">
            <a:avLst/>
          </a:prstGeom>
          <a:noFill/>
          <a:ln/>
        </p:spPr>
        <p:txBody>
          <a:bodyPr wrap="squar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Encapsulation acts as a protective barrier around an object's data. By using encapsulation, we ensure that data is only accessed and modified through well-defined methods. This controlled access helps maintain data consistency and prevents accidental changes or corruption.</a:t>
            </a:r>
            <a:endParaRPr lang="en-US" sz="1550" dirty="0"/>
          </a:p>
        </p:txBody>
      </p:sp>
      <p:sp>
        <p:nvSpPr>
          <p:cNvPr id="5" name="Text 3"/>
          <p:cNvSpPr/>
          <p:nvPr/>
        </p:nvSpPr>
        <p:spPr>
          <a:xfrm>
            <a:off x="707350" y="3824288"/>
            <a:ext cx="13215699" cy="970121"/>
          </a:xfrm>
          <a:prstGeom prst="rect">
            <a:avLst/>
          </a:prstGeom>
          <a:noFill/>
          <a:ln/>
        </p:spPr>
        <p:txBody>
          <a:bodyPr wrap="squar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Consider a bank account class in Python. It's a good example to understand encapsulation. The class will have attributes like balance, account number, etc. and methods for depositing, withdrawing, and checking the balance. Encapsulation ensures these methods are the only way to interact with the balance attribute. This protects the integrity of the data by preventing direct modification of the balance from outside the class.</a:t>
            </a:r>
            <a:endParaRPr lang="en-US" sz="1550" dirty="0"/>
          </a:p>
        </p:txBody>
      </p:sp>
      <p:sp>
        <p:nvSpPr>
          <p:cNvPr id="6" name="Text 4"/>
          <p:cNvSpPr/>
          <p:nvPr/>
        </p:nvSpPr>
        <p:spPr>
          <a:xfrm>
            <a:off x="707350" y="5021699"/>
            <a:ext cx="13215699" cy="970121"/>
          </a:xfrm>
          <a:prstGeom prst="rect">
            <a:avLst/>
          </a:prstGeom>
          <a:noFill/>
          <a:ln/>
        </p:spPr>
        <p:txBody>
          <a:bodyPr wrap="squar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In Python, encapsulation is achieved using the `__` (double underscore) naming convention. Attributes and methods prefixed with `__` are considered private and are not directly accessible outside the class. This restricts access to the internal data and methods of the class, promoting data protection.</a:t>
            </a:r>
            <a:endParaRPr lang="en-US" sz="1550" dirty="0"/>
          </a:p>
        </p:txBody>
      </p:sp>
      <p:sp>
        <p:nvSpPr>
          <p:cNvPr id="7" name="Text 5"/>
          <p:cNvSpPr/>
          <p:nvPr/>
        </p:nvSpPr>
        <p:spPr>
          <a:xfrm>
            <a:off x="707350" y="6219111"/>
            <a:ext cx="13215699" cy="970121"/>
          </a:xfrm>
          <a:prstGeom prst="rect">
            <a:avLst/>
          </a:prstGeom>
          <a:noFill/>
          <a:ln/>
        </p:spPr>
        <p:txBody>
          <a:bodyPr wrap="square" lIns="0" tIns="0" rIns="0" bIns="0" rtlCol="0" anchor="t"/>
          <a:lstStyle/>
          <a:p>
            <a:pPr indent="0" marL="0">
              <a:lnSpc>
                <a:spcPts val="2500"/>
              </a:lnSpc>
              <a:buNone/>
            </a:pPr>
            <a:r>
              <a:rPr lang="en-US" sz="1550" dirty="0">
                <a:solidFill>
                  <a:srgbClr val="4C4C4D"/>
                </a:solidFill>
                <a:latin typeface="Heebo" pitchFamily="34" charset="0"/>
                <a:ea typeface="Heebo" pitchFamily="34" charset="-122"/>
                <a:cs typeface="Heebo" pitchFamily="34" charset="-120"/>
              </a:rPr>
              <a:t>Encapsulation, along with other OOP principles like inheritance and polymorphism, contributes to creating robust, modular, and maintainable code in Python. By using encapsulation effectively, we can design cleaner and more organized programs that are easier to understand, modify, and extend.</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9139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Inheritance</a:t>
            </a:r>
            <a:endParaRPr lang="en-US" sz="2200" dirty="0"/>
          </a:p>
        </p:txBody>
      </p:sp>
      <p:sp>
        <p:nvSpPr>
          <p:cNvPr id="3" name="Text 1"/>
          <p:cNvSpPr/>
          <p:nvPr/>
        </p:nvSpPr>
        <p:spPr>
          <a:xfrm>
            <a:off x="793790" y="1499354"/>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Inheritance allows you to create new classes (child classes) that inherit properties and methods from existing classes (parent classes). This promotes code reusability and allows for specialized functionality. For example:</a:t>
            </a:r>
            <a:endParaRPr lang="en-US" sz="1750" dirty="0"/>
          </a:p>
        </p:txBody>
      </p:sp>
      <p:sp>
        <p:nvSpPr>
          <p:cNvPr id="4" name="Shape 2"/>
          <p:cNvSpPr/>
          <p:nvPr/>
        </p:nvSpPr>
        <p:spPr>
          <a:xfrm>
            <a:off x="793790" y="2480310"/>
            <a:ext cx="13042821" cy="5057775"/>
          </a:xfrm>
          <a:prstGeom prst="roundRect">
            <a:avLst>
              <a:gd name="adj" fmla="val 673"/>
            </a:avLst>
          </a:prstGeom>
          <a:solidFill>
            <a:srgbClr val="CCD7FF"/>
          </a:solidFill>
          <a:ln/>
        </p:spPr>
      </p:sp>
      <p:sp>
        <p:nvSpPr>
          <p:cNvPr id="5" name="Shape 3"/>
          <p:cNvSpPr/>
          <p:nvPr/>
        </p:nvSpPr>
        <p:spPr>
          <a:xfrm>
            <a:off x="782479" y="2480310"/>
            <a:ext cx="13065443" cy="5057775"/>
          </a:xfrm>
          <a:prstGeom prst="roundRect">
            <a:avLst>
              <a:gd name="adj" fmla="val 673"/>
            </a:avLst>
          </a:prstGeom>
          <a:solidFill>
            <a:srgbClr val="CCD7FF"/>
          </a:solidFill>
          <a:ln/>
        </p:spPr>
      </p:sp>
      <p:sp>
        <p:nvSpPr>
          <p:cNvPr id="6" name="Text 4"/>
          <p:cNvSpPr/>
          <p:nvPr/>
        </p:nvSpPr>
        <p:spPr>
          <a:xfrm>
            <a:off x="1009293" y="2650331"/>
            <a:ext cx="12611814" cy="4717733"/>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class Animal:</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__init__(self, name):</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self.name = name</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print("Generic animal sound")</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class Dog(Animal):</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print("Woof!")</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my_dog = Dog("Buddy")</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my_dog.make_sound()</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14124" y="483870"/>
            <a:ext cx="2193250" cy="274082"/>
          </a:xfrm>
          <a:prstGeom prst="rect">
            <a:avLst/>
          </a:prstGeom>
          <a:noFill/>
          <a:ln/>
        </p:spPr>
        <p:txBody>
          <a:bodyPr wrap="none" lIns="0" tIns="0" rIns="0" bIns="0" rtlCol="0" anchor="t"/>
          <a:lstStyle/>
          <a:p>
            <a:pPr indent="0" marL="0">
              <a:lnSpc>
                <a:spcPts val="2150"/>
              </a:lnSpc>
              <a:buNone/>
            </a:pPr>
            <a:r>
              <a:rPr lang="en-US" sz="1700" dirty="0">
                <a:solidFill>
                  <a:srgbClr val="152D47"/>
                </a:solidFill>
                <a:latin typeface="Crimson Pro Semi Bold" pitchFamily="34" charset="0"/>
                <a:ea typeface="Crimson Pro Semi Bold" pitchFamily="34" charset="-122"/>
                <a:cs typeface="Crimson Pro Semi Bold" pitchFamily="34" charset="-120"/>
              </a:rPr>
              <a:t>Encapsulation</a:t>
            </a:r>
            <a:endParaRPr lang="en-US" sz="1700" dirty="0"/>
          </a:p>
        </p:txBody>
      </p:sp>
      <p:sp>
        <p:nvSpPr>
          <p:cNvPr id="3" name="Text 1"/>
          <p:cNvSpPr/>
          <p:nvPr/>
        </p:nvSpPr>
        <p:spPr>
          <a:xfrm>
            <a:off x="614124" y="1108829"/>
            <a:ext cx="13402151" cy="280749"/>
          </a:xfrm>
          <a:prstGeom prst="rect">
            <a:avLst/>
          </a:prstGeom>
          <a:noFill/>
          <a:ln/>
        </p:spPr>
        <p:txBody>
          <a:bodyPr wrap="none" lIns="0" tIns="0" rIns="0" bIns="0" rtlCol="0" anchor="t"/>
          <a:lstStyle/>
          <a:p>
            <a:pPr indent="0" marL="0">
              <a:lnSpc>
                <a:spcPts val="2200"/>
              </a:lnSpc>
              <a:buNone/>
            </a:pPr>
            <a:r>
              <a:rPr lang="en-US" sz="1350" dirty="0">
                <a:solidFill>
                  <a:srgbClr val="4C4C4D"/>
                </a:solidFill>
                <a:latin typeface="Heebo" pitchFamily="34" charset="0"/>
                <a:ea typeface="Heebo" pitchFamily="34" charset="-122"/>
                <a:cs typeface="Heebo" pitchFamily="34" charset="-120"/>
              </a:rPr>
              <a:t>Encapsulation hides data within a class, controlling access through methods. This promotes data security and makes your code more robust. For example:</a:t>
            </a:r>
            <a:endParaRPr lang="en-US" sz="1350" dirty="0"/>
          </a:p>
        </p:txBody>
      </p:sp>
      <p:sp>
        <p:nvSpPr>
          <p:cNvPr id="4" name="Shape 2"/>
          <p:cNvSpPr/>
          <p:nvPr/>
        </p:nvSpPr>
        <p:spPr>
          <a:xfrm>
            <a:off x="614124" y="1586865"/>
            <a:ext cx="13402151" cy="6158865"/>
          </a:xfrm>
          <a:prstGeom prst="roundRect">
            <a:avLst>
              <a:gd name="adj" fmla="val 427"/>
            </a:avLst>
          </a:prstGeom>
          <a:solidFill>
            <a:srgbClr val="CCD7FF"/>
          </a:solidFill>
          <a:ln/>
        </p:spPr>
      </p:sp>
      <p:sp>
        <p:nvSpPr>
          <p:cNvPr id="5" name="Shape 3"/>
          <p:cNvSpPr/>
          <p:nvPr/>
        </p:nvSpPr>
        <p:spPr>
          <a:xfrm>
            <a:off x="605433" y="1586865"/>
            <a:ext cx="13419534" cy="6158865"/>
          </a:xfrm>
          <a:prstGeom prst="roundRect">
            <a:avLst>
              <a:gd name="adj" fmla="val 427"/>
            </a:avLst>
          </a:prstGeom>
          <a:solidFill>
            <a:srgbClr val="CCD7FF"/>
          </a:solidFill>
          <a:ln/>
        </p:spPr>
      </p:sp>
      <p:sp>
        <p:nvSpPr>
          <p:cNvPr id="6" name="Text 4"/>
          <p:cNvSpPr/>
          <p:nvPr/>
        </p:nvSpPr>
        <p:spPr>
          <a:xfrm>
            <a:off x="780812" y="1718429"/>
            <a:ext cx="13068776" cy="5895737"/>
          </a:xfrm>
          <a:prstGeom prst="rect">
            <a:avLst/>
          </a:prstGeom>
          <a:noFill/>
          <a:ln/>
        </p:spPr>
        <p:txBody>
          <a:bodyPr wrap="square" lIns="0" tIns="0" rIns="0" bIns="0" rtlCol="0" anchor="t"/>
          <a:lstStyle/>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class BankAccount:</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def __init__(self, balance):</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self.__balance = balance  # Private attribute</a:t>
            </a:r>
            <a:endParaRPr lang="en-US" sz="1350" dirty="0"/>
          </a:p>
          <a:p>
            <a:pPr indent="0" marL="0">
              <a:lnSpc>
                <a:spcPts val="2200"/>
              </a:lnSpc>
              <a:buNone/>
            </a:pP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def deposit(self, amount):</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self.__balance += amount</a:t>
            </a:r>
            <a:endParaRPr lang="en-US" sz="1350" dirty="0"/>
          </a:p>
          <a:p>
            <a:pPr indent="0" marL="0">
              <a:lnSpc>
                <a:spcPts val="2200"/>
              </a:lnSpc>
              <a:buNone/>
            </a:pP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def withdraw(self, amount):</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if self.__balance &gt;= amount:</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self.__balance -= amount</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print("Withdrawal successful")</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else:</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print("Insufficient funds")</a:t>
            </a:r>
            <a:endParaRPr lang="en-US" sz="1350" dirty="0"/>
          </a:p>
          <a:p>
            <a:pPr indent="0" marL="0">
              <a:lnSpc>
                <a:spcPts val="2200"/>
              </a:lnSpc>
              <a:buNone/>
            </a:pP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def get_balance(self):</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return self.__balance</a:t>
            </a:r>
            <a:endParaRPr lang="en-US" sz="1350" dirty="0"/>
          </a:p>
          <a:p>
            <a:pPr indent="0" marL="0">
              <a:lnSpc>
                <a:spcPts val="2200"/>
              </a:lnSpc>
              <a:buNone/>
            </a:pP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my_account = BankAccount(1000)</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my_account.deposit(500)</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my_account.withdraw(200)</a:t>
            </a:r>
            <a:endParaRPr lang="en-US" sz="1350" dirty="0"/>
          </a:p>
          <a:p>
            <a:pPr indent="0" marL="0">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print(my_account.get_balance())</a:t>
            </a:r>
            <a:endParaRPr lang="en-US" sz="13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054298"/>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Polymorphism</a:t>
            </a:r>
            <a:endParaRPr lang="en-US" sz="2200" dirty="0"/>
          </a:p>
        </p:txBody>
      </p:sp>
      <p:sp>
        <p:nvSpPr>
          <p:cNvPr id="3" name="Text 1"/>
          <p:cNvSpPr/>
          <p:nvPr/>
        </p:nvSpPr>
        <p:spPr>
          <a:xfrm>
            <a:off x="793790" y="1862257"/>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Polymorphism allows objects of different classes to respond to the same method call in different ways. For example:</a:t>
            </a:r>
            <a:endParaRPr lang="en-US" sz="1750" dirty="0"/>
          </a:p>
        </p:txBody>
      </p:sp>
      <p:sp>
        <p:nvSpPr>
          <p:cNvPr id="4" name="Shape 2"/>
          <p:cNvSpPr/>
          <p:nvPr/>
        </p:nvSpPr>
        <p:spPr>
          <a:xfrm>
            <a:off x="793790" y="2480310"/>
            <a:ext cx="13042821" cy="4694873"/>
          </a:xfrm>
          <a:prstGeom prst="roundRect">
            <a:avLst>
              <a:gd name="adj" fmla="val 725"/>
            </a:avLst>
          </a:prstGeom>
          <a:solidFill>
            <a:srgbClr val="CCD7FF"/>
          </a:solidFill>
          <a:ln/>
        </p:spPr>
      </p:sp>
      <p:sp>
        <p:nvSpPr>
          <p:cNvPr id="5" name="Shape 3"/>
          <p:cNvSpPr/>
          <p:nvPr/>
        </p:nvSpPr>
        <p:spPr>
          <a:xfrm>
            <a:off x="782479" y="2480310"/>
            <a:ext cx="13065443" cy="4694873"/>
          </a:xfrm>
          <a:prstGeom prst="roundRect">
            <a:avLst>
              <a:gd name="adj" fmla="val 725"/>
            </a:avLst>
          </a:prstGeom>
          <a:solidFill>
            <a:srgbClr val="CCD7FF"/>
          </a:solidFill>
          <a:ln/>
        </p:spPr>
      </p:sp>
      <p:sp>
        <p:nvSpPr>
          <p:cNvPr id="6" name="Text 4"/>
          <p:cNvSpPr/>
          <p:nvPr/>
        </p:nvSpPr>
        <p:spPr>
          <a:xfrm>
            <a:off x="1009293" y="2650331"/>
            <a:ext cx="12611814" cy="4354830"/>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class Cat:</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print("Meow!")</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class Dog:</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print("Woof!")</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animals = [Cat(), Dog()]</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for animal in animals:</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animal.make_sound()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71381" y="449937"/>
            <a:ext cx="6922532" cy="510183"/>
          </a:xfrm>
          <a:prstGeom prst="rect">
            <a:avLst/>
          </a:prstGeom>
          <a:noFill/>
          <a:ln/>
        </p:spPr>
        <p:txBody>
          <a:bodyPr wrap="none" lIns="0" tIns="0" rIns="0" bIns="0" rtlCol="0" anchor="t"/>
          <a:lstStyle/>
          <a:p>
            <a:pPr indent="0" marL="0">
              <a:lnSpc>
                <a:spcPts val="4000"/>
              </a:lnSpc>
              <a:buNone/>
            </a:pPr>
            <a:r>
              <a:rPr lang="en-US" sz="3200" dirty="0">
                <a:solidFill>
                  <a:srgbClr val="152D47"/>
                </a:solidFill>
                <a:latin typeface="Crimson Pro Semi Bold" pitchFamily="34" charset="0"/>
                <a:ea typeface="Crimson Pro Semi Bold" pitchFamily="34" charset="-122"/>
                <a:cs typeface="Crimson Pro Semi Bold" pitchFamily="34" charset="-120"/>
              </a:rPr>
              <a:t>Key Concepts of Encapsulation in Python</a:t>
            </a:r>
            <a:endParaRPr lang="en-US" sz="3200" dirty="0"/>
          </a:p>
        </p:txBody>
      </p:sp>
      <p:sp>
        <p:nvSpPr>
          <p:cNvPr id="3" name="Shape 1"/>
          <p:cNvSpPr/>
          <p:nvPr/>
        </p:nvSpPr>
        <p:spPr>
          <a:xfrm>
            <a:off x="571381" y="1286589"/>
            <a:ext cx="13487638" cy="6493073"/>
          </a:xfrm>
          <a:prstGeom prst="roundRect">
            <a:avLst>
              <a:gd name="adj" fmla="val 377"/>
            </a:avLst>
          </a:prstGeom>
          <a:solidFill>
            <a:srgbClr val="F2EEEE"/>
          </a:solidFill>
          <a:ln/>
        </p:spPr>
      </p:sp>
      <p:sp>
        <p:nvSpPr>
          <p:cNvPr id="4" name="Text 2"/>
          <p:cNvSpPr/>
          <p:nvPr/>
        </p:nvSpPr>
        <p:spPr>
          <a:xfrm>
            <a:off x="734616" y="1449824"/>
            <a:ext cx="2588062" cy="255032"/>
          </a:xfrm>
          <a:prstGeom prst="rect">
            <a:avLst/>
          </a:prstGeom>
          <a:noFill/>
          <a:ln/>
        </p:spPr>
        <p:txBody>
          <a:bodyPr wrap="none" lIns="0" tIns="0" rIns="0" bIns="0" rtlCol="0" anchor="t"/>
          <a:lstStyle/>
          <a:p>
            <a:pPr indent="0" marL="0">
              <a:lnSpc>
                <a:spcPts val="2000"/>
              </a:lnSpc>
              <a:buNone/>
            </a:pPr>
            <a:r>
              <a:rPr lang="en-US" sz="1600" dirty="0">
                <a:solidFill>
                  <a:srgbClr val="4C4C4D"/>
                </a:solidFill>
                <a:latin typeface="Crimson Pro Semi Bold" pitchFamily="34" charset="0"/>
                <a:ea typeface="Crimson Pro Semi Bold" pitchFamily="34" charset="-122"/>
                <a:cs typeface="Crimson Pro Semi Bold" pitchFamily="34" charset="-120"/>
              </a:rPr>
              <a:t>Example 1: Bank Account Class</a:t>
            </a:r>
            <a:endParaRPr lang="en-US" sz="1600" dirty="0"/>
          </a:p>
        </p:txBody>
      </p:sp>
      <p:sp>
        <p:nvSpPr>
          <p:cNvPr id="5" name="Shape 3"/>
          <p:cNvSpPr/>
          <p:nvPr/>
        </p:nvSpPr>
        <p:spPr>
          <a:xfrm>
            <a:off x="734616" y="1888450"/>
            <a:ext cx="13161169" cy="5727978"/>
          </a:xfrm>
          <a:prstGeom prst="roundRect">
            <a:avLst>
              <a:gd name="adj" fmla="val 428"/>
            </a:avLst>
          </a:prstGeom>
          <a:solidFill>
            <a:srgbClr val="CCD7FF"/>
          </a:solidFill>
          <a:ln/>
        </p:spPr>
      </p:sp>
      <p:sp>
        <p:nvSpPr>
          <p:cNvPr id="6" name="Shape 4"/>
          <p:cNvSpPr/>
          <p:nvPr/>
        </p:nvSpPr>
        <p:spPr>
          <a:xfrm>
            <a:off x="726519" y="1888450"/>
            <a:ext cx="13177361" cy="5727978"/>
          </a:xfrm>
          <a:prstGeom prst="roundRect">
            <a:avLst>
              <a:gd name="adj" fmla="val 428"/>
            </a:avLst>
          </a:prstGeom>
          <a:solidFill>
            <a:srgbClr val="CCD7FF"/>
          </a:solidFill>
          <a:ln/>
        </p:spPr>
      </p:sp>
      <p:sp>
        <p:nvSpPr>
          <p:cNvPr id="7" name="Text 5"/>
          <p:cNvSpPr/>
          <p:nvPr/>
        </p:nvSpPr>
        <p:spPr>
          <a:xfrm>
            <a:off x="889754" y="2010847"/>
            <a:ext cx="12850892" cy="5483185"/>
          </a:xfrm>
          <a:prstGeom prst="rect">
            <a:avLst/>
          </a:prstGeom>
          <a:noFill/>
          <a:ln/>
        </p:spPr>
        <p:txBody>
          <a:bodyPr wrap="square" lIns="0" tIns="0" rIns="0" bIns="0" rtlCol="0" anchor="t"/>
          <a:lstStyle/>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class BankAccount:
    def __init__(self, balance):
        self.__balance = balance
    def deposit(self, amount):
        self.__balance += amount
    def withdraw(self, amount):
        if self.__balance &gt;= amount:
            self.__balance -= amount
        else:
            print("Insufficient funds.")
    def get_balance(self):
        return self.__balance
account = BankAccount(1000)
account.deposit(500)
account.withdraw(200)
print("Current balance:", account.get_balance())
</a:t>
            </a:r>
            <a:endParaRPr lang="en-US"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36019" y="421124"/>
            <a:ext cx="1914287" cy="239316"/>
          </a:xfrm>
          <a:prstGeom prst="rect">
            <a:avLst/>
          </a:prstGeom>
          <a:noFill/>
          <a:ln/>
        </p:spPr>
        <p:txBody>
          <a:bodyPr wrap="none" lIns="0" tIns="0" rIns="0" bIns="0" rtlCol="0" anchor="t"/>
          <a:lstStyle/>
          <a:p>
            <a:pPr indent="0" marL="0">
              <a:lnSpc>
                <a:spcPts val="1850"/>
              </a:lnSpc>
              <a:buNone/>
            </a:pPr>
            <a:r>
              <a:rPr lang="en-US" sz="1500" dirty="0">
                <a:solidFill>
                  <a:srgbClr val="152D47"/>
                </a:solidFill>
                <a:latin typeface="Crimson Pro Semi Bold" pitchFamily="34" charset="0"/>
                <a:ea typeface="Crimson Pro Semi Bold" pitchFamily="34" charset="-122"/>
                <a:cs typeface="Crimson Pro Semi Bold" pitchFamily="34" charset="-120"/>
              </a:rPr>
              <a:t>Example 2: Car Class</a:t>
            </a:r>
            <a:endParaRPr lang="en-US" sz="1500" dirty="0"/>
          </a:p>
        </p:txBody>
      </p:sp>
      <p:sp>
        <p:nvSpPr>
          <p:cNvPr id="3" name="Shape 1"/>
          <p:cNvSpPr/>
          <p:nvPr/>
        </p:nvSpPr>
        <p:spPr>
          <a:xfrm>
            <a:off x="536019" y="966668"/>
            <a:ext cx="13558361" cy="6842165"/>
          </a:xfrm>
          <a:prstGeom prst="roundRect">
            <a:avLst>
              <a:gd name="adj" fmla="val 336"/>
            </a:avLst>
          </a:prstGeom>
          <a:solidFill>
            <a:srgbClr val="CCD7FF"/>
          </a:solidFill>
          <a:ln/>
        </p:spPr>
      </p:sp>
      <p:sp>
        <p:nvSpPr>
          <p:cNvPr id="4" name="Shape 2"/>
          <p:cNvSpPr/>
          <p:nvPr/>
        </p:nvSpPr>
        <p:spPr>
          <a:xfrm>
            <a:off x="528399" y="966668"/>
            <a:ext cx="13573601" cy="6842165"/>
          </a:xfrm>
          <a:prstGeom prst="roundRect">
            <a:avLst>
              <a:gd name="adj" fmla="val 336"/>
            </a:avLst>
          </a:prstGeom>
          <a:solidFill>
            <a:srgbClr val="CCD7FF"/>
          </a:solidFill>
          <a:ln/>
        </p:spPr>
      </p:sp>
      <p:sp>
        <p:nvSpPr>
          <p:cNvPr id="5" name="Text 3"/>
          <p:cNvSpPr/>
          <p:nvPr/>
        </p:nvSpPr>
        <p:spPr>
          <a:xfrm>
            <a:off x="681514" y="1081445"/>
            <a:ext cx="13267373" cy="6612612"/>
          </a:xfrm>
          <a:prstGeom prst="rect">
            <a:avLst/>
          </a:prstGeom>
          <a:noFill/>
          <a:ln/>
        </p:spPr>
        <p:txBody>
          <a:bodyPr wrap="square" lIns="0" tIns="0" rIns="0" bIns="0" rtlCol="0" anchor="t"/>
          <a:lstStyle/>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class Car:
    def __init__(self, speed, fuel_level):
        self.__speed = speed
        self.__fuel_level = fuel_level
    def accelerate(self, amount):
        self.__speed += amount
    def brake(self, amount):
        self.__speed -= amount
    def refuel(self, amount):
        self.__fuel_level += amount
    def get_speed(self):
        return self.__speed
    def get_fuel_level(self):
        return self.__fuel_level
my_car = Car(0, 50)
my_car.accelerate(20)
my_car.brake(10)
my_car.refuel(10)
print("Current speed:", my_car.get_speed())
print("Current fuel level:", my_car.get_fuel_level())
</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841534"/>
            <a:ext cx="7556421" cy="978218"/>
          </a:xfrm>
          <a:prstGeom prst="rect">
            <a:avLst/>
          </a:prstGeom>
          <a:noFill/>
          <a:ln/>
        </p:spPr>
        <p:txBody>
          <a:bodyPr wrap="none" lIns="0" tIns="0" rIns="0" bIns="0" rtlCol="0" anchor="t"/>
          <a:lstStyle/>
          <a:p>
            <a:pPr indent="0" marL="0">
              <a:lnSpc>
                <a:spcPts val="7700"/>
              </a:lnSpc>
              <a:buNone/>
            </a:pPr>
            <a:r>
              <a:rPr lang="en-US" sz="6150" dirty="0">
                <a:solidFill>
                  <a:srgbClr val="152D47"/>
                </a:solidFill>
                <a:latin typeface="Crimson Pro Semi Bold" pitchFamily="34" charset="0"/>
                <a:ea typeface="Crimson Pro Semi Bold" pitchFamily="34" charset="-122"/>
                <a:cs typeface="Crimson Pro Semi Bold" pitchFamily="34" charset="-120"/>
              </a:rPr>
              <a:t>Inheritance in Python</a:t>
            </a:r>
            <a:endParaRPr lang="en-US" sz="6150" dirty="0"/>
          </a:p>
        </p:txBody>
      </p:sp>
      <p:sp>
        <p:nvSpPr>
          <p:cNvPr id="4" name="Text 1"/>
          <p:cNvSpPr/>
          <p:nvPr/>
        </p:nvSpPr>
        <p:spPr>
          <a:xfrm>
            <a:off x="793790" y="2159913"/>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Inheritance is a fundamental concept in object-oriented programming (OOP). It allows programmers to create new classes that inherit properties and behaviors from existing classes. This is achieved through the use of the "class" keyword and the "super()" function in Python.</a:t>
            </a:r>
            <a:endParaRPr lang="en-US" sz="1750" dirty="0"/>
          </a:p>
        </p:txBody>
      </p:sp>
      <p:sp>
        <p:nvSpPr>
          <p:cNvPr id="5" name="Text 2"/>
          <p:cNvSpPr/>
          <p:nvPr/>
        </p:nvSpPr>
        <p:spPr>
          <a:xfrm>
            <a:off x="793790" y="3866674"/>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concept of inheritance is commonly referred to as the "is-a" relationship. For example, a "Dog" class could inherit from a "Mammal" class. This means a Dog *is a* Mammal, and it will inherit all the properties and behaviors of the Mammal class.</a:t>
            </a:r>
            <a:endParaRPr lang="en-US" sz="1750" dirty="0"/>
          </a:p>
        </p:txBody>
      </p:sp>
      <p:sp>
        <p:nvSpPr>
          <p:cNvPr id="6" name="Text 3"/>
          <p:cNvSpPr/>
          <p:nvPr/>
        </p:nvSpPr>
        <p:spPr>
          <a:xfrm>
            <a:off x="793790" y="5573435"/>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This "parent-child" relationship fosters code reusability and promotes modularity in software development. Inheritance establishes a hierarchical structure where child classes, called subclasses, inherit characteristics from their parent classes, known as superclasses. This allows for efficient code reuse and reduces redundancy.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81263" y="457676"/>
            <a:ext cx="4152543" cy="519113"/>
          </a:xfrm>
          <a:prstGeom prst="rect">
            <a:avLst/>
          </a:prstGeom>
          <a:noFill/>
          <a:ln/>
        </p:spPr>
        <p:txBody>
          <a:bodyPr wrap="none" lIns="0" tIns="0" rIns="0" bIns="0" rtlCol="0" anchor="t"/>
          <a:lstStyle/>
          <a:p>
            <a:pPr indent="0" marL="0">
              <a:lnSpc>
                <a:spcPts val="4050"/>
              </a:lnSpc>
              <a:buNone/>
            </a:pPr>
            <a:r>
              <a:rPr lang="en-US" sz="3250" dirty="0">
                <a:solidFill>
                  <a:srgbClr val="152D47"/>
                </a:solidFill>
                <a:latin typeface="Crimson Pro Semi Bold" pitchFamily="34" charset="0"/>
                <a:ea typeface="Crimson Pro Semi Bold" pitchFamily="34" charset="-122"/>
                <a:cs typeface="Crimson Pro Semi Bold" pitchFamily="34" charset="-120"/>
              </a:rPr>
              <a:t>Inheritance in Python</a:t>
            </a:r>
            <a:endParaRPr lang="en-US" sz="3250" dirty="0"/>
          </a:p>
        </p:txBody>
      </p:sp>
      <p:sp>
        <p:nvSpPr>
          <p:cNvPr id="3" name="Shape 1"/>
          <p:cNvSpPr/>
          <p:nvPr/>
        </p:nvSpPr>
        <p:spPr>
          <a:xfrm>
            <a:off x="581263" y="1495782"/>
            <a:ext cx="290632" cy="290632"/>
          </a:xfrm>
          <a:prstGeom prst="roundRect">
            <a:avLst>
              <a:gd name="adj" fmla="val 8573"/>
            </a:avLst>
          </a:prstGeom>
          <a:solidFill>
            <a:srgbClr val="F2EEEE"/>
          </a:solidFill>
          <a:ln/>
        </p:spPr>
      </p:sp>
      <p:sp>
        <p:nvSpPr>
          <p:cNvPr id="4" name="Text 2"/>
          <p:cNvSpPr/>
          <p:nvPr/>
        </p:nvSpPr>
        <p:spPr>
          <a:xfrm>
            <a:off x="1037987" y="1495782"/>
            <a:ext cx="2076212" cy="259556"/>
          </a:xfrm>
          <a:prstGeom prst="rect">
            <a:avLst/>
          </a:prstGeom>
          <a:noFill/>
          <a:ln/>
        </p:spPr>
        <p:txBody>
          <a:bodyPr wrap="none" lIns="0" tIns="0" rIns="0" bIns="0" rtlCol="0" anchor="t"/>
          <a:lstStyle/>
          <a:p>
            <a:pPr indent="0" marL="0">
              <a:lnSpc>
                <a:spcPts val="2000"/>
              </a:lnSpc>
              <a:buNone/>
            </a:pPr>
            <a:r>
              <a:rPr lang="en-US" sz="1600" dirty="0">
                <a:solidFill>
                  <a:srgbClr val="4C4C4D"/>
                </a:solidFill>
                <a:latin typeface="Crimson Pro Semi Bold" pitchFamily="34" charset="0"/>
                <a:ea typeface="Crimson Pro Semi Bold" pitchFamily="34" charset="-122"/>
                <a:cs typeface="Crimson Pro Semi Bold" pitchFamily="34" charset="-120"/>
              </a:rPr>
              <a:t>Example 1</a:t>
            </a:r>
            <a:endParaRPr lang="en-US" sz="1600" dirty="0"/>
          </a:p>
        </p:txBody>
      </p:sp>
      <p:sp>
        <p:nvSpPr>
          <p:cNvPr id="5" name="Shape 3"/>
          <p:cNvSpPr/>
          <p:nvPr/>
        </p:nvSpPr>
        <p:spPr>
          <a:xfrm>
            <a:off x="1037987" y="1942148"/>
            <a:ext cx="13011150" cy="5829776"/>
          </a:xfrm>
          <a:prstGeom prst="roundRect">
            <a:avLst>
              <a:gd name="adj" fmla="val 427"/>
            </a:avLst>
          </a:prstGeom>
          <a:solidFill>
            <a:srgbClr val="CCD7FF"/>
          </a:solidFill>
          <a:ln/>
        </p:spPr>
      </p:sp>
      <p:sp>
        <p:nvSpPr>
          <p:cNvPr id="6" name="Shape 4"/>
          <p:cNvSpPr/>
          <p:nvPr/>
        </p:nvSpPr>
        <p:spPr>
          <a:xfrm>
            <a:off x="1029772" y="1942148"/>
            <a:ext cx="13027581" cy="5829776"/>
          </a:xfrm>
          <a:prstGeom prst="roundRect">
            <a:avLst>
              <a:gd name="adj" fmla="val 427"/>
            </a:avLst>
          </a:prstGeom>
          <a:solidFill>
            <a:srgbClr val="CCD7FF"/>
          </a:solidFill>
          <a:ln/>
        </p:spPr>
      </p:sp>
      <p:sp>
        <p:nvSpPr>
          <p:cNvPr id="7" name="Text 5"/>
          <p:cNvSpPr/>
          <p:nvPr/>
        </p:nvSpPr>
        <p:spPr>
          <a:xfrm>
            <a:off x="1195864" y="2066687"/>
            <a:ext cx="12695396" cy="5580698"/>
          </a:xfrm>
          <a:prstGeom prst="rect">
            <a:avLst/>
          </a:prstGeom>
          <a:noFill/>
          <a:ln/>
        </p:spPr>
        <p:txBody>
          <a:bodyPr wrap="square" lIns="0" tIns="0" rIns="0" bIns="0" rtlCol="0" anchor="t"/>
          <a:lstStyle/>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class Animal:</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 Constructor for the Animal class</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def __init__(self, name):</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 Assigns the given name to the animal</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self.name = name</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 Method to simulate the animal's sound</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def speak(self):</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 Prints a generic animal sound</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print("Generic animal sound")</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class Dog(Animal):</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 Overrides the speak method from the Animal class</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def speak(self):</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 Prints a specific sound for a dog</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print("Woof!")</a:t>
            </a:r>
            <a:endParaRPr lang="en-US" sz="1300" dirty="0"/>
          </a:p>
          <a:p>
            <a:pPr indent="0" marL="0">
              <a:lnSpc>
                <a:spcPts val="2050"/>
              </a:lnSpc>
              <a:buNone/>
            </a:pP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Creates a Dog object named 'Buddy'</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my_dog = Dog("Buddy")</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Calls the speak method on the Dog object</a:t>
            </a:r>
            <a:endParaRPr lang="en-US" sz="1300" dirty="0"/>
          </a:p>
          <a:p>
            <a:pPr indent="0" marL="0">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my_dog.speak()</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36019" y="421124"/>
            <a:ext cx="1914287" cy="239316"/>
          </a:xfrm>
          <a:prstGeom prst="rect">
            <a:avLst/>
          </a:prstGeom>
          <a:noFill/>
          <a:ln/>
        </p:spPr>
        <p:txBody>
          <a:bodyPr wrap="none" lIns="0" tIns="0" rIns="0" bIns="0" rtlCol="0" anchor="t"/>
          <a:lstStyle/>
          <a:p>
            <a:pPr indent="0" marL="0">
              <a:lnSpc>
                <a:spcPts val="1850"/>
              </a:lnSpc>
              <a:buNone/>
            </a:pPr>
            <a:r>
              <a:rPr lang="en-US" sz="1500" dirty="0">
                <a:solidFill>
                  <a:srgbClr val="152D47"/>
                </a:solidFill>
                <a:latin typeface="Crimson Pro Semi Bold" pitchFamily="34" charset="0"/>
                <a:ea typeface="Crimson Pro Semi Bold" pitchFamily="34" charset="-122"/>
                <a:cs typeface="Crimson Pro Semi Bold" pitchFamily="34" charset="-120"/>
              </a:rPr>
              <a:t>Example 2</a:t>
            </a:r>
            <a:endParaRPr lang="en-US" sz="1500" dirty="0"/>
          </a:p>
        </p:txBody>
      </p:sp>
      <p:sp>
        <p:nvSpPr>
          <p:cNvPr id="3" name="Shape 1"/>
          <p:cNvSpPr/>
          <p:nvPr/>
        </p:nvSpPr>
        <p:spPr>
          <a:xfrm>
            <a:off x="536019" y="966668"/>
            <a:ext cx="13558361" cy="6842165"/>
          </a:xfrm>
          <a:prstGeom prst="roundRect">
            <a:avLst>
              <a:gd name="adj" fmla="val 336"/>
            </a:avLst>
          </a:prstGeom>
          <a:solidFill>
            <a:srgbClr val="CCD7FF"/>
          </a:solidFill>
          <a:ln/>
        </p:spPr>
      </p:sp>
      <p:sp>
        <p:nvSpPr>
          <p:cNvPr id="4" name="Shape 2"/>
          <p:cNvSpPr/>
          <p:nvPr/>
        </p:nvSpPr>
        <p:spPr>
          <a:xfrm>
            <a:off x="528399" y="966668"/>
            <a:ext cx="13573601" cy="6842165"/>
          </a:xfrm>
          <a:prstGeom prst="roundRect">
            <a:avLst>
              <a:gd name="adj" fmla="val 336"/>
            </a:avLst>
          </a:prstGeom>
          <a:solidFill>
            <a:srgbClr val="CCD7FF"/>
          </a:solidFill>
          <a:ln/>
        </p:spPr>
      </p:sp>
      <p:sp>
        <p:nvSpPr>
          <p:cNvPr id="5" name="Text 3"/>
          <p:cNvSpPr/>
          <p:nvPr/>
        </p:nvSpPr>
        <p:spPr>
          <a:xfrm>
            <a:off x="681514" y="1081445"/>
            <a:ext cx="13267373" cy="6612612"/>
          </a:xfrm>
          <a:prstGeom prst="rect">
            <a:avLst/>
          </a:prstGeom>
          <a:noFill/>
          <a:ln/>
        </p:spPr>
        <p:txBody>
          <a:bodyPr wrap="square" lIns="0" tIns="0" rIns="0" bIns="0" rtlCol="0" anchor="t"/>
          <a:lstStyle/>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class Vehicle:</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Constructor for the Vehicle class</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def __init__(self, brand):</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Assigns the given brand to the vehicle</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self.brand = brand</a:t>
            </a:r>
            <a:endParaRPr lang="en-US" sz="1200" dirty="0"/>
          </a:p>
          <a:p>
            <a:pPr indent="0" marL="0">
              <a:lnSpc>
                <a:spcPts val="1900"/>
              </a:lnSpc>
              <a:buNone/>
            </a:pP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Method to simulate driving the vehicle</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def drive(self):</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Prints a message indicating the vehicle is driving</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print("Driving the vehicle")</a:t>
            </a:r>
            <a:endParaRPr lang="en-US" sz="1200" dirty="0"/>
          </a:p>
          <a:p>
            <a:pPr indent="0" marL="0">
              <a:lnSpc>
                <a:spcPts val="1900"/>
              </a:lnSpc>
              <a:buNone/>
            </a:pP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class Car(Vehicle):</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Constructor for the Car class</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def __init__(self, brand, model):</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Calls the parent class's constructor to initialize brand</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super().__init__(brand)</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 Assigns the given model to the car</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self.model = model</a:t>
            </a:r>
            <a:endParaRPr lang="en-US" sz="1200" dirty="0"/>
          </a:p>
          <a:p>
            <a:pPr indent="0" marL="0">
              <a:lnSpc>
                <a:spcPts val="1900"/>
              </a:lnSpc>
              <a:buNone/>
            </a:pP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Creates a Car object with brand 'Toyota' and model 'Corolla'</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my_car = Car("Toyota", "Corolla")</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Calls the drive method on the Car object</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my_car.drive()</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Prints the brand of the car</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print(my_car.brand)</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 Prints the model of the car</a:t>
            </a:r>
            <a:endParaRPr lang="en-US" sz="1200" dirty="0"/>
          </a:p>
          <a:p>
            <a:pPr indent="0" marL="0">
              <a:lnSpc>
                <a:spcPts val="1900"/>
              </a:lnSpc>
              <a:buNone/>
            </a:pPr>
            <a:r>
              <a:rPr lang="en-US" sz="1200" dirty="0">
                <a:solidFill>
                  <a:srgbClr val="4C4C4D"/>
                </a:solidFill>
                <a:highlight>
                  <a:srgbClr val="CCD7FF"/>
                </a:highlight>
                <a:latin typeface="Consolas" pitchFamily="34" charset="0"/>
                <a:ea typeface="Consolas" pitchFamily="34" charset="-122"/>
                <a:cs typeface="Consolas" pitchFamily="34" charset="-120"/>
              </a:rPr>
              <a:t>print(my_car.model)</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024414"/>
            <a:ext cx="7556421" cy="1956435"/>
          </a:xfrm>
          <a:prstGeom prst="rect">
            <a:avLst/>
          </a:prstGeom>
          <a:noFill/>
          <a:ln/>
        </p:spPr>
        <p:txBody>
          <a:bodyPr wrap="square" lIns="0" tIns="0" rIns="0" bIns="0" rtlCol="0" anchor="t"/>
          <a:lstStyle/>
          <a:p>
            <a:pPr indent="0" marL="0">
              <a:lnSpc>
                <a:spcPts val="7700"/>
              </a:lnSpc>
              <a:buNone/>
            </a:pPr>
            <a:r>
              <a:rPr lang="en-US" sz="6150" dirty="0">
                <a:solidFill>
                  <a:srgbClr val="152D47"/>
                </a:solidFill>
                <a:latin typeface="Crimson Pro Semi Bold" pitchFamily="34" charset="0"/>
                <a:ea typeface="Crimson Pro Semi Bold" pitchFamily="34" charset="-122"/>
                <a:cs typeface="Crimson Pro Semi Bold" pitchFamily="34" charset="-120"/>
              </a:rPr>
              <a:t>Polymorphism in Python</a:t>
            </a:r>
            <a:endParaRPr lang="en-US" sz="6150" dirty="0"/>
          </a:p>
        </p:txBody>
      </p:sp>
      <p:sp>
        <p:nvSpPr>
          <p:cNvPr id="4" name="Text 1"/>
          <p:cNvSpPr/>
          <p:nvPr/>
        </p:nvSpPr>
        <p:spPr>
          <a:xfrm>
            <a:off x="793790" y="3321010"/>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Polymorphism is a core concept in object-oriented programming (OOP) that enables code to be flexible and adaptable. In Python, polymorphism is achieved through the use of inheritance and method overriding. It allows you to write code that works seamlessly with objects of different classes through a common interface.</a:t>
            </a:r>
            <a:endParaRPr lang="en-US" sz="1750" dirty="0"/>
          </a:p>
        </p:txBody>
      </p:sp>
      <p:sp>
        <p:nvSpPr>
          <p:cNvPr id="5" name="Text 2"/>
          <p:cNvSpPr/>
          <p:nvPr/>
        </p:nvSpPr>
        <p:spPr>
          <a:xfrm>
            <a:off x="793790" y="5390674"/>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term "polymorphism" translates to "many forms". In OOP, polymorphism refers to the ability of a single method to handle different data types or objects. This simplifies code and promotes reusability by allowing you to perform the same action on various object types without needing to write separate code for each.</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862"/>
          </a:xfrm>
          <a:prstGeom prst="rect">
            <a:avLst/>
          </a:prstGeom>
        </p:spPr>
      </p:pic>
      <p:sp>
        <p:nvSpPr>
          <p:cNvPr id="3" name="Text 0"/>
          <p:cNvSpPr/>
          <p:nvPr/>
        </p:nvSpPr>
        <p:spPr>
          <a:xfrm>
            <a:off x="573167" y="450413"/>
            <a:ext cx="5846564" cy="706279"/>
          </a:xfrm>
          <a:prstGeom prst="rect">
            <a:avLst/>
          </a:prstGeom>
          <a:noFill/>
          <a:ln/>
        </p:spPr>
        <p:txBody>
          <a:bodyPr wrap="none" lIns="0" tIns="0" rIns="0" bIns="0" rtlCol="0" anchor="t"/>
          <a:lstStyle/>
          <a:p>
            <a:pPr indent="0" marL="0">
              <a:lnSpc>
                <a:spcPts val="5550"/>
              </a:lnSpc>
              <a:buNone/>
            </a:pPr>
            <a:r>
              <a:rPr lang="en-US" sz="4400" dirty="0">
                <a:solidFill>
                  <a:srgbClr val="152D47"/>
                </a:solidFill>
                <a:latin typeface="Crimson Pro Semi Bold" pitchFamily="34" charset="0"/>
                <a:ea typeface="Crimson Pro Semi Bold" pitchFamily="34" charset="-122"/>
                <a:cs typeface="Crimson Pro Semi Bold" pitchFamily="34" charset="-120"/>
              </a:rPr>
              <a:t>Polymorphism in Python</a:t>
            </a:r>
            <a:endParaRPr lang="en-US" sz="4400" dirty="0"/>
          </a:p>
        </p:txBody>
      </p:sp>
      <p:sp>
        <p:nvSpPr>
          <p:cNvPr id="4" name="Text 1"/>
          <p:cNvSpPr/>
          <p:nvPr/>
        </p:nvSpPr>
        <p:spPr>
          <a:xfrm>
            <a:off x="573167" y="1402318"/>
            <a:ext cx="7997666" cy="786170"/>
          </a:xfrm>
          <a:prstGeom prst="rect">
            <a:avLst/>
          </a:prstGeom>
          <a:noFill/>
          <a:ln/>
        </p:spPr>
        <p:txBody>
          <a:bodyPr wrap="square" lIns="0" tIns="0" rIns="0" bIns="0" rtlCol="0" anchor="t"/>
          <a:lstStyle/>
          <a:p>
            <a:pPr indent="0" marL="0">
              <a:lnSpc>
                <a:spcPts val="2050"/>
              </a:lnSpc>
              <a:buNone/>
            </a:pPr>
            <a:r>
              <a:rPr lang="en-US" sz="1250" dirty="0">
                <a:solidFill>
                  <a:srgbClr val="4C4C4D"/>
                </a:solidFill>
                <a:latin typeface="Heebo" pitchFamily="34" charset="0"/>
                <a:ea typeface="Heebo" pitchFamily="34" charset="-122"/>
                <a:cs typeface="Heebo" pitchFamily="34" charset="-120"/>
              </a:rPr>
              <a:t>Polymorphism is a core principle of OOP that allows objects of different classes to be treated as instances of a common base class. This flexibility enables code reuse and makes programs more adaptable and maintainable.</a:t>
            </a:r>
            <a:endParaRPr lang="en-US" sz="1250" dirty="0"/>
          </a:p>
        </p:txBody>
      </p:sp>
      <p:sp>
        <p:nvSpPr>
          <p:cNvPr id="5" name="Text 2"/>
          <p:cNvSpPr/>
          <p:nvPr/>
        </p:nvSpPr>
        <p:spPr>
          <a:xfrm>
            <a:off x="573167" y="2372678"/>
            <a:ext cx="7997666" cy="1048226"/>
          </a:xfrm>
          <a:prstGeom prst="rect">
            <a:avLst/>
          </a:prstGeom>
          <a:noFill/>
          <a:ln/>
        </p:spPr>
        <p:txBody>
          <a:bodyPr wrap="square" lIns="0" tIns="0" rIns="0" bIns="0" rtlCol="0" anchor="t"/>
          <a:lstStyle/>
          <a:p>
            <a:pPr indent="0" marL="0">
              <a:lnSpc>
                <a:spcPts val="2050"/>
              </a:lnSpc>
              <a:buNone/>
            </a:pPr>
            <a:r>
              <a:rPr lang="en-US" sz="1250" dirty="0">
                <a:solidFill>
                  <a:srgbClr val="4C4C4D"/>
                </a:solidFill>
                <a:latin typeface="Heebo" pitchFamily="34" charset="0"/>
                <a:ea typeface="Heebo" pitchFamily="34" charset="-122"/>
                <a:cs typeface="Heebo" pitchFamily="34" charset="-120"/>
              </a:rPr>
              <a:t>Consider the example below, where a base class "Animal" is defined with a `make_sound` method. Derived classes "Dog" and "Cat" inherit from "Animal" and override the `make_sound` method with their specific sounds. Even though we access the `make_sound` method through a list of "Animal" objects, the output reflects the specific behavior of each class. This demonstrates the power of polymorphism.</a:t>
            </a:r>
            <a:endParaRPr lang="en-US" sz="1250" dirty="0"/>
          </a:p>
        </p:txBody>
      </p:sp>
      <p:sp>
        <p:nvSpPr>
          <p:cNvPr id="6" name="Shape 3"/>
          <p:cNvSpPr/>
          <p:nvPr/>
        </p:nvSpPr>
        <p:spPr>
          <a:xfrm>
            <a:off x="573167" y="3605093"/>
            <a:ext cx="7997666" cy="4176355"/>
          </a:xfrm>
          <a:prstGeom prst="roundRect">
            <a:avLst>
              <a:gd name="adj" fmla="val 588"/>
            </a:avLst>
          </a:prstGeom>
          <a:solidFill>
            <a:srgbClr val="CCD7FF"/>
          </a:solidFill>
          <a:ln/>
        </p:spPr>
      </p:sp>
      <p:sp>
        <p:nvSpPr>
          <p:cNvPr id="7" name="Shape 4"/>
          <p:cNvSpPr/>
          <p:nvPr/>
        </p:nvSpPr>
        <p:spPr>
          <a:xfrm>
            <a:off x="565071" y="3605093"/>
            <a:ext cx="8013859" cy="4176355"/>
          </a:xfrm>
          <a:prstGeom prst="roundRect">
            <a:avLst>
              <a:gd name="adj" fmla="val 588"/>
            </a:avLst>
          </a:prstGeom>
          <a:solidFill>
            <a:srgbClr val="CCD7FF"/>
          </a:solidFill>
          <a:ln/>
        </p:spPr>
      </p:sp>
      <p:sp>
        <p:nvSpPr>
          <p:cNvPr id="8" name="Text 5"/>
          <p:cNvSpPr/>
          <p:nvPr/>
        </p:nvSpPr>
        <p:spPr>
          <a:xfrm>
            <a:off x="728782" y="3727847"/>
            <a:ext cx="7686437" cy="3930848"/>
          </a:xfrm>
          <a:prstGeom prst="rect">
            <a:avLst/>
          </a:prstGeom>
          <a:noFill/>
          <a:ln/>
        </p:spPr>
        <p:txBody>
          <a:bodyPr wrap="square" lIns="0" tIns="0" rIns="0" bIns="0" rtlCol="0" anchor="t"/>
          <a:lstStyle/>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class Animal:</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print("Generic animal sound")</a:t>
            </a:r>
            <a:endParaRPr lang="en-US" sz="1250" dirty="0"/>
          </a:p>
          <a:p>
            <a:pPr indent="0" marL="0">
              <a:lnSpc>
                <a:spcPts val="2050"/>
              </a:lnSpc>
              <a:buNone/>
            </a:pP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class Dog(Animal):</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print("Woof!")</a:t>
            </a:r>
            <a:endParaRPr lang="en-US" sz="1250" dirty="0"/>
          </a:p>
          <a:p>
            <a:pPr indent="0" marL="0">
              <a:lnSpc>
                <a:spcPts val="2050"/>
              </a:lnSpc>
              <a:buNone/>
            </a:pP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class Cat(Animal):</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def make_sound(self):</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print("Meow!")</a:t>
            </a:r>
            <a:endParaRPr lang="en-US" sz="1250" dirty="0"/>
          </a:p>
          <a:p>
            <a:pPr indent="0" marL="0">
              <a:lnSpc>
                <a:spcPts val="2050"/>
              </a:lnSpc>
              <a:buNone/>
            </a:pP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animals = [Dog(), Cat(), Animal()]</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for animal in animals:</a:t>
            </a:r>
            <a:endParaRPr lang="en-US" sz="1250" dirty="0"/>
          </a:p>
          <a:p>
            <a:pPr indent="0" marL="0">
              <a:lnSpc>
                <a:spcPts val="205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animal.make_sound()</a:t>
            </a:r>
            <a:endParaRPr lang="en-US" sz="1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68580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Examples</a:t>
            </a:r>
            <a:endParaRPr lang="en-US" sz="4450" dirty="0"/>
          </a:p>
        </p:txBody>
      </p:sp>
      <p:sp>
        <p:nvSpPr>
          <p:cNvPr id="3" name="Shape 1"/>
          <p:cNvSpPr/>
          <p:nvPr/>
        </p:nvSpPr>
        <p:spPr>
          <a:xfrm>
            <a:off x="793790" y="2103358"/>
            <a:ext cx="396835" cy="396835"/>
          </a:xfrm>
          <a:prstGeom prst="roundRect">
            <a:avLst>
              <a:gd name="adj" fmla="val 8574"/>
            </a:avLst>
          </a:prstGeom>
          <a:solidFill>
            <a:srgbClr val="F2EEEE"/>
          </a:solidFill>
          <a:ln/>
        </p:spPr>
      </p:sp>
      <p:sp>
        <p:nvSpPr>
          <p:cNvPr id="4" name="Text 2"/>
          <p:cNvSpPr/>
          <p:nvPr/>
        </p:nvSpPr>
        <p:spPr>
          <a:xfrm>
            <a:off x="1417439" y="2103358"/>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1. Classes and Objects</a:t>
            </a:r>
            <a:endParaRPr lang="en-US" sz="2200" dirty="0"/>
          </a:p>
        </p:txBody>
      </p:sp>
      <p:sp>
        <p:nvSpPr>
          <p:cNvPr id="5" name="Text 3"/>
          <p:cNvSpPr/>
          <p:nvPr/>
        </p:nvSpPr>
        <p:spPr>
          <a:xfrm>
            <a:off x="1417439" y="2593777"/>
            <a:ext cx="12419171" cy="725805"/>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Python allows you to define classes, blueprints for creating objects, which encapsulate data and methods. Objects are instances of a class, representing specific data and behavior. For example:</a:t>
            </a:r>
            <a:endParaRPr lang="en-US" sz="1750" dirty="0"/>
          </a:p>
        </p:txBody>
      </p:sp>
      <p:sp>
        <p:nvSpPr>
          <p:cNvPr id="6" name="Shape 4"/>
          <p:cNvSpPr/>
          <p:nvPr/>
        </p:nvSpPr>
        <p:spPr>
          <a:xfrm>
            <a:off x="1417439" y="3574733"/>
            <a:ext cx="12419171" cy="3969067"/>
          </a:xfrm>
          <a:prstGeom prst="roundRect">
            <a:avLst>
              <a:gd name="adj" fmla="val 857"/>
            </a:avLst>
          </a:prstGeom>
          <a:solidFill>
            <a:srgbClr val="CCD7FF"/>
          </a:solidFill>
          <a:ln/>
        </p:spPr>
      </p:sp>
      <p:sp>
        <p:nvSpPr>
          <p:cNvPr id="7" name="Shape 5"/>
          <p:cNvSpPr/>
          <p:nvPr/>
        </p:nvSpPr>
        <p:spPr>
          <a:xfrm>
            <a:off x="1406128" y="3574733"/>
            <a:ext cx="12441793" cy="3969067"/>
          </a:xfrm>
          <a:prstGeom prst="roundRect">
            <a:avLst>
              <a:gd name="adj" fmla="val 857"/>
            </a:avLst>
          </a:prstGeom>
          <a:solidFill>
            <a:srgbClr val="CCD7FF"/>
          </a:solidFill>
          <a:ln/>
        </p:spPr>
      </p:sp>
      <p:sp>
        <p:nvSpPr>
          <p:cNvPr id="8" name="Text 6"/>
          <p:cNvSpPr/>
          <p:nvPr/>
        </p:nvSpPr>
        <p:spPr>
          <a:xfrm>
            <a:off x="1632942" y="3744754"/>
            <a:ext cx="11988165" cy="3629025"/>
          </a:xfrm>
          <a:prstGeom prst="rect">
            <a:avLst/>
          </a:prstGeom>
          <a:noFill/>
          <a:ln/>
        </p:spPr>
        <p:txBody>
          <a:bodyPr wrap="square" lIns="0" tIns="0" rIns="0" bIns="0" rtlCol="0" anchor="t"/>
          <a:lstStyle/>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class Dog:</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__init__(self, name, breed):</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self.name = name</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self.breed = breed</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def bark(self):</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        print("Woof!")</a:t>
            </a:r>
            <a:endParaRPr lang="en-US" sz="1750" dirty="0"/>
          </a:p>
          <a:p>
            <a:pPr indent="0" marL="0">
              <a:lnSpc>
                <a:spcPts val="2850"/>
              </a:lnSpc>
              <a:buNone/>
            </a:pP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my_dog = Dog("Buddy", "Golden Retriever")</a:t>
            </a:r>
            <a:endParaRPr lang="en-US" sz="1750" dirty="0"/>
          </a:p>
          <a:p>
            <a:pPr indent="0" marL="0">
              <a:lnSpc>
                <a:spcPts val="2850"/>
              </a:lnSpc>
              <a:buNone/>
            </a:pPr>
            <a:r>
              <a:rPr lang="en-US" sz="1750" dirty="0">
                <a:solidFill>
                  <a:srgbClr val="4C4C4D"/>
                </a:solidFill>
                <a:highlight>
                  <a:srgbClr val="CCD7FF"/>
                </a:highlight>
                <a:latin typeface="Consolas" pitchFamily="34" charset="0"/>
                <a:ea typeface="Consolas" pitchFamily="34" charset="-122"/>
                <a:cs typeface="Consolas" pitchFamily="34" charset="-120"/>
              </a:rPr>
              <a:t>my_dog.bark() </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2024-10-07T22:27:04Z</dcterms:created>
  <dcterms:modified xsi:type="dcterms:W3CDTF">2024-10-07T22:27:04Z</dcterms:modified>
</cp:coreProperties>
</file>