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Crimson Pro Semi Bold"/>
      <p:regular r:id="rId15"/>
    </p:embeddedFont>
    <p:embeddedFont>
      <p:font typeface="Crimson Pro Semi Bold"/>
      <p:regular r:id="rId16"/>
    </p:embeddedFont>
    <p:embeddedFont>
      <p:font typeface="Crimson Pro Semi Bold"/>
      <p:regular r:id="rId17"/>
    </p:embeddedFont>
    <p:embeddedFont>
      <p:font typeface="Crimson Pro Semi Bold"/>
      <p:regular r:id="rId18"/>
    </p:embeddedFont>
    <p:embeddedFont>
      <p:font typeface="Heebo"/>
      <p:regular r:id="rId19"/>
    </p:embeddedFont>
    <p:embeddedFont>
      <p:font typeface="Heebo"/>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240637"/>
            <a:ext cx="7556421" cy="1956435"/>
          </a:xfrm>
          <a:prstGeom prst="rect">
            <a:avLst/>
          </a:prstGeom>
          <a:noFill/>
          <a:ln/>
        </p:spPr>
        <p:txBody>
          <a:bodyPr wrap="square" lIns="0" tIns="0" rIns="0" bIns="0" rtlCol="0" anchor="t"/>
          <a:lstStyle/>
          <a:p>
            <a:pPr indent="0" marL="0">
              <a:lnSpc>
                <a:spcPts val="7700"/>
              </a:lnSpc>
              <a:buNone/>
            </a:pPr>
            <a:r>
              <a:rPr lang="en-US" sz="6150" dirty="0">
                <a:solidFill>
                  <a:srgbClr val="152D47"/>
                </a:solidFill>
                <a:latin typeface="Crimson Pro Semi Bold" pitchFamily="34" charset="0"/>
                <a:ea typeface="Crimson Pro Semi Bold" pitchFamily="34" charset="-122"/>
                <a:cs typeface="Crimson Pro Semi Bold" pitchFamily="34" charset="-120"/>
              </a:rPr>
              <a:t>Object-Oriented Programming</a:t>
            </a:r>
            <a:endParaRPr lang="en-US" sz="6150" dirty="0"/>
          </a:p>
        </p:txBody>
      </p:sp>
      <p:sp>
        <p:nvSpPr>
          <p:cNvPr id="4" name="Text 1"/>
          <p:cNvSpPr/>
          <p:nvPr/>
        </p:nvSpPr>
        <p:spPr>
          <a:xfrm>
            <a:off x="793790" y="4537234"/>
            <a:ext cx="7556421" cy="1451610"/>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Welcome to the world of Object-Oriented Programming (OOP)! In this guide, we'll explore the fundamental concepts of OOP, providing a clear and concise understanding of its key features and how it's applied in modern programming.</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581626"/>
            <a:ext cx="8195191" cy="708779"/>
          </a:xfrm>
          <a:prstGeom prst="rect">
            <a:avLst/>
          </a:prstGeom>
          <a:noFill/>
          <a:ln/>
        </p:spPr>
        <p:txBody>
          <a:bodyPr wrap="none" lIns="0" tIns="0" rIns="0" bIns="0" rtlCol="0" anchor="t"/>
          <a:lstStyle/>
          <a:p>
            <a:pPr indent="0" marL="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OOP Concepts: Classes and Objects</a:t>
            </a:r>
            <a:endParaRPr lang="en-US" sz="4450" dirty="0"/>
          </a:p>
        </p:txBody>
      </p:sp>
      <p:sp>
        <p:nvSpPr>
          <p:cNvPr id="3" name="Text 1"/>
          <p:cNvSpPr/>
          <p:nvPr/>
        </p:nvSpPr>
        <p:spPr>
          <a:xfrm>
            <a:off x="793790" y="2744033"/>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At the heart of OOP are two crucial components: **classes** and **objects**. Imagine a class as a blueprint for creating objects. It defines the attributes (characteristics) and methods (actions) that objects of that class will possess. An object, on the other hand, is a specific instance of a class, representing a real-world entity.</a:t>
            </a:r>
            <a:endParaRPr lang="en-US" sz="1750" dirty="0"/>
          </a:p>
        </p:txBody>
      </p:sp>
      <p:sp>
        <p:nvSpPr>
          <p:cNvPr id="4" name="Shape 2"/>
          <p:cNvSpPr/>
          <p:nvPr/>
        </p:nvSpPr>
        <p:spPr>
          <a:xfrm>
            <a:off x="793790" y="4343043"/>
            <a:ext cx="510302" cy="510302"/>
          </a:xfrm>
          <a:prstGeom prst="roundRect">
            <a:avLst>
              <a:gd name="adj" fmla="val 6667"/>
            </a:avLst>
          </a:prstGeom>
          <a:solidFill>
            <a:srgbClr val="F2EEEE"/>
          </a:solidFill>
          <a:ln/>
        </p:spPr>
      </p:sp>
      <p:sp>
        <p:nvSpPr>
          <p:cNvPr id="5" name="Text 3"/>
          <p:cNvSpPr/>
          <p:nvPr/>
        </p:nvSpPr>
        <p:spPr>
          <a:xfrm>
            <a:off x="988100" y="4428053"/>
            <a:ext cx="121682" cy="340281"/>
          </a:xfrm>
          <a:prstGeom prst="rect">
            <a:avLst/>
          </a:prstGeom>
          <a:noFill/>
          <a:ln/>
        </p:spPr>
        <p:txBody>
          <a:bodyPr wrap="none" lIns="0" tIns="0" rIns="0" bIns="0" rtlCol="0" anchor="t"/>
          <a:lstStyle/>
          <a:p>
            <a:pPr algn="ctr" indent="0" marL="0">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1</a:t>
            </a:r>
            <a:endParaRPr lang="en-US" sz="2650" dirty="0"/>
          </a:p>
        </p:txBody>
      </p:sp>
      <p:sp>
        <p:nvSpPr>
          <p:cNvPr id="6" name="Text 4"/>
          <p:cNvSpPr/>
          <p:nvPr/>
        </p:nvSpPr>
        <p:spPr>
          <a:xfrm>
            <a:off x="1530906" y="434304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Class: The Blueprint</a:t>
            </a:r>
            <a:endParaRPr lang="en-US" sz="2200" dirty="0"/>
          </a:p>
        </p:txBody>
      </p:sp>
      <p:sp>
        <p:nvSpPr>
          <p:cNvPr id="7" name="Text 5"/>
          <p:cNvSpPr/>
          <p:nvPr/>
        </p:nvSpPr>
        <p:spPr>
          <a:xfrm>
            <a:off x="1530906" y="4833461"/>
            <a:ext cx="5670947" cy="1814513"/>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Think of a class like a recipe for a cookie. It outlines the ingredients (attributes) and the steps (methods) needed to create a cookie. The class itself doesn't actually represent a cookie, but rather the instructions for building one.</a:t>
            </a:r>
            <a:endParaRPr lang="en-US" sz="1750" dirty="0"/>
          </a:p>
        </p:txBody>
      </p:sp>
      <p:sp>
        <p:nvSpPr>
          <p:cNvPr id="8" name="Shape 6"/>
          <p:cNvSpPr/>
          <p:nvPr/>
        </p:nvSpPr>
        <p:spPr>
          <a:xfrm>
            <a:off x="7428667" y="4343043"/>
            <a:ext cx="510302" cy="510302"/>
          </a:xfrm>
          <a:prstGeom prst="roundRect">
            <a:avLst>
              <a:gd name="adj" fmla="val 6667"/>
            </a:avLst>
          </a:prstGeom>
          <a:solidFill>
            <a:srgbClr val="F2EEEE"/>
          </a:solidFill>
          <a:ln/>
        </p:spPr>
      </p:sp>
      <p:sp>
        <p:nvSpPr>
          <p:cNvPr id="9" name="Text 7"/>
          <p:cNvSpPr/>
          <p:nvPr/>
        </p:nvSpPr>
        <p:spPr>
          <a:xfrm>
            <a:off x="7599402" y="4428053"/>
            <a:ext cx="168831" cy="340281"/>
          </a:xfrm>
          <a:prstGeom prst="rect">
            <a:avLst/>
          </a:prstGeom>
          <a:noFill/>
          <a:ln/>
        </p:spPr>
        <p:txBody>
          <a:bodyPr wrap="none" lIns="0" tIns="0" rIns="0" bIns="0" rtlCol="0" anchor="t"/>
          <a:lstStyle/>
          <a:p>
            <a:pPr algn="ctr" indent="0" marL="0">
              <a:lnSpc>
                <a:spcPts val="2650"/>
              </a:lnSpc>
              <a:buNone/>
            </a:pPr>
            <a:r>
              <a:rPr lang="en-US" sz="2650" dirty="0">
                <a:solidFill>
                  <a:srgbClr val="4C4C4D"/>
                </a:solidFill>
                <a:latin typeface="Crimson Pro Semi Bold" pitchFamily="34" charset="0"/>
                <a:ea typeface="Crimson Pro Semi Bold" pitchFamily="34" charset="-122"/>
                <a:cs typeface="Crimson Pro Semi Bold" pitchFamily="34" charset="-120"/>
              </a:rPr>
              <a:t>2</a:t>
            </a:r>
            <a:endParaRPr lang="en-US" sz="2650" dirty="0"/>
          </a:p>
        </p:txBody>
      </p:sp>
      <p:sp>
        <p:nvSpPr>
          <p:cNvPr id="10" name="Text 8"/>
          <p:cNvSpPr/>
          <p:nvPr/>
        </p:nvSpPr>
        <p:spPr>
          <a:xfrm>
            <a:off x="8165783" y="434304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Object: The Instance</a:t>
            </a:r>
            <a:endParaRPr lang="en-US" sz="2200" dirty="0"/>
          </a:p>
        </p:txBody>
      </p:sp>
      <p:sp>
        <p:nvSpPr>
          <p:cNvPr id="11" name="Text 9"/>
          <p:cNvSpPr/>
          <p:nvPr/>
        </p:nvSpPr>
        <p:spPr>
          <a:xfrm>
            <a:off x="8165783" y="4833461"/>
            <a:ext cx="5670947" cy="1088708"/>
          </a:xfrm>
          <a:prstGeom prst="rect">
            <a:avLst/>
          </a:prstGeom>
          <a:noFill/>
          <a:ln/>
        </p:spPr>
        <p:txBody>
          <a:bodyPr wrap="square" lIns="0" tIns="0" rIns="0" bIns="0" rtlCol="0" anchor="t"/>
          <a:lstStyle/>
          <a:p>
            <a:pPr indent="0" marL="0">
              <a:lnSpc>
                <a:spcPts val="2850"/>
              </a:lnSpc>
              <a:buNone/>
            </a:pPr>
            <a:r>
              <a:rPr lang="en-US" sz="1750" dirty="0">
                <a:solidFill>
                  <a:srgbClr val="4C4C4D"/>
                </a:solidFill>
                <a:latin typeface="Heebo" pitchFamily="34" charset="0"/>
                <a:ea typeface="Heebo" pitchFamily="34" charset="-122"/>
                <a:cs typeface="Heebo" pitchFamily="34" charset="-120"/>
              </a:rPr>
              <a:t>The cookie you bake using the recipe is an object. It's a concrete realization of the class blueprint, containing all the specified attributes and methods.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339935"/>
          </a:xfrm>
          <a:prstGeom prst="rect">
            <a:avLst/>
          </a:prstGeom>
        </p:spPr>
      </p:pic>
      <p:sp>
        <p:nvSpPr>
          <p:cNvPr id="3" name="Text 0"/>
          <p:cNvSpPr/>
          <p:nvPr/>
        </p:nvSpPr>
        <p:spPr>
          <a:xfrm>
            <a:off x="655082" y="3003828"/>
            <a:ext cx="7519154" cy="584954"/>
          </a:xfrm>
          <a:prstGeom prst="rect">
            <a:avLst/>
          </a:prstGeom>
          <a:noFill/>
          <a:ln/>
        </p:spPr>
        <p:txBody>
          <a:bodyPr wrap="none" lIns="0" tIns="0" rIns="0" bIns="0" rtlCol="0" anchor="t"/>
          <a:lstStyle/>
          <a:p>
            <a:pPr indent="0" marL="0">
              <a:lnSpc>
                <a:spcPts val="4600"/>
              </a:lnSpc>
              <a:buNone/>
            </a:pPr>
            <a:r>
              <a:rPr lang="en-US" sz="3650" dirty="0">
                <a:solidFill>
                  <a:srgbClr val="152D47"/>
                </a:solidFill>
                <a:latin typeface="Crimson Pro Semi Bold" pitchFamily="34" charset="0"/>
                <a:ea typeface="Crimson Pro Semi Bold" pitchFamily="34" charset="-122"/>
                <a:cs typeface="Crimson Pro Semi Bold" pitchFamily="34" charset="-120"/>
              </a:rPr>
              <a:t>Creating Classes and Objects in Python</a:t>
            </a:r>
            <a:endParaRPr lang="en-US" sz="3650" dirty="0"/>
          </a:p>
        </p:txBody>
      </p:sp>
      <p:sp>
        <p:nvSpPr>
          <p:cNvPr id="4" name="Text 1"/>
          <p:cNvSpPr/>
          <p:nvPr/>
        </p:nvSpPr>
        <p:spPr>
          <a:xfrm>
            <a:off x="655082" y="3869531"/>
            <a:ext cx="13320236" cy="598884"/>
          </a:xfrm>
          <a:prstGeom prst="rect">
            <a:avLst/>
          </a:prstGeom>
          <a:noFill/>
          <a:ln/>
        </p:spPr>
        <p:txBody>
          <a:bodyPr wrap="square" lIns="0" tIns="0" rIns="0" bIns="0" rtlCol="0" anchor="t"/>
          <a:lstStyle/>
          <a:p>
            <a:pPr indent="0" marL="0">
              <a:lnSpc>
                <a:spcPts val="2350"/>
              </a:lnSpc>
              <a:buNone/>
            </a:pPr>
            <a:r>
              <a:rPr lang="en-US" sz="1450" dirty="0">
                <a:solidFill>
                  <a:srgbClr val="4C4C4D"/>
                </a:solidFill>
                <a:latin typeface="Heebo" pitchFamily="34" charset="0"/>
                <a:ea typeface="Heebo" pitchFamily="34" charset="-122"/>
                <a:cs typeface="Heebo" pitchFamily="34" charset="-120"/>
              </a:rPr>
              <a:t>Let's dive into Python code to see how classes and objects are created. In Python, you define a class using the `class` keyword followed by the class name, followed by a colon. Then, you define attributes and methods within the class body. To create an object, you use the class name followed by parentheses.</a:t>
            </a:r>
            <a:endParaRPr lang="en-US" sz="1450" dirty="0"/>
          </a:p>
        </p:txBody>
      </p:sp>
      <p:sp>
        <p:nvSpPr>
          <p:cNvPr id="5" name="Shape 2"/>
          <p:cNvSpPr/>
          <p:nvPr/>
        </p:nvSpPr>
        <p:spPr>
          <a:xfrm>
            <a:off x="655082" y="4678918"/>
            <a:ext cx="13320236" cy="2376845"/>
          </a:xfrm>
          <a:prstGeom prst="roundRect">
            <a:avLst>
              <a:gd name="adj" fmla="val 1181"/>
            </a:avLst>
          </a:prstGeom>
          <a:solidFill>
            <a:srgbClr val="CCD7FF"/>
          </a:solidFill>
          <a:ln/>
        </p:spPr>
      </p:sp>
      <p:sp>
        <p:nvSpPr>
          <p:cNvPr id="6" name="Shape 3"/>
          <p:cNvSpPr/>
          <p:nvPr/>
        </p:nvSpPr>
        <p:spPr>
          <a:xfrm>
            <a:off x="645795" y="4678918"/>
            <a:ext cx="13338810" cy="2376845"/>
          </a:xfrm>
          <a:prstGeom prst="roundRect">
            <a:avLst>
              <a:gd name="adj" fmla="val 1181"/>
            </a:avLst>
          </a:prstGeom>
          <a:solidFill>
            <a:srgbClr val="CCD7FF"/>
          </a:solidFill>
          <a:ln/>
        </p:spPr>
      </p:sp>
      <p:sp>
        <p:nvSpPr>
          <p:cNvPr id="7" name="Text 4"/>
          <p:cNvSpPr/>
          <p:nvPr/>
        </p:nvSpPr>
        <p:spPr>
          <a:xfrm>
            <a:off x="832961" y="4819293"/>
            <a:ext cx="12964478" cy="2096095"/>
          </a:xfrm>
          <a:prstGeom prst="rect">
            <a:avLst/>
          </a:prstGeom>
          <a:noFill/>
          <a:ln/>
        </p:spPr>
        <p:txBody>
          <a:bodyPr wrap="square" lIns="0" tIns="0" rIns="0" bIns="0" rtlCol="0" anchor="t"/>
          <a:lstStyle/>
          <a:p>
            <a:pPr indent="0" marL="0">
              <a:lnSpc>
                <a:spcPts val="2350"/>
              </a:lnSpc>
              <a:buNone/>
            </a:pPr>
            <a:r>
              <a:rPr lang="en-US" sz="1450" dirty="0">
                <a:solidFill>
                  <a:srgbClr val="4C4C4D"/>
                </a:solidFill>
                <a:highlight>
                  <a:srgbClr val="CCD7FF"/>
                </a:highlight>
                <a:latin typeface="Consolas" pitchFamily="34" charset="0"/>
                <a:ea typeface="Consolas" pitchFamily="34" charset="-122"/>
                <a:cs typeface="Consolas" pitchFamily="34" charset="-120"/>
              </a:rPr>
              <a:t>class Car:</a:t>
            </a:r>
            <a:endParaRPr lang="en-US" sz="1450" dirty="0"/>
          </a:p>
          <a:p>
            <a:pPr indent="0" marL="0">
              <a:lnSpc>
                <a:spcPts val="2350"/>
              </a:lnSpc>
              <a:buNone/>
            </a:pPr>
            <a:r>
              <a:rPr lang="en-US" sz="1450" dirty="0">
                <a:solidFill>
                  <a:srgbClr val="4C4C4D"/>
                </a:solidFill>
                <a:highlight>
                  <a:srgbClr val="CCD7FF"/>
                </a:highlight>
                <a:latin typeface="Consolas" pitchFamily="34" charset="0"/>
                <a:ea typeface="Consolas" pitchFamily="34" charset="-122"/>
                <a:cs typeface="Consolas" pitchFamily="34" charset="-120"/>
              </a:rPr>
              <a:t>    def __init__(self, color, make, model):</a:t>
            </a:r>
            <a:endParaRPr lang="en-US" sz="1450" dirty="0"/>
          </a:p>
          <a:p>
            <a:pPr indent="0" marL="0">
              <a:lnSpc>
                <a:spcPts val="2350"/>
              </a:lnSpc>
              <a:buNone/>
            </a:pPr>
            <a:r>
              <a:rPr lang="en-US" sz="1450" dirty="0">
                <a:solidFill>
                  <a:srgbClr val="4C4C4D"/>
                </a:solidFill>
                <a:highlight>
                  <a:srgbClr val="CCD7FF"/>
                </a:highlight>
                <a:latin typeface="Consolas" pitchFamily="34" charset="0"/>
                <a:ea typeface="Consolas" pitchFamily="34" charset="-122"/>
                <a:cs typeface="Consolas" pitchFamily="34" charset="-120"/>
              </a:rPr>
              <a:t>        self.color = color</a:t>
            </a:r>
            <a:endParaRPr lang="en-US" sz="1450" dirty="0"/>
          </a:p>
          <a:p>
            <a:pPr indent="0" marL="0">
              <a:lnSpc>
                <a:spcPts val="2350"/>
              </a:lnSpc>
              <a:buNone/>
            </a:pPr>
            <a:r>
              <a:rPr lang="en-US" sz="1450" dirty="0">
                <a:solidFill>
                  <a:srgbClr val="4C4C4D"/>
                </a:solidFill>
                <a:highlight>
                  <a:srgbClr val="CCD7FF"/>
                </a:highlight>
                <a:latin typeface="Consolas" pitchFamily="34" charset="0"/>
                <a:ea typeface="Consolas" pitchFamily="34" charset="-122"/>
                <a:cs typeface="Consolas" pitchFamily="34" charset="-120"/>
              </a:rPr>
              <a:t>        self.make = make</a:t>
            </a:r>
            <a:endParaRPr lang="en-US" sz="1450" dirty="0"/>
          </a:p>
          <a:p>
            <a:pPr indent="0" marL="0">
              <a:lnSpc>
                <a:spcPts val="2350"/>
              </a:lnSpc>
              <a:buNone/>
            </a:pPr>
            <a:r>
              <a:rPr lang="en-US" sz="1450" dirty="0">
                <a:solidFill>
                  <a:srgbClr val="4C4C4D"/>
                </a:solidFill>
                <a:highlight>
                  <a:srgbClr val="CCD7FF"/>
                </a:highlight>
                <a:latin typeface="Consolas" pitchFamily="34" charset="0"/>
                <a:ea typeface="Consolas" pitchFamily="34" charset="-122"/>
                <a:cs typeface="Consolas" pitchFamily="34" charset="-120"/>
              </a:rPr>
              <a:t>        self.model = model</a:t>
            </a:r>
            <a:endParaRPr lang="en-US" sz="1450" dirty="0"/>
          </a:p>
          <a:p>
            <a:pPr indent="0" marL="0">
              <a:lnSpc>
                <a:spcPts val="2350"/>
              </a:lnSpc>
              <a:buNone/>
            </a:pPr>
            <a:endParaRPr lang="en-US" sz="1450" dirty="0"/>
          </a:p>
          <a:p>
            <a:pPr indent="0" marL="0">
              <a:lnSpc>
                <a:spcPts val="2350"/>
              </a:lnSpc>
              <a:buNone/>
            </a:pPr>
            <a:r>
              <a:rPr lang="en-US" sz="1450" dirty="0">
                <a:solidFill>
                  <a:srgbClr val="4C4C4D"/>
                </a:solidFill>
                <a:highlight>
                  <a:srgbClr val="CCD7FF"/>
                </a:highlight>
                <a:latin typeface="Consolas" pitchFamily="34" charset="0"/>
                <a:ea typeface="Consolas" pitchFamily="34" charset="-122"/>
                <a:cs typeface="Consolas" pitchFamily="34" charset="-120"/>
              </a:rPr>
              <a:t>my_car = Car("Red", "Toyota", "Camry")</a:t>
            </a:r>
            <a:endParaRPr lang="en-US" sz="1450" dirty="0"/>
          </a:p>
        </p:txBody>
      </p:sp>
      <p:sp>
        <p:nvSpPr>
          <p:cNvPr id="8" name="Text 5"/>
          <p:cNvSpPr/>
          <p:nvPr/>
        </p:nvSpPr>
        <p:spPr>
          <a:xfrm>
            <a:off x="655082" y="7266265"/>
            <a:ext cx="13320236" cy="299442"/>
          </a:xfrm>
          <a:prstGeom prst="rect">
            <a:avLst/>
          </a:prstGeom>
          <a:noFill/>
          <a:ln/>
        </p:spPr>
        <p:txBody>
          <a:bodyPr wrap="none" lIns="0" tIns="0" rIns="0" bIns="0" rtlCol="0" anchor="t"/>
          <a:lstStyle/>
          <a:p>
            <a:pPr indent="0" marL="0">
              <a:lnSpc>
                <a:spcPts val="2350"/>
              </a:lnSpc>
              <a:buNone/>
            </a:pPr>
            <a:r>
              <a:rPr lang="en-US" sz="1450" dirty="0">
                <a:solidFill>
                  <a:srgbClr val="4C4C4D"/>
                </a:solidFill>
                <a:latin typeface="Heebo" pitchFamily="34" charset="0"/>
                <a:ea typeface="Heebo" pitchFamily="34" charset="-122"/>
                <a:cs typeface="Heebo" pitchFamily="34" charset="-120"/>
              </a:rPr>
              <a:t>In this example, `Car` is the class, and `my_car` is an object of the `Car` class.</a:t>
            </a:r>
            <a:endParaRPr lang="en-US" sz="14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33068" y="732711"/>
            <a:ext cx="7677864" cy="1308973"/>
          </a:xfrm>
          <a:prstGeom prst="rect">
            <a:avLst/>
          </a:prstGeom>
          <a:noFill/>
          <a:ln/>
        </p:spPr>
        <p:txBody>
          <a:bodyPr wrap="square" lIns="0" tIns="0" rIns="0" bIns="0" rtlCol="0" anchor="t"/>
          <a:lstStyle/>
          <a:p>
            <a:pPr indent="0" marL="0">
              <a:lnSpc>
                <a:spcPts val="5150"/>
              </a:lnSpc>
              <a:buNone/>
            </a:pPr>
            <a:r>
              <a:rPr lang="en-US" sz="4100" dirty="0">
                <a:solidFill>
                  <a:srgbClr val="152D47"/>
                </a:solidFill>
                <a:latin typeface="Crimson Pro Semi Bold" pitchFamily="34" charset="0"/>
                <a:ea typeface="Crimson Pro Semi Bold" pitchFamily="34" charset="-122"/>
                <a:cs typeface="Crimson Pro Semi Bold" pitchFamily="34" charset="-120"/>
              </a:rPr>
              <a:t>The Constructor Method: Initializing Objects</a:t>
            </a:r>
            <a:endParaRPr lang="en-US" sz="4100" dirty="0"/>
          </a:p>
        </p:txBody>
      </p:sp>
      <p:sp>
        <p:nvSpPr>
          <p:cNvPr id="4" name="Text 1"/>
          <p:cNvSpPr/>
          <p:nvPr/>
        </p:nvSpPr>
        <p:spPr>
          <a:xfrm>
            <a:off x="733068" y="2355890"/>
            <a:ext cx="7677864" cy="1340168"/>
          </a:xfrm>
          <a:prstGeom prst="rect">
            <a:avLst/>
          </a:prstGeom>
          <a:noFill/>
          <a:ln/>
        </p:spPr>
        <p:txBody>
          <a:bodyPr wrap="square" lIns="0" tIns="0" rIns="0" bIns="0" rtlCol="0" anchor="t"/>
          <a:lstStyle/>
          <a:p>
            <a:pPr indent="0" marL="0">
              <a:lnSpc>
                <a:spcPts val="2600"/>
              </a:lnSpc>
              <a:buNone/>
            </a:pPr>
            <a:r>
              <a:rPr lang="en-US" sz="1600" dirty="0">
                <a:solidFill>
                  <a:srgbClr val="4C4C4D"/>
                </a:solidFill>
                <a:latin typeface="Heebo" pitchFamily="34" charset="0"/>
                <a:ea typeface="Heebo" pitchFamily="34" charset="-122"/>
                <a:cs typeface="Heebo" pitchFamily="34" charset="-120"/>
              </a:rPr>
              <a:t>The `__init__` method is a special method called a constructor. It's automatically executed when an object of the class is created. Its primary purpose is to initialize the object's attributes with values provided during object creation. This ensures that every object starts with a consistent set of initial data.</a:t>
            </a:r>
            <a:endParaRPr lang="en-US" sz="1600" dirty="0"/>
          </a:p>
        </p:txBody>
      </p:sp>
      <p:sp>
        <p:nvSpPr>
          <p:cNvPr id="5" name="Shape 2"/>
          <p:cNvSpPr/>
          <p:nvPr/>
        </p:nvSpPr>
        <p:spPr>
          <a:xfrm>
            <a:off x="733068" y="3931682"/>
            <a:ext cx="7677864" cy="2659380"/>
          </a:xfrm>
          <a:prstGeom prst="roundRect">
            <a:avLst>
              <a:gd name="adj" fmla="val 1182"/>
            </a:avLst>
          </a:prstGeom>
          <a:solidFill>
            <a:srgbClr val="CCD7FF"/>
          </a:solidFill>
          <a:ln/>
        </p:spPr>
      </p:sp>
      <p:sp>
        <p:nvSpPr>
          <p:cNvPr id="6" name="Shape 3"/>
          <p:cNvSpPr/>
          <p:nvPr/>
        </p:nvSpPr>
        <p:spPr>
          <a:xfrm>
            <a:off x="722709" y="3931682"/>
            <a:ext cx="7698581" cy="2659380"/>
          </a:xfrm>
          <a:prstGeom prst="roundRect">
            <a:avLst>
              <a:gd name="adj" fmla="val 1182"/>
            </a:avLst>
          </a:prstGeom>
          <a:solidFill>
            <a:srgbClr val="CCD7FF"/>
          </a:solidFill>
          <a:ln/>
        </p:spPr>
      </p:sp>
      <p:sp>
        <p:nvSpPr>
          <p:cNvPr id="7" name="Text 4"/>
          <p:cNvSpPr/>
          <p:nvPr/>
        </p:nvSpPr>
        <p:spPr>
          <a:xfrm>
            <a:off x="932140" y="4088725"/>
            <a:ext cx="7279719" cy="2345293"/>
          </a:xfrm>
          <a:prstGeom prst="rect">
            <a:avLst/>
          </a:prstGeom>
          <a:noFill/>
          <a:ln/>
        </p:spPr>
        <p:txBody>
          <a:bodyPr wrap="square" lIns="0" tIns="0" rIns="0" bIns="0" rtlCol="0" anchor="t"/>
          <a:lstStyle/>
          <a:p>
            <a:pPr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class Car:</a:t>
            </a:r>
            <a:endParaRPr lang="en-US" sz="1600" dirty="0"/>
          </a:p>
          <a:p>
            <a:pPr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    def __init__(self, color, make, model):</a:t>
            </a:r>
            <a:endParaRPr lang="en-US" sz="1600" dirty="0"/>
          </a:p>
          <a:p>
            <a:pPr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        self.color = color</a:t>
            </a:r>
            <a:endParaRPr lang="en-US" sz="1600" dirty="0"/>
          </a:p>
          <a:p>
            <a:pPr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        self.make = make</a:t>
            </a:r>
            <a:endParaRPr lang="en-US" sz="1600" dirty="0"/>
          </a:p>
          <a:p>
            <a:pPr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        self.model = model</a:t>
            </a:r>
            <a:endParaRPr lang="en-US" sz="1600" dirty="0"/>
          </a:p>
          <a:p>
            <a:pPr indent="0" marL="0">
              <a:lnSpc>
                <a:spcPts val="2600"/>
              </a:lnSpc>
              <a:buNone/>
            </a:pPr>
            <a:endParaRPr lang="en-US" sz="1600" dirty="0"/>
          </a:p>
          <a:p>
            <a:pPr indent="0" marL="0">
              <a:lnSpc>
                <a:spcPts val="2600"/>
              </a:lnSpc>
              <a:buNone/>
            </a:pPr>
            <a:r>
              <a:rPr lang="en-US" sz="1600" dirty="0">
                <a:solidFill>
                  <a:srgbClr val="4C4C4D"/>
                </a:solidFill>
                <a:highlight>
                  <a:srgbClr val="CCD7FF"/>
                </a:highlight>
                <a:latin typeface="Consolas" pitchFamily="34" charset="0"/>
                <a:ea typeface="Consolas" pitchFamily="34" charset="-122"/>
                <a:cs typeface="Consolas" pitchFamily="34" charset="-120"/>
              </a:rPr>
              <a:t>my_car = Car("Red", "Toyota", "Camry")</a:t>
            </a:r>
            <a:endParaRPr lang="en-US" sz="1600" dirty="0"/>
          </a:p>
        </p:txBody>
      </p:sp>
      <p:sp>
        <p:nvSpPr>
          <p:cNvPr id="8" name="Text 5"/>
          <p:cNvSpPr/>
          <p:nvPr/>
        </p:nvSpPr>
        <p:spPr>
          <a:xfrm>
            <a:off x="733068" y="6826687"/>
            <a:ext cx="7677864" cy="670084"/>
          </a:xfrm>
          <a:prstGeom prst="rect">
            <a:avLst/>
          </a:prstGeom>
          <a:noFill/>
          <a:ln/>
        </p:spPr>
        <p:txBody>
          <a:bodyPr wrap="square" lIns="0" tIns="0" rIns="0" bIns="0" rtlCol="0" anchor="t"/>
          <a:lstStyle/>
          <a:p>
            <a:pPr indent="0" marL="0">
              <a:lnSpc>
                <a:spcPts val="2600"/>
              </a:lnSpc>
              <a:buNone/>
            </a:pPr>
            <a:r>
              <a:rPr lang="en-US" sz="1600" dirty="0">
                <a:solidFill>
                  <a:srgbClr val="4C4C4D"/>
                </a:solidFill>
                <a:latin typeface="Heebo" pitchFamily="34" charset="0"/>
                <a:ea typeface="Heebo" pitchFamily="34" charset="-122"/>
                <a:cs typeface="Heebo" pitchFamily="34" charset="-120"/>
              </a:rPr>
              <a:t>In this code, the `__init__` method takes `color`, `make`, and `model` as arguments and assigns them to the corresponding attributes of the `my_car` object.</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00313" y="472202"/>
            <a:ext cx="8123992" cy="536019"/>
          </a:xfrm>
          <a:prstGeom prst="rect">
            <a:avLst/>
          </a:prstGeom>
          <a:noFill/>
          <a:ln/>
        </p:spPr>
        <p:txBody>
          <a:bodyPr wrap="none" lIns="0" tIns="0" rIns="0" bIns="0" rtlCol="0" anchor="t"/>
          <a:lstStyle/>
          <a:p>
            <a:pPr indent="0" marL="0">
              <a:lnSpc>
                <a:spcPts val="4200"/>
              </a:lnSpc>
              <a:buNone/>
            </a:pPr>
            <a:r>
              <a:rPr lang="en-US" sz="3350" dirty="0">
                <a:solidFill>
                  <a:srgbClr val="152D47"/>
                </a:solidFill>
                <a:latin typeface="Crimson Pro Semi Bold" pitchFamily="34" charset="0"/>
                <a:ea typeface="Crimson Pro Semi Bold" pitchFamily="34" charset="-122"/>
                <a:cs typeface="Crimson Pro Semi Bold" pitchFamily="34" charset="-120"/>
              </a:rPr>
              <a:t>Attributes in Classes: Class vs. Data Attributes</a:t>
            </a:r>
            <a:endParaRPr lang="en-US" sz="3350" dirty="0"/>
          </a:p>
        </p:txBody>
      </p:sp>
      <p:sp>
        <p:nvSpPr>
          <p:cNvPr id="3" name="Text 1"/>
          <p:cNvSpPr/>
          <p:nvPr/>
        </p:nvSpPr>
        <p:spPr>
          <a:xfrm>
            <a:off x="600313" y="1351240"/>
            <a:ext cx="13429774" cy="823317"/>
          </a:xfrm>
          <a:prstGeom prst="rect">
            <a:avLst/>
          </a:prstGeom>
          <a:noFill/>
          <a:ln/>
        </p:spPr>
        <p:txBody>
          <a:bodyPr wrap="square" lIns="0" tIns="0" rIns="0" bIns="0" rtlCol="0" anchor="t"/>
          <a:lstStyle/>
          <a:p>
            <a:pPr indent="0" marL="0">
              <a:lnSpc>
                <a:spcPts val="2150"/>
              </a:lnSpc>
              <a:buNone/>
            </a:pPr>
            <a:r>
              <a:rPr lang="en-US" sz="1350" dirty="0">
                <a:solidFill>
                  <a:srgbClr val="4C4C4D"/>
                </a:solidFill>
                <a:latin typeface="Heebo" pitchFamily="34" charset="0"/>
                <a:ea typeface="Heebo" pitchFamily="34" charset="-122"/>
                <a:cs typeface="Heebo" pitchFamily="34" charset="-120"/>
              </a:rPr>
              <a:t>Classes can have two types of attributes: class attributes and data attributes. Class attributes are shared by all instances of the class, meaning any change to a class attribute affects all objects of that class. Data attributes, on the other hand, are specific to each object and can be different for different objects. Data attributes are defined inside the `__init__` method.</a:t>
            </a:r>
            <a:endParaRPr lang="en-US" sz="1350" dirty="0"/>
          </a:p>
        </p:txBody>
      </p:sp>
      <p:sp>
        <p:nvSpPr>
          <p:cNvPr id="4" name="Shape 2"/>
          <p:cNvSpPr/>
          <p:nvPr/>
        </p:nvSpPr>
        <p:spPr>
          <a:xfrm>
            <a:off x="600313" y="2367439"/>
            <a:ext cx="13429774" cy="4922639"/>
          </a:xfrm>
          <a:prstGeom prst="roundRect">
            <a:avLst>
              <a:gd name="adj" fmla="val 523"/>
            </a:avLst>
          </a:prstGeom>
          <a:solidFill>
            <a:srgbClr val="CCD7FF"/>
          </a:solidFill>
          <a:ln/>
        </p:spPr>
      </p:sp>
      <p:sp>
        <p:nvSpPr>
          <p:cNvPr id="5" name="Shape 3"/>
          <p:cNvSpPr/>
          <p:nvPr/>
        </p:nvSpPr>
        <p:spPr>
          <a:xfrm>
            <a:off x="591741" y="2367439"/>
            <a:ext cx="13446919" cy="4922639"/>
          </a:xfrm>
          <a:prstGeom prst="roundRect">
            <a:avLst>
              <a:gd name="adj" fmla="val 523"/>
            </a:avLst>
          </a:prstGeom>
          <a:solidFill>
            <a:srgbClr val="CCD7FF"/>
          </a:solidFill>
          <a:ln/>
        </p:spPr>
      </p:sp>
      <p:sp>
        <p:nvSpPr>
          <p:cNvPr id="6" name="Text 4"/>
          <p:cNvSpPr/>
          <p:nvPr/>
        </p:nvSpPr>
        <p:spPr>
          <a:xfrm>
            <a:off x="763191" y="2496026"/>
            <a:ext cx="13104019" cy="4665464"/>
          </a:xfrm>
          <a:prstGeom prst="rect">
            <a:avLst/>
          </a:prstGeom>
          <a:noFill/>
          <a:ln/>
        </p:spPr>
        <p:txBody>
          <a:bodyPr wrap="square" lIns="0" tIns="0" rIns="0" bIns="0" rtlCol="0" anchor="t"/>
          <a:lstStyle/>
          <a:p>
            <a:pPr indent="0" marL="0">
              <a:lnSpc>
                <a:spcPts val="215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class Car:</a:t>
            </a:r>
            <a:endParaRPr lang="en-US" sz="1350" dirty="0"/>
          </a:p>
          <a:p>
            <a:pPr indent="0" marL="0">
              <a:lnSpc>
                <a:spcPts val="215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 Class attribute</a:t>
            </a:r>
            <a:endParaRPr lang="en-US" sz="1350" dirty="0"/>
          </a:p>
          <a:p>
            <a:pPr indent="0" marL="0">
              <a:lnSpc>
                <a:spcPts val="215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brand = "Toyota" </a:t>
            </a:r>
            <a:endParaRPr lang="en-US" sz="1350" dirty="0"/>
          </a:p>
          <a:p>
            <a:pPr indent="0" marL="0">
              <a:lnSpc>
                <a:spcPts val="2150"/>
              </a:lnSpc>
              <a:buNone/>
            </a:pPr>
            <a:endParaRPr lang="en-US" sz="1350" dirty="0"/>
          </a:p>
          <a:p>
            <a:pPr indent="0" marL="0">
              <a:lnSpc>
                <a:spcPts val="215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def __init__(self, color, model):</a:t>
            </a:r>
            <a:endParaRPr lang="en-US" sz="1350" dirty="0"/>
          </a:p>
          <a:p>
            <a:pPr indent="0" marL="0">
              <a:lnSpc>
                <a:spcPts val="215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 Data attributes</a:t>
            </a:r>
            <a:endParaRPr lang="en-US" sz="1350" dirty="0"/>
          </a:p>
          <a:p>
            <a:pPr indent="0" marL="0">
              <a:lnSpc>
                <a:spcPts val="215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self.color = color</a:t>
            </a:r>
            <a:endParaRPr lang="en-US" sz="1350" dirty="0"/>
          </a:p>
          <a:p>
            <a:pPr indent="0" marL="0">
              <a:lnSpc>
                <a:spcPts val="215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        self.model = model</a:t>
            </a:r>
            <a:endParaRPr lang="en-US" sz="1350" dirty="0"/>
          </a:p>
          <a:p>
            <a:pPr indent="0" marL="0">
              <a:lnSpc>
                <a:spcPts val="2150"/>
              </a:lnSpc>
              <a:buNone/>
            </a:pPr>
            <a:endParaRPr lang="en-US" sz="1350" dirty="0"/>
          </a:p>
          <a:p>
            <a:pPr indent="0" marL="0">
              <a:lnSpc>
                <a:spcPts val="215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my_car = Car("Red", "Camry")</a:t>
            </a:r>
            <a:endParaRPr lang="en-US" sz="1350" dirty="0"/>
          </a:p>
          <a:p>
            <a:pPr indent="0" marL="0">
              <a:lnSpc>
                <a:spcPts val="215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your_car = Car("Blue", "Corolla")</a:t>
            </a:r>
            <a:endParaRPr lang="en-US" sz="1350" dirty="0"/>
          </a:p>
          <a:p>
            <a:pPr indent="0" marL="0">
              <a:lnSpc>
                <a:spcPts val="2150"/>
              </a:lnSpc>
              <a:buNone/>
            </a:pPr>
            <a:endParaRPr lang="en-US" sz="1350" dirty="0"/>
          </a:p>
          <a:p>
            <a:pPr indent="0" marL="0">
              <a:lnSpc>
                <a:spcPts val="215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print(my_car.brand)  # Output: Toyota</a:t>
            </a:r>
            <a:endParaRPr lang="en-US" sz="1350" dirty="0"/>
          </a:p>
          <a:p>
            <a:pPr indent="0" marL="0">
              <a:lnSpc>
                <a:spcPts val="215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print(your_car.brand)  # Output: Toyota</a:t>
            </a:r>
            <a:endParaRPr lang="en-US" sz="1350" dirty="0"/>
          </a:p>
          <a:p>
            <a:pPr indent="0" marL="0">
              <a:lnSpc>
                <a:spcPts val="2150"/>
              </a:lnSpc>
              <a:buNone/>
            </a:pPr>
            <a:endParaRPr lang="en-US" sz="1350" dirty="0"/>
          </a:p>
          <a:p>
            <a:pPr indent="0" marL="0">
              <a:lnSpc>
                <a:spcPts val="215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print(my_car.color)  # Output: Red</a:t>
            </a:r>
            <a:endParaRPr lang="en-US" sz="1350" dirty="0"/>
          </a:p>
          <a:p>
            <a:pPr indent="0" marL="0">
              <a:lnSpc>
                <a:spcPts val="2150"/>
              </a:lnSpc>
              <a:buNone/>
            </a:pPr>
            <a:r>
              <a:rPr lang="en-US" sz="1350" dirty="0">
                <a:solidFill>
                  <a:srgbClr val="4C4C4D"/>
                </a:solidFill>
                <a:highlight>
                  <a:srgbClr val="CCD7FF"/>
                </a:highlight>
                <a:latin typeface="Consolas" pitchFamily="34" charset="0"/>
                <a:ea typeface="Consolas" pitchFamily="34" charset="-122"/>
                <a:cs typeface="Consolas" pitchFamily="34" charset="-120"/>
              </a:rPr>
              <a:t>print(your_car.color)  # Output: Blue</a:t>
            </a:r>
            <a:endParaRPr lang="en-US" sz="1350" dirty="0"/>
          </a:p>
        </p:txBody>
      </p:sp>
      <p:sp>
        <p:nvSpPr>
          <p:cNvPr id="7" name="Text 5"/>
          <p:cNvSpPr/>
          <p:nvPr/>
        </p:nvSpPr>
        <p:spPr>
          <a:xfrm>
            <a:off x="600313" y="7482959"/>
            <a:ext cx="13429774" cy="274439"/>
          </a:xfrm>
          <a:prstGeom prst="rect">
            <a:avLst/>
          </a:prstGeom>
          <a:noFill/>
          <a:ln/>
        </p:spPr>
        <p:txBody>
          <a:bodyPr wrap="none" lIns="0" tIns="0" rIns="0" bIns="0" rtlCol="0" anchor="t"/>
          <a:lstStyle/>
          <a:p>
            <a:pPr indent="0" marL="0">
              <a:lnSpc>
                <a:spcPts val="2150"/>
              </a:lnSpc>
              <a:buNone/>
            </a:pPr>
            <a:r>
              <a:rPr lang="en-US" sz="1350" dirty="0">
                <a:solidFill>
                  <a:srgbClr val="4C4C4D"/>
                </a:solidFill>
                <a:latin typeface="Heebo" pitchFamily="34" charset="0"/>
                <a:ea typeface="Heebo" pitchFamily="34" charset="-122"/>
                <a:cs typeface="Heebo" pitchFamily="34" charset="-120"/>
              </a:rPr>
              <a:t>In this code, `brand` is a class attribute, while `color` and `model` are data attributes.</a:t>
            </a:r>
            <a:endParaRPr lang="en-US" sz="13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28888" y="775573"/>
            <a:ext cx="7594044" cy="561499"/>
          </a:xfrm>
          <a:prstGeom prst="rect">
            <a:avLst/>
          </a:prstGeom>
          <a:noFill/>
          <a:ln/>
        </p:spPr>
        <p:txBody>
          <a:bodyPr wrap="none" lIns="0" tIns="0" rIns="0" bIns="0" rtlCol="0" anchor="t"/>
          <a:lstStyle/>
          <a:p>
            <a:pPr indent="0" marL="0">
              <a:lnSpc>
                <a:spcPts val="4400"/>
              </a:lnSpc>
              <a:buNone/>
            </a:pPr>
            <a:r>
              <a:rPr lang="en-US" sz="3500" dirty="0">
                <a:solidFill>
                  <a:srgbClr val="152D47"/>
                </a:solidFill>
                <a:latin typeface="Crimson Pro Semi Bold" pitchFamily="34" charset="0"/>
                <a:ea typeface="Crimson Pro Semi Bold" pitchFamily="34" charset="-122"/>
                <a:cs typeface="Crimson Pro Semi Bold" pitchFamily="34" charset="-120"/>
              </a:rPr>
              <a:t>Working with Multiple Objects of a Class</a:t>
            </a:r>
            <a:endParaRPr lang="en-US" sz="3500" dirty="0"/>
          </a:p>
        </p:txBody>
      </p:sp>
      <p:sp>
        <p:nvSpPr>
          <p:cNvPr id="4" name="Text 1"/>
          <p:cNvSpPr/>
          <p:nvPr/>
        </p:nvSpPr>
        <p:spPr>
          <a:xfrm>
            <a:off x="628888" y="1606629"/>
            <a:ext cx="7886224" cy="862251"/>
          </a:xfrm>
          <a:prstGeom prst="rect">
            <a:avLst/>
          </a:prstGeom>
          <a:noFill/>
          <a:ln/>
        </p:spPr>
        <p:txBody>
          <a:bodyPr wrap="square" lIns="0" tIns="0" rIns="0" bIns="0" rtlCol="0" anchor="t"/>
          <a:lstStyle/>
          <a:p>
            <a:pPr indent="0" marL="0">
              <a:lnSpc>
                <a:spcPts val="2250"/>
              </a:lnSpc>
              <a:buNone/>
            </a:pPr>
            <a:r>
              <a:rPr lang="en-US" sz="1400" dirty="0">
                <a:solidFill>
                  <a:srgbClr val="4C4C4D"/>
                </a:solidFill>
                <a:latin typeface="Heebo" pitchFamily="34" charset="0"/>
                <a:ea typeface="Heebo" pitchFamily="34" charset="-122"/>
                <a:cs typeface="Heebo" pitchFamily="34" charset="-120"/>
              </a:rPr>
              <a:t>The real power of OOP lies in its ability to create multiple objects from a single class. Each object is a distinct instance, representing a unique entity. Creating multiple objects allows you to model complex real-world scenarios effectively.</a:t>
            </a:r>
            <a:endParaRPr lang="en-US" sz="1400" dirty="0"/>
          </a:p>
        </p:txBody>
      </p:sp>
      <p:sp>
        <p:nvSpPr>
          <p:cNvPr id="5" name="Shape 2"/>
          <p:cNvSpPr/>
          <p:nvPr/>
        </p:nvSpPr>
        <p:spPr>
          <a:xfrm>
            <a:off x="628888" y="2671048"/>
            <a:ext cx="7886224" cy="4005977"/>
          </a:xfrm>
          <a:prstGeom prst="roundRect">
            <a:avLst>
              <a:gd name="adj" fmla="val 673"/>
            </a:avLst>
          </a:prstGeom>
          <a:solidFill>
            <a:srgbClr val="CCD7FF"/>
          </a:solidFill>
          <a:ln/>
        </p:spPr>
      </p:sp>
      <p:sp>
        <p:nvSpPr>
          <p:cNvPr id="6" name="Shape 3"/>
          <p:cNvSpPr/>
          <p:nvPr/>
        </p:nvSpPr>
        <p:spPr>
          <a:xfrm>
            <a:off x="619958" y="2671048"/>
            <a:ext cx="7904083" cy="4005977"/>
          </a:xfrm>
          <a:prstGeom prst="roundRect">
            <a:avLst>
              <a:gd name="adj" fmla="val 673"/>
            </a:avLst>
          </a:prstGeom>
          <a:solidFill>
            <a:srgbClr val="CCD7FF"/>
          </a:solidFill>
          <a:ln/>
        </p:spPr>
      </p:sp>
      <p:sp>
        <p:nvSpPr>
          <p:cNvPr id="7" name="Text 4"/>
          <p:cNvSpPr/>
          <p:nvPr/>
        </p:nvSpPr>
        <p:spPr>
          <a:xfrm>
            <a:off x="799624" y="2805827"/>
            <a:ext cx="7544752" cy="3736419"/>
          </a:xfrm>
          <a:prstGeom prst="rect">
            <a:avLst/>
          </a:prstGeom>
          <a:noFill/>
          <a:ln/>
        </p:spPr>
        <p:txBody>
          <a:bodyPr wrap="square" lIns="0" tIns="0" rIns="0" bIns="0" rtlCol="0" anchor="t"/>
          <a:lstStyle/>
          <a:p>
            <a:pPr indent="0" marL="0">
              <a:lnSpc>
                <a:spcPts val="2250"/>
              </a:lnSpc>
              <a:buNone/>
            </a:pPr>
            <a:r>
              <a:rPr lang="en-US" sz="1400" dirty="0">
                <a:solidFill>
                  <a:srgbClr val="4C4C4D"/>
                </a:solidFill>
                <a:highlight>
                  <a:srgbClr val="CCD7FF"/>
                </a:highlight>
                <a:latin typeface="Consolas" pitchFamily="34" charset="0"/>
                <a:ea typeface="Consolas" pitchFamily="34" charset="-122"/>
                <a:cs typeface="Consolas" pitchFamily="34" charset="-120"/>
              </a:rPr>
              <a:t>class Car:</a:t>
            </a:r>
            <a:endParaRPr lang="en-US" sz="1400" dirty="0"/>
          </a:p>
          <a:p>
            <a:pPr indent="0" marL="0">
              <a:lnSpc>
                <a:spcPts val="2250"/>
              </a:lnSpc>
              <a:buNone/>
            </a:pPr>
            <a:r>
              <a:rPr lang="en-US" sz="1400" dirty="0">
                <a:solidFill>
                  <a:srgbClr val="4C4C4D"/>
                </a:solidFill>
                <a:highlight>
                  <a:srgbClr val="CCD7FF"/>
                </a:highlight>
                <a:latin typeface="Consolas" pitchFamily="34" charset="0"/>
                <a:ea typeface="Consolas" pitchFamily="34" charset="-122"/>
                <a:cs typeface="Consolas" pitchFamily="34" charset="-120"/>
              </a:rPr>
              <a:t>    def __init__(self, color, make, model):</a:t>
            </a:r>
            <a:endParaRPr lang="en-US" sz="1400" dirty="0"/>
          </a:p>
          <a:p>
            <a:pPr indent="0" marL="0">
              <a:lnSpc>
                <a:spcPts val="2250"/>
              </a:lnSpc>
              <a:buNone/>
            </a:pPr>
            <a:r>
              <a:rPr lang="en-US" sz="1400" dirty="0">
                <a:solidFill>
                  <a:srgbClr val="4C4C4D"/>
                </a:solidFill>
                <a:highlight>
                  <a:srgbClr val="CCD7FF"/>
                </a:highlight>
                <a:latin typeface="Consolas" pitchFamily="34" charset="0"/>
                <a:ea typeface="Consolas" pitchFamily="34" charset="-122"/>
                <a:cs typeface="Consolas" pitchFamily="34" charset="-120"/>
              </a:rPr>
              <a:t>        self.color = color</a:t>
            </a:r>
            <a:endParaRPr lang="en-US" sz="1400" dirty="0"/>
          </a:p>
          <a:p>
            <a:pPr indent="0" marL="0">
              <a:lnSpc>
                <a:spcPts val="2250"/>
              </a:lnSpc>
              <a:buNone/>
            </a:pPr>
            <a:r>
              <a:rPr lang="en-US" sz="1400" dirty="0">
                <a:solidFill>
                  <a:srgbClr val="4C4C4D"/>
                </a:solidFill>
                <a:highlight>
                  <a:srgbClr val="CCD7FF"/>
                </a:highlight>
                <a:latin typeface="Consolas" pitchFamily="34" charset="0"/>
                <a:ea typeface="Consolas" pitchFamily="34" charset="-122"/>
                <a:cs typeface="Consolas" pitchFamily="34" charset="-120"/>
              </a:rPr>
              <a:t>        self.make = make</a:t>
            </a:r>
            <a:endParaRPr lang="en-US" sz="1400" dirty="0"/>
          </a:p>
          <a:p>
            <a:pPr indent="0" marL="0">
              <a:lnSpc>
                <a:spcPts val="2250"/>
              </a:lnSpc>
              <a:buNone/>
            </a:pPr>
            <a:r>
              <a:rPr lang="en-US" sz="1400" dirty="0">
                <a:solidFill>
                  <a:srgbClr val="4C4C4D"/>
                </a:solidFill>
                <a:highlight>
                  <a:srgbClr val="CCD7FF"/>
                </a:highlight>
                <a:latin typeface="Consolas" pitchFamily="34" charset="0"/>
                <a:ea typeface="Consolas" pitchFamily="34" charset="-122"/>
                <a:cs typeface="Consolas" pitchFamily="34" charset="-120"/>
              </a:rPr>
              <a:t>        self.model = model</a:t>
            </a:r>
            <a:endParaRPr lang="en-US" sz="1400" dirty="0"/>
          </a:p>
          <a:p>
            <a:pPr indent="0" marL="0">
              <a:lnSpc>
                <a:spcPts val="2250"/>
              </a:lnSpc>
              <a:buNone/>
            </a:pPr>
            <a:endParaRPr lang="en-US" sz="1400" dirty="0"/>
          </a:p>
          <a:p>
            <a:pPr indent="0" marL="0">
              <a:lnSpc>
                <a:spcPts val="2250"/>
              </a:lnSpc>
              <a:buNone/>
            </a:pPr>
            <a:r>
              <a:rPr lang="en-US" sz="1400" dirty="0">
                <a:solidFill>
                  <a:srgbClr val="4C4C4D"/>
                </a:solidFill>
                <a:highlight>
                  <a:srgbClr val="CCD7FF"/>
                </a:highlight>
                <a:latin typeface="Consolas" pitchFamily="34" charset="0"/>
                <a:ea typeface="Consolas" pitchFamily="34" charset="-122"/>
                <a:cs typeface="Consolas" pitchFamily="34" charset="-120"/>
              </a:rPr>
              <a:t>car1 = Car("Red", "Toyota", "Camry")</a:t>
            </a:r>
            <a:endParaRPr lang="en-US" sz="1400" dirty="0"/>
          </a:p>
          <a:p>
            <a:pPr indent="0" marL="0">
              <a:lnSpc>
                <a:spcPts val="2250"/>
              </a:lnSpc>
              <a:buNone/>
            </a:pPr>
            <a:r>
              <a:rPr lang="en-US" sz="1400" dirty="0">
                <a:solidFill>
                  <a:srgbClr val="4C4C4D"/>
                </a:solidFill>
                <a:highlight>
                  <a:srgbClr val="CCD7FF"/>
                </a:highlight>
                <a:latin typeface="Consolas" pitchFamily="34" charset="0"/>
                <a:ea typeface="Consolas" pitchFamily="34" charset="-122"/>
                <a:cs typeface="Consolas" pitchFamily="34" charset="-120"/>
              </a:rPr>
              <a:t>car2 = Car("Blue", "Honda", "Civic")</a:t>
            </a:r>
            <a:endParaRPr lang="en-US" sz="1400" dirty="0"/>
          </a:p>
          <a:p>
            <a:pPr indent="0" marL="0">
              <a:lnSpc>
                <a:spcPts val="2250"/>
              </a:lnSpc>
              <a:buNone/>
            </a:pPr>
            <a:r>
              <a:rPr lang="en-US" sz="1400" dirty="0">
                <a:solidFill>
                  <a:srgbClr val="4C4C4D"/>
                </a:solidFill>
                <a:highlight>
                  <a:srgbClr val="CCD7FF"/>
                </a:highlight>
                <a:latin typeface="Consolas" pitchFamily="34" charset="0"/>
                <a:ea typeface="Consolas" pitchFamily="34" charset="-122"/>
                <a:cs typeface="Consolas" pitchFamily="34" charset="-120"/>
              </a:rPr>
              <a:t>car3 = Car("Black", "Ford", "Mustang")</a:t>
            </a:r>
            <a:endParaRPr lang="en-US" sz="1400" dirty="0"/>
          </a:p>
          <a:p>
            <a:pPr indent="0" marL="0">
              <a:lnSpc>
                <a:spcPts val="2250"/>
              </a:lnSpc>
              <a:buNone/>
            </a:pPr>
            <a:endParaRPr lang="en-US" sz="1400" dirty="0"/>
          </a:p>
          <a:p>
            <a:pPr indent="0" marL="0">
              <a:lnSpc>
                <a:spcPts val="2250"/>
              </a:lnSpc>
              <a:buNone/>
            </a:pPr>
            <a:r>
              <a:rPr lang="en-US" sz="1400" dirty="0">
                <a:solidFill>
                  <a:srgbClr val="4C4C4D"/>
                </a:solidFill>
                <a:highlight>
                  <a:srgbClr val="CCD7FF"/>
                </a:highlight>
                <a:latin typeface="Consolas" pitchFamily="34" charset="0"/>
                <a:ea typeface="Consolas" pitchFamily="34" charset="-122"/>
                <a:cs typeface="Consolas" pitchFamily="34" charset="-120"/>
              </a:rPr>
              <a:t>print(car1.color)  # Output: Red</a:t>
            </a:r>
            <a:endParaRPr lang="en-US" sz="1400" dirty="0"/>
          </a:p>
          <a:p>
            <a:pPr indent="0" marL="0">
              <a:lnSpc>
                <a:spcPts val="2250"/>
              </a:lnSpc>
              <a:buNone/>
            </a:pPr>
            <a:r>
              <a:rPr lang="en-US" sz="1400" dirty="0">
                <a:solidFill>
                  <a:srgbClr val="4C4C4D"/>
                </a:solidFill>
                <a:highlight>
                  <a:srgbClr val="CCD7FF"/>
                </a:highlight>
                <a:latin typeface="Consolas" pitchFamily="34" charset="0"/>
                <a:ea typeface="Consolas" pitchFamily="34" charset="-122"/>
                <a:cs typeface="Consolas" pitchFamily="34" charset="-120"/>
              </a:rPr>
              <a:t>print(car2.make)  # Output: Honda</a:t>
            </a:r>
            <a:endParaRPr lang="en-US" sz="1400" dirty="0"/>
          </a:p>
          <a:p>
            <a:pPr indent="0" marL="0">
              <a:lnSpc>
                <a:spcPts val="2250"/>
              </a:lnSpc>
              <a:buNone/>
            </a:pPr>
            <a:r>
              <a:rPr lang="en-US" sz="1400" dirty="0">
                <a:solidFill>
                  <a:srgbClr val="4C4C4D"/>
                </a:solidFill>
                <a:highlight>
                  <a:srgbClr val="CCD7FF"/>
                </a:highlight>
                <a:latin typeface="Consolas" pitchFamily="34" charset="0"/>
                <a:ea typeface="Consolas" pitchFamily="34" charset="-122"/>
                <a:cs typeface="Consolas" pitchFamily="34" charset="-120"/>
              </a:rPr>
              <a:t>print(car3.model)  # Output: Mustang</a:t>
            </a:r>
            <a:endParaRPr lang="en-US" sz="1400" dirty="0"/>
          </a:p>
        </p:txBody>
      </p:sp>
      <p:sp>
        <p:nvSpPr>
          <p:cNvPr id="8" name="Text 5"/>
          <p:cNvSpPr/>
          <p:nvPr/>
        </p:nvSpPr>
        <p:spPr>
          <a:xfrm>
            <a:off x="628888" y="6879193"/>
            <a:ext cx="7886224" cy="574834"/>
          </a:xfrm>
          <a:prstGeom prst="rect">
            <a:avLst/>
          </a:prstGeom>
          <a:noFill/>
          <a:ln/>
        </p:spPr>
        <p:txBody>
          <a:bodyPr wrap="square" lIns="0" tIns="0" rIns="0" bIns="0" rtlCol="0" anchor="t"/>
          <a:lstStyle/>
          <a:p>
            <a:pPr indent="0" marL="0">
              <a:lnSpc>
                <a:spcPts val="2250"/>
              </a:lnSpc>
              <a:buNone/>
            </a:pPr>
            <a:r>
              <a:rPr lang="en-US" sz="1400" dirty="0">
                <a:solidFill>
                  <a:srgbClr val="4C4C4D"/>
                </a:solidFill>
                <a:latin typeface="Heebo" pitchFamily="34" charset="0"/>
                <a:ea typeface="Heebo" pitchFamily="34" charset="-122"/>
                <a:cs typeface="Heebo" pitchFamily="34" charset="-120"/>
              </a:rPr>
              <a:t>This code creates three distinct `Car` objects: `car1`, `car2`, and `car3`, each with its own specific attributes.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67464" y="524351"/>
            <a:ext cx="9997678" cy="595908"/>
          </a:xfrm>
          <a:prstGeom prst="rect">
            <a:avLst/>
          </a:prstGeom>
          <a:noFill/>
          <a:ln/>
        </p:spPr>
        <p:txBody>
          <a:bodyPr wrap="none" lIns="0" tIns="0" rIns="0" bIns="0" rtlCol="0" anchor="t"/>
          <a:lstStyle/>
          <a:p>
            <a:pPr indent="0" marL="0">
              <a:lnSpc>
                <a:spcPts val="4650"/>
              </a:lnSpc>
              <a:buNone/>
            </a:pPr>
            <a:r>
              <a:rPr lang="en-US" sz="3750" dirty="0">
                <a:solidFill>
                  <a:srgbClr val="152D47"/>
                </a:solidFill>
                <a:latin typeface="Crimson Pro Semi Bold" pitchFamily="34" charset="0"/>
                <a:ea typeface="Crimson Pro Semi Bold" pitchFamily="34" charset="-122"/>
                <a:cs typeface="Crimson Pro Semi Bold" pitchFamily="34" charset="-120"/>
              </a:rPr>
              <a:t>Accessing and Modifying Class and Data Attributes</a:t>
            </a:r>
            <a:endParaRPr lang="en-US" sz="3750" dirty="0"/>
          </a:p>
        </p:txBody>
      </p:sp>
      <p:sp>
        <p:nvSpPr>
          <p:cNvPr id="3" name="Text 1"/>
          <p:cNvSpPr/>
          <p:nvPr/>
        </p:nvSpPr>
        <p:spPr>
          <a:xfrm>
            <a:off x="667464" y="1501616"/>
            <a:ext cx="13295471" cy="610314"/>
          </a:xfrm>
          <a:prstGeom prst="rect">
            <a:avLst/>
          </a:prstGeom>
          <a:noFill/>
          <a:ln/>
        </p:spPr>
        <p:txBody>
          <a:bodyPr wrap="square" lIns="0" tIns="0" rIns="0" bIns="0" rtlCol="0" anchor="t"/>
          <a:lstStyle/>
          <a:p>
            <a:pPr indent="0" marL="0">
              <a:lnSpc>
                <a:spcPts val="2400"/>
              </a:lnSpc>
              <a:buNone/>
            </a:pPr>
            <a:r>
              <a:rPr lang="en-US" sz="1500" dirty="0">
                <a:solidFill>
                  <a:srgbClr val="4C4C4D"/>
                </a:solidFill>
                <a:latin typeface="Heebo" pitchFamily="34" charset="0"/>
                <a:ea typeface="Heebo" pitchFamily="34" charset="-122"/>
                <a:cs typeface="Heebo" pitchFamily="34" charset="-120"/>
              </a:rPr>
              <a:t>To access and modify class and data attributes, you use the dot notation. You access an attribute by using the object name followed by a dot and the attribute name. To modify a data attribute, you simply assign a new value to it.</a:t>
            </a:r>
            <a:endParaRPr lang="en-US" sz="1500" dirty="0"/>
          </a:p>
        </p:txBody>
      </p:sp>
      <p:sp>
        <p:nvSpPr>
          <p:cNvPr id="4" name="Shape 2"/>
          <p:cNvSpPr/>
          <p:nvPr/>
        </p:nvSpPr>
        <p:spPr>
          <a:xfrm>
            <a:off x="667464" y="2326362"/>
            <a:ext cx="13295471" cy="4558189"/>
          </a:xfrm>
          <a:prstGeom prst="roundRect">
            <a:avLst>
              <a:gd name="adj" fmla="val 628"/>
            </a:avLst>
          </a:prstGeom>
          <a:solidFill>
            <a:srgbClr val="CCD7FF"/>
          </a:solidFill>
          <a:ln/>
        </p:spPr>
      </p:sp>
      <p:sp>
        <p:nvSpPr>
          <p:cNvPr id="5" name="Shape 3"/>
          <p:cNvSpPr/>
          <p:nvPr/>
        </p:nvSpPr>
        <p:spPr>
          <a:xfrm>
            <a:off x="657939" y="2326362"/>
            <a:ext cx="13314521" cy="4558189"/>
          </a:xfrm>
          <a:prstGeom prst="roundRect">
            <a:avLst>
              <a:gd name="adj" fmla="val 628"/>
            </a:avLst>
          </a:prstGeom>
          <a:solidFill>
            <a:srgbClr val="CCD7FF"/>
          </a:solidFill>
          <a:ln/>
        </p:spPr>
      </p:sp>
      <p:sp>
        <p:nvSpPr>
          <p:cNvPr id="6" name="Text 4"/>
          <p:cNvSpPr/>
          <p:nvPr/>
        </p:nvSpPr>
        <p:spPr>
          <a:xfrm>
            <a:off x="848558" y="2469356"/>
            <a:ext cx="12933283" cy="4272201"/>
          </a:xfrm>
          <a:prstGeom prst="rect">
            <a:avLst/>
          </a:prstGeom>
          <a:noFill/>
          <a:ln/>
        </p:spPr>
        <p:txBody>
          <a:bodyPr wrap="square" lIns="0" tIns="0" rIns="0" bIns="0" rtlCol="0" anchor="t"/>
          <a:lstStyle/>
          <a:p>
            <a:pPr indent="0" marL="0">
              <a:lnSpc>
                <a:spcPts val="2400"/>
              </a:lnSpc>
              <a:buNone/>
            </a:pPr>
            <a:r>
              <a:rPr lang="en-US" sz="1500" dirty="0">
                <a:solidFill>
                  <a:srgbClr val="4C4C4D"/>
                </a:solidFill>
                <a:highlight>
                  <a:srgbClr val="CCD7FF"/>
                </a:highlight>
                <a:latin typeface="Consolas" pitchFamily="34" charset="0"/>
                <a:ea typeface="Consolas" pitchFamily="34" charset="-122"/>
                <a:cs typeface="Consolas" pitchFamily="34" charset="-120"/>
              </a:rPr>
              <a:t>class Car:</a:t>
            </a:r>
            <a:endParaRPr lang="en-US" sz="1500" dirty="0"/>
          </a:p>
          <a:p>
            <a:pPr indent="0" marL="0">
              <a:lnSpc>
                <a:spcPts val="2400"/>
              </a:lnSpc>
              <a:buNone/>
            </a:pPr>
            <a:r>
              <a:rPr lang="en-US" sz="1500" dirty="0">
                <a:solidFill>
                  <a:srgbClr val="4C4C4D"/>
                </a:solidFill>
                <a:highlight>
                  <a:srgbClr val="CCD7FF"/>
                </a:highlight>
                <a:latin typeface="Consolas" pitchFamily="34" charset="0"/>
                <a:ea typeface="Consolas" pitchFamily="34" charset="-122"/>
                <a:cs typeface="Consolas" pitchFamily="34" charset="-120"/>
              </a:rPr>
              <a:t>    brand = "Toyota"</a:t>
            </a:r>
            <a:endParaRPr lang="en-US" sz="1500" dirty="0"/>
          </a:p>
          <a:p>
            <a:pPr indent="0" marL="0">
              <a:lnSpc>
                <a:spcPts val="2400"/>
              </a:lnSpc>
              <a:buNone/>
            </a:pPr>
            <a:endParaRPr lang="en-US" sz="1500" dirty="0"/>
          </a:p>
          <a:p>
            <a:pPr indent="0" marL="0">
              <a:lnSpc>
                <a:spcPts val="2400"/>
              </a:lnSpc>
              <a:buNone/>
            </a:pPr>
            <a:r>
              <a:rPr lang="en-US" sz="1500" dirty="0">
                <a:solidFill>
                  <a:srgbClr val="4C4C4D"/>
                </a:solidFill>
                <a:highlight>
                  <a:srgbClr val="CCD7FF"/>
                </a:highlight>
                <a:latin typeface="Consolas" pitchFamily="34" charset="0"/>
                <a:ea typeface="Consolas" pitchFamily="34" charset="-122"/>
                <a:cs typeface="Consolas" pitchFamily="34" charset="-120"/>
              </a:rPr>
              <a:t>    def __init__(self, color, model):</a:t>
            </a:r>
            <a:endParaRPr lang="en-US" sz="1500" dirty="0"/>
          </a:p>
          <a:p>
            <a:pPr indent="0" marL="0">
              <a:lnSpc>
                <a:spcPts val="2400"/>
              </a:lnSpc>
              <a:buNone/>
            </a:pPr>
            <a:r>
              <a:rPr lang="en-US" sz="1500" dirty="0">
                <a:solidFill>
                  <a:srgbClr val="4C4C4D"/>
                </a:solidFill>
                <a:highlight>
                  <a:srgbClr val="CCD7FF"/>
                </a:highlight>
                <a:latin typeface="Consolas" pitchFamily="34" charset="0"/>
                <a:ea typeface="Consolas" pitchFamily="34" charset="-122"/>
                <a:cs typeface="Consolas" pitchFamily="34" charset="-120"/>
              </a:rPr>
              <a:t>        self.color = color</a:t>
            </a:r>
            <a:endParaRPr lang="en-US" sz="1500" dirty="0"/>
          </a:p>
          <a:p>
            <a:pPr indent="0" marL="0">
              <a:lnSpc>
                <a:spcPts val="2400"/>
              </a:lnSpc>
              <a:buNone/>
            </a:pPr>
            <a:r>
              <a:rPr lang="en-US" sz="1500" dirty="0">
                <a:solidFill>
                  <a:srgbClr val="4C4C4D"/>
                </a:solidFill>
                <a:highlight>
                  <a:srgbClr val="CCD7FF"/>
                </a:highlight>
                <a:latin typeface="Consolas" pitchFamily="34" charset="0"/>
                <a:ea typeface="Consolas" pitchFamily="34" charset="-122"/>
                <a:cs typeface="Consolas" pitchFamily="34" charset="-120"/>
              </a:rPr>
              <a:t>        self.model = model</a:t>
            </a:r>
            <a:endParaRPr lang="en-US" sz="1500" dirty="0"/>
          </a:p>
          <a:p>
            <a:pPr indent="0" marL="0">
              <a:lnSpc>
                <a:spcPts val="2400"/>
              </a:lnSpc>
              <a:buNone/>
            </a:pPr>
            <a:endParaRPr lang="en-US" sz="1500" dirty="0"/>
          </a:p>
          <a:p>
            <a:pPr indent="0" marL="0">
              <a:lnSpc>
                <a:spcPts val="2400"/>
              </a:lnSpc>
              <a:buNone/>
            </a:pPr>
            <a:r>
              <a:rPr lang="en-US" sz="1500" dirty="0">
                <a:solidFill>
                  <a:srgbClr val="4C4C4D"/>
                </a:solidFill>
                <a:highlight>
                  <a:srgbClr val="CCD7FF"/>
                </a:highlight>
                <a:latin typeface="Consolas" pitchFamily="34" charset="0"/>
                <a:ea typeface="Consolas" pitchFamily="34" charset="-122"/>
                <a:cs typeface="Consolas" pitchFamily="34" charset="-120"/>
              </a:rPr>
              <a:t>my_car = Car("Red", "Camry")</a:t>
            </a:r>
            <a:endParaRPr lang="en-US" sz="1500" dirty="0"/>
          </a:p>
          <a:p>
            <a:pPr indent="0" marL="0">
              <a:lnSpc>
                <a:spcPts val="2400"/>
              </a:lnSpc>
              <a:buNone/>
            </a:pPr>
            <a:endParaRPr lang="en-US" sz="1500" dirty="0"/>
          </a:p>
          <a:p>
            <a:pPr indent="0" marL="0">
              <a:lnSpc>
                <a:spcPts val="2400"/>
              </a:lnSpc>
              <a:buNone/>
            </a:pPr>
            <a:r>
              <a:rPr lang="en-US" sz="1500" dirty="0">
                <a:solidFill>
                  <a:srgbClr val="4C4C4D"/>
                </a:solidFill>
                <a:highlight>
                  <a:srgbClr val="CCD7FF"/>
                </a:highlight>
                <a:latin typeface="Consolas" pitchFamily="34" charset="0"/>
                <a:ea typeface="Consolas" pitchFamily="34" charset="-122"/>
                <a:cs typeface="Consolas" pitchFamily="34" charset="-120"/>
              </a:rPr>
              <a:t>print(my_car.brand)  # Output: Toyota</a:t>
            </a:r>
            <a:endParaRPr lang="en-US" sz="1500" dirty="0"/>
          </a:p>
          <a:p>
            <a:pPr indent="0" marL="0">
              <a:lnSpc>
                <a:spcPts val="2400"/>
              </a:lnSpc>
              <a:buNone/>
            </a:pPr>
            <a:r>
              <a:rPr lang="en-US" sz="1500" dirty="0">
                <a:solidFill>
                  <a:srgbClr val="4C4C4D"/>
                </a:solidFill>
                <a:highlight>
                  <a:srgbClr val="CCD7FF"/>
                </a:highlight>
                <a:latin typeface="Consolas" pitchFamily="34" charset="0"/>
                <a:ea typeface="Consolas" pitchFamily="34" charset="-122"/>
                <a:cs typeface="Consolas" pitchFamily="34" charset="-120"/>
              </a:rPr>
              <a:t>print(my_car.color)  # Output: Red</a:t>
            </a:r>
            <a:endParaRPr lang="en-US" sz="1500" dirty="0"/>
          </a:p>
          <a:p>
            <a:pPr indent="0" marL="0">
              <a:lnSpc>
                <a:spcPts val="2400"/>
              </a:lnSpc>
              <a:buNone/>
            </a:pPr>
            <a:endParaRPr lang="en-US" sz="1500" dirty="0"/>
          </a:p>
          <a:p>
            <a:pPr indent="0" marL="0">
              <a:lnSpc>
                <a:spcPts val="2400"/>
              </a:lnSpc>
              <a:buNone/>
            </a:pPr>
            <a:r>
              <a:rPr lang="en-US" sz="1500" dirty="0">
                <a:solidFill>
                  <a:srgbClr val="4C4C4D"/>
                </a:solidFill>
                <a:highlight>
                  <a:srgbClr val="CCD7FF"/>
                </a:highlight>
                <a:latin typeface="Consolas" pitchFamily="34" charset="0"/>
                <a:ea typeface="Consolas" pitchFamily="34" charset="-122"/>
                <a:cs typeface="Consolas" pitchFamily="34" charset="-120"/>
              </a:rPr>
              <a:t>my_car.color = "Blue"  # Modifying the data attribute</a:t>
            </a:r>
            <a:endParaRPr lang="en-US" sz="1500" dirty="0"/>
          </a:p>
          <a:p>
            <a:pPr indent="0" marL="0">
              <a:lnSpc>
                <a:spcPts val="2400"/>
              </a:lnSpc>
              <a:buNone/>
            </a:pPr>
            <a:r>
              <a:rPr lang="en-US" sz="1500" dirty="0">
                <a:solidFill>
                  <a:srgbClr val="4C4C4D"/>
                </a:solidFill>
                <a:highlight>
                  <a:srgbClr val="CCD7FF"/>
                </a:highlight>
                <a:latin typeface="Consolas" pitchFamily="34" charset="0"/>
                <a:ea typeface="Consolas" pitchFamily="34" charset="-122"/>
                <a:cs typeface="Consolas" pitchFamily="34" charset="-120"/>
              </a:rPr>
              <a:t>print(my_car.color)  # Output: Blue</a:t>
            </a:r>
            <a:endParaRPr lang="en-US" sz="1500" dirty="0"/>
          </a:p>
        </p:txBody>
      </p:sp>
      <p:sp>
        <p:nvSpPr>
          <p:cNvPr id="7" name="Text 5"/>
          <p:cNvSpPr/>
          <p:nvPr/>
        </p:nvSpPr>
        <p:spPr>
          <a:xfrm>
            <a:off x="667464" y="7098983"/>
            <a:ext cx="13295471" cy="610314"/>
          </a:xfrm>
          <a:prstGeom prst="rect">
            <a:avLst/>
          </a:prstGeom>
          <a:noFill/>
          <a:ln/>
        </p:spPr>
        <p:txBody>
          <a:bodyPr wrap="square" lIns="0" tIns="0" rIns="0" bIns="0" rtlCol="0" anchor="t"/>
          <a:lstStyle/>
          <a:p>
            <a:pPr indent="0" marL="0">
              <a:lnSpc>
                <a:spcPts val="2400"/>
              </a:lnSpc>
              <a:buNone/>
            </a:pPr>
            <a:r>
              <a:rPr lang="en-US" sz="1500" dirty="0">
                <a:solidFill>
                  <a:srgbClr val="4C4C4D"/>
                </a:solidFill>
                <a:latin typeface="Heebo" pitchFamily="34" charset="0"/>
                <a:ea typeface="Heebo" pitchFamily="34" charset="-122"/>
                <a:cs typeface="Heebo" pitchFamily="34" charset="-120"/>
              </a:rPr>
              <a:t>In this code, `my_car.brand` accesses the class attribute, while `my_car.color` accesses the data attribute. The line `my_car.color = "Blue"` modifies the data attribute for the `my_car` object. Remember that modifying a class attribute directly will affect all objects of the class.</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29828" y="535662"/>
            <a:ext cx="9046845" cy="473035"/>
          </a:xfrm>
          <a:prstGeom prst="rect">
            <a:avLst/>
          </a:prstGeom>
          <a:noFill/>
          <a:ln/>
        </p:spPr>
        <p:txBody>
          <a:bodyPr wrap="none" lIns="0" tIns="0" rIns="0" bIns="0" rtlCol="0" anchor="t"/>
          <a:lstStyle/>
          <a:p>
            <a:pPr indent="0" marL="0">
              <a:lnSpc>
                <a:spcPts val="3700"/>
              </a:lnSpc>
              <a:buNone/>
            </a:pPr>
            <a:r>
              <a:rPr lang="en-US" sz="2950" dirty="0">
                <a:solidFill>
                  <a:srgbClr val="152D47"/>
                </a:solidFill>
                <a:latin typeface="Crimson Pro Semi Bold" pitchFamily="34" charset="0"/>
                <a:ea typeface="Crimson Pro Semi Bold" pitchFamily="34" charset="-122"/>
                <a:cs typeface="Crimson Pro Semi Bold" pitchFamily="34" charset="-120"/>
              </a:rPr>
              <a:t>Hands-on Example: Implementing a Simple OOP Scenario</a:t>
            </a:r>
            <a:endParaRPr lang="en-US" sz="2950" dirty="0"/>
          </a:p>
        </p:txBody>
      </p:sp>
      <p:sp>
        <p:nvSpPr>
          <p:cNvPr id="3" name="Text 1"/>
          <p:cNvSpPr/>
          <p:nvPr/>
        </p:nvSpPr>
        <p:spPr>
          <a:xfrm>
            <a:off x="529828" y="1311473"/>
            <a:ext cx="13570744" cy="726877"/>
          </a:xfrm>
          <a:prstGeom prst="rect">
            <a:avLst/>
          </a:prstGeom>
          <a:noFill/>
          <a:ln/>
        </p:spPr>
        <p:txBody>
          <a:bodyPr wrap="square" lIns="0" tIns="0" rIns="0" bIns="0" rtlCol="0" anchor="t"/>
          <a:lstStyle/>
          <a:p>
            <a:pPr indent="0" marL="0">
              <a:lnSpc>
                <a:spcPts val="1900"/>
              </a:lnSpc>
              <a:buNone/>
            </a:pPr>
            <a:r>
              <a:rPr lang="en-US" sz="1150" dirty="0">
                <a:solidFill>
                  <a:srgbClr val="4C4C4D"/>
                </a:solidFill>
                <a:latin typeface="Heebo" pitchFamily="34" charset="0"/>
                <a:ea typeface="Heebo" pitchFamily="34" charset="-122"/>
                <a:cs typeface="Heebo" pitchFamily="34" charset="-120"/>
              </a:rPr>
              <a:t>Let's create a practical example: Imagine a university system where we need to represent students, courses, and instructors. OOP can elegantly model this system using classes and objects. A `Student` class could have attributes like name, ID, and major. A `Course` class could have attributes like name, code, and instructor. The `Instructor` class could have attributes like name and department. We can then create objects representing specific students, courses, and instructors, and define methods to represent interactions between these entities, like enrolling in a course or assigning a grade.</a:t>
            </a:r>
            <a:endParaRPr lang="en-US" sz="1150" dirty="0"/>
          </a:p>
        </p:txBody>
      </p:sp>
      <p:sp>
        <p:nvSpPr>
          <p:cNvPr id="4" name="Shape 2"/>
          <p:cNvSpPr/>
          <p:nvPr/>
        </p:nvSpPr>
        <p:spPr>
          <a:xfrm>
            <a:off x="529828" y="2208609"/>
            <a:ext cx="13570744" cy="5072777"/>
          </a:xfrm>
          <a:prstGeom prst="roundRect">
            <a:avLst>
              <a:gd name="adj" fmla="val 448"/>
            </a:avLst>
          </a:prstGeom>
          <a:solidFill>
            <a:srgbClr val="CCD7FF"/>
          </a:solidFill>
          <a:ln/>
        </p:spPr>
      </p:sp>
      <p:sp>
        <p:nvSpPr>
          <p:cNvPr id="5" name="Shape 3"/>
          <p:cNvSpPr/>
          <p:nvPr/>
        </p:nvSpPr>
        <p:spPr>
          <a:xfrm>
            <a:off x="522327" y="2208609"/>
            <a:ext cx="13585746" cy="5072777"/>
          </a:xfrm>
          <a:prstGeom prst="roundRect">
            <a:avLst>
              <a:gd name="adj" fmla="val 448"/>
            </a:avLst>
          </a:prstGeom>
          <a:solidFill>
            <a:srgbClr val="CCD7FF"/>
          </a:solidFill>
          <a:ln/>
        </p:spPr>
      </p:sp>
      <p:sp>
        <p:nvSpPr>
          <p:cNvPr id="6" name="Text 4"/>
          <p:cNvSpPr/>
          <p:nvPr/>
        </p:nvSpPr>
        <p:spPr>
          <a:xfrm>
            <a:off x="673656" y="2322076"/>
            <a:ext cx="13283089" cy="4845844"/>
          </a:xfrm>
          <a:prstGeom prst="rect">
            <a:avLst/>
          </a:prstGeom>
          <a:noFill/>
          <a:ln/>
        </p:spPr>
        <p:txBody>
          <a:bodyPr wrap="square" lIns="0" tIns="0" rIns="0" bIns="0" rtlCol="0" anchor="t"/>
          <a:lstStyle/>
          <a:p>
            <a:pPr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class Student:</a:t>
            </a:r>
            <a:endParaRPr lang="en-US" sz="1150" dirty="0"/>
          </a:p>
          <a:p>
            <a:pPr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    def __init__(self, name, id, major):</a:t>
            </a:r>
            <a:endParaRPr lang="en-US" sz="1150" dirty="0"/>
          </a:p>
          <a:p>
            <a:pPr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        self.name = name</a:t>
            </a:r>
            <a:endParaRPr lang="en-US" sz="1150" dirty="0"/>
          </a:p>
          <a:p>
            <a:pPr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        self.id = id</a:t>
            </a:r>
            <a:endParaRPr lang="en-US" sz="1150" dirty="0"/>
          </a:p>
          <a:p>
            <a:pPr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        self.major = major</a:t>
            </a:r>
            <a:endParaRPr lang="en-US" sz="1150" dirty="0"/>
          </a:p>
          <a:p>
            <a:pPr indent="0" marL="0">
              <a:lnSpc>
                <a:spcPts val="1900"/>
              </a:lnSpc>
              <a:buNone/>
            </a:pPr>
            <a:endParaRPr lang="en-US" sz="1150" dirty="0"/>
          </a:p>
          <a:p>
            <a:pPr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class Course:</a:t>
            </a:r>
            <a:endParaRPr lang="en-US" sz="1150" dirty="0"/>
          </a:p>
          <a:p>
            <a:pPr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    def __init__(self, name, code, instructor):</a:t>
            </a:r>
            <a:endParaRPr lang="en-US" sz="1150" dirty="0"/>
          </a:p>
          <a:p>
            <a:pPr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        self.name = name</a:t>
            </a:r>
            <a:endParaRPr lang="en-US" sz="1150" dirty="0"/>
          </a:p>
          <a:p>
            <a:pPr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        self.code = code</a:t>
            </a:r>
            <a:endParaRPr lang="en-US" sz="1150" dirty="0"/>
          </a:p>
          <a:p>
            <a:pPr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        self.instructor = instructor</a:t>
            </a:r>
            <a:endParaRPr lang="en-US" sz="1150" dirty="0"/>
          </a:p>
          <a:p>
            <a:pPr indent="0" marL="0">
              <a:lnSpc>
                <a:spcPts val="1900"/>
              </a:lnSpc>
              <a:buNone/>
            </a:pPr>
            <a:endParaRPr lang="en-US" sz="1150" dirty="0"/>
          </a:p>
          <a:p>
            <a:pPr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class Instructor:</a:t>
            </a:r>
            <a:endParaRPr lang="en-US" sz="1150" dirty="0"/>
          </a:p>
          <a:p>
            <a:pPr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    def __init__(self, name, department):</a:t>
            </a:r>
            <a:endParaRPr lang="en-US" sz="1150" dirty="0"/>
          </a:p>
          <a:p>
            <a:pPr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        self.name = name</a:t>
            </a:r>
            <a:endParaRPr lang="en-US" sz="1150" dirty="0"/>
          </a:p>
          <a:p>
            <a:pPr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        self.department = department</a:t>
            </a:r>
            <a:endParaRPr lang="en-US" sz="1150" dirty="0"/>
          </a:p>
          <a:p>
            <a:pPr indent="0" marL="0">
              <a:lnSpc>
                <a:spcPts val="1900"/>
              </a:lnSpc>
              <a:buNone/>
            </a:pPr>
            <a:endParaRPr lang="en-US" sz="1150" dirty="0"/>
          </a:p>
          <a:p>
            <a:pPr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student1 = Student("Alice", 12345, "Computer Science")</a:t>
            </a:r>
            <a:endParaRPr lang="en-US" sz="1150" dirty="0"/>
          </a:p>
          <a:p>
            <a:pPr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course1 = Course("Introduction to Programming", "CS101", "Dr. Smith")</a:t>
            </a:r>
            <a:endParaRPr lang="en-US" sz="1150" dirty="0"/>
          </a:p>
          <a:p>
            <a:pPr indent="0" marL="0">
              <a:lnSpc>
                <a:spcPts val="1900"/>
              </a:lnSpc>
              <a:buNone/>
            </a:pPr>
            <a:r>
              <a:rPr lang="en-US" sz="1150" dirty="0">
                <a:solidFill>
                  <a:srgbClr val="4C4C4D"/>
                </a:solidFill>
                <a:highlight>
                  <a:srgbClr val="CCD7FF"/>
                </a:highlight>
                <a:latin typeface="Consolas" pitchFamily="34" charset="0"/>
                <a:ea typeface="Consolas" pitchFamily="34" charset="-122"/>
                <a:cs typeface="Consolas" pitchFamily="34" charset="-120"/>
              </a:rPr>
              <a:t>instructor1 = Instructor("Dr. Smith", "Computer Science")</a:t>
            </a:r>
            <a:endParaRPr lang="en-US" sz="1150" dirty="0"/>
          </a:p>
        </p:txBody>
      </p:sp>
      <p:sp>
        <p:nvSpPr>
          <p:cNvPr id="7" name="Text 5"/>
          <p:cNvSpPr/>
          <p:nvPr/>
        </p:nvSpPr>
        <p:spPr>
          <a:xfrm>
            <a:off x="529828" y="7451646"/>
            <a:ext cx="13570744" cy="242292"/>
          </a:xfrm>
          <a:prstGeom prst="rect">
            <a:avLst/>
          </a:prstGeom>
          <a:noFill/>
          <a:ln/>
        </p:spPr>
        <p:txBody>
          <a:bodyPr wrap="none" lIns="0" tIns="0" rIns="0" bIns="0" rtlCol="0" anchor="t"/>
          <a:lstStyle/>
          <a:p>
            <a:pPr indent="0" marL="0">
              <a:lnSpc>
                <a:spcPts val="1900"/>
              </a:lnSpc>
              <a:buNone/>
            </a:pPr>
            <a:r>
              <a:rPr lang="en-US" sz="1150" dirty="0">
                <a:solidFill>
                  <a:srgbClr val="4C4C4D"/>
                </a:solidFill>
                <a:latin typeface="Heebo" pitchFamily="34" charset="0"/>
                <a:ea typeface="Heebo" pitchFamily="34" charset="-122"/>
                <a:cs typeface="Heebo" pitchFamily="34" charset="-120"/>
              </a:rPr>
              <a:t>This simple example demonstrates the power of OOP in modeling real-world scenarios and defining interactions between different entities within a program.</a:t>
            </a:r>
            <a:endParaRPr lang="en-US" sz="11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Sharath G 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Sharath G R</dc:creator>
  <cp:lastModifiedBy>PptxGenJS</cp:lastModifiedBy>
  <cp:revision>1</cp:revision>
  <dcterms:created xsi:type="dcterms:W3CDTF">2024-10-07T22:05:18Z</dcterms:created>
  <dcterms:modified xsi:type="dcterms:W3CDTF">2024-10-07T22:05:18Z</dcterms:modified>
</cp:coreProperties>
</file>