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png" ContentType="image/pn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Default Extension="jpg" ContentType="image/jpg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310" y="1743836"/>
            <a:ext cx="1067937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90C225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90C225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90C225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24928" y="3681983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8125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24928" y="3681983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8125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3139" y="2001392"/>
            <a:ext cx="349631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90C225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3139" y="2436114"/>
            <a:ext cx="6477634" cy="2797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7520" y="3150489"/>
            <a:ext cx="7446009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">
                <a:solidFill>
                  <a:srgbClr val="90C225"/>
                </a:solidFill>
                <a:latin typeface="Trebuchet MS"/>
                <a:cs typeface="Trebuchet MS"/>
              </a:rPr>
              <a:t>Lead </a:t>
            </a:r>
            <a:r>
              <a:rPr dirty="0" sz="5400">
                <a:solidFill>
                  <a:srgbClr val="90C225"/>
                </a:solidFill>
                <a:latin typeface="Trebuchet MS"/>
                <a:cs typeface="Trebuchet MS"/>
              </a:rPr>
              <a:t>Scoring </a:t>
            </a:r>
            <a:r>
              <a:rPr dirty="0" sz="5400" spc="-5">
                <a:solidFill>
                  <a:srgbClr val="90C225"/>
                </a:solidFill>
                <a:latin typeface="Trebuchet MS"/>
                <a:cs typeface="Trebuchet MS"/>
              </a:rPr>
              <a:t>Case</a:t>
            </a:r>
            <a:r>
              <a:rPr dirty="0" sz="5400" spc="-85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dirty="0" sz="5400">
                <a:solidFill>
                  <a:srgbClr val="90C225"/>
                </a:solidFill>
                <a:latin typeface="Trebuchet MS"/>
                <a:cs typeface="Trebuchet MS"/>
              </a:rPr>
              <a:t>Study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12634" y="3942054"/>
            <a:ext cx="2084070" cy="13214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L="12700" marR="5080" indent="633730">
              <a:lnSpc>
                <a:spcPct val="141800"/>
              </a:lnSpc>
              <a:spcBef>
                <a:spcPts val="90"/>
              </a:spcBef>
            </a:pPr>
            <a:r>
              <a:rPr dirty="0" sz="2000" spc="-10">
                <a:latin typeface="Carlito"/>
                <a:cs typeface="Carlito"/>
              </a:rPr>
              <a:t>Presented</a:t>
            </a:r>
            <a:r>
              <a:rPr dirty="0" sz="2000" spc="-55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By: </a:t>
            </a:r>
            <a:r>
              <a:rPr dirty="0" sz="2000">
                <a:latin typeface="Carlito"/>
                <a:cs typeface="Carlito"/>
              </a:rPr>
              <a:t> </a:t>
            </a:r>
            <a:r>
              <a:rPr dirty="0" sz="2000" spc="-20">
                <a:latin typeface="Carlito"/>
                <a:cs typeface="Carlito"/>
              </a:rPr>
              <a:t>Mr.Abhishek</a:t>
            </a:r>
            <a:r>
              <a:rPr dirty="0" sz="2000" spc="-80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Lal </a:t>
            </a:r>
            <a:r>
              <a:rPr dirty="0" sz="2000" spc="-5">
                <a:latin typeface="Carlito"/>
                <a:cs typeface="Carlito"/>
              </a:rPr>
              <a:t> </a:t>
            </a:r>
            <a:r>
              <a:rPr dirty="0" sz="2000">
                <a:latin typeface="Carlito"/>
                <a:cs typeface="Carlito"/>
              </a:rPr>
              <a:t>Ms.Lumbini</a:t>
            </a:r>
            <a:r>
              <a:rPr dirty="0" sz="2000" spc="-90">
                <a:latin typeface="Carlito"/>
                <a:cs typeface="Carlito"/>
              </a:rPr>
              <a:t> </a:t>
            </a:r>
            <a:r>
              <a:rPr dirty="0" sz="2000" spc="-10">
                <a:latin typeface="Carlito"/>
                <a:cs typeface="Carlito"/>
              </a:rPr>
              <a:t>Sardare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804672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latin typeface="Trebuchet MS"/>
                <a:cs typeface="Trebuchet MS"/>
              </a:rPr>
              <a:t>Feature Scaling &amp; </a:t>
            </a:r>
            <a:r>
              <a:rPr dirty="0" sz="3600" spc="-5" b="0">
                <a:latin typeface="Trebuchet MS"/>
                <a:cs typeface="Trebuchet MS"/>
              </a:rPr>
              <a:t>Splitting </a:t>
            </a:r>
            <a:r>
              <a:rPr dirty="0" sz="3600" spc="-80" b="0">
                <a:latin typeface="Trebuchet MS"/>
                <a:cs typeface="Trebuchet MS"/>
              </a:rPr>
              <a:t>Train </a:t>
            </a:r>
            <a:r>
              <a:rPr dirty="0" sz="3600" b="0">
                <a:latin typeface="Trebuchet MS"/>
                <a:cs typeface="Trebuchet MS"/>
              </a:rPr>
              <a:t>&amp;</a:t>
            </a:r>
            <a:r>
              <a:rPr dirty="0" sz="3600" spc="-165" b="0">
                <a:latin typeface="Trebuchet MS"/>
                <a:cs typeface="Trebuchet MS"/>
              </a:rPr>
              <a:t> </a:t>
            </a:r>
            <a:r>
              <a:rPr dirty="0" sz="3600" spc="-114" b="0">
                <a:latin typeface="Trebuchet MS"/>
                <a:cs typeface="Trebuchet MS"/>
              </a:rPr>
              <a:t>Test  </a:t>
            </a:r>
            <a:r>
              <a:rPr dirty="0" sz="3600" b="0">
                <a:latin typeface="Trebuchet MS"/>
                <a:cs typeface="Trebuchet MS"/>
              </a:rPr>
              <a:t>Sets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2051270"/>
            <a:ext cx="3489960" cy="829944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  <a:tabLst>
                <a:tab pos="354965" algn="l"/>
              </a:tabLst>
            </a:pPr>
            <a:r>
              <a:rPr dirty="0" sz="1450" spc="235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dirty="0" sz="1800" spc="-10">
                <a:solidFill>
                  <a:srgbClr val="404040"/>
                </a:solidFill>
                <a:latin typeface="Carlito"/>
                <a:cs typeface="Carlito"/>
              </a:rPr>
              <a:t>Feature Scaling </a:t>
            </a:r>
            <a:r>
              <a:rPr dirty="0" sz="1800" spc="-5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dirty="0" sz="1800">
                <a:solidFill>
                  <a:srgbClr val="404040"/>
                </a:solidFill>
                <a:latin typeface="Carlito"/>
                <a:cs typeface="Carlito"/>
              </a:rPr>
              <a:t>Numeric</a:t>
            </a:r>
            <a:r>
              <a:rPr dirty="0" sz="1800" spc="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Carlito"/>
                <a:cs typeface="Carlito"/>
              </a:rPr>
              <a:t>Data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dirty="0" sz="1450" spc="235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dirty="0" sz="1800" spc="-10">
                <a:solidFill>
                  <a:srgbClr val="404040"/>
                </a:solidFill>
                <a:latin typeface="Carlito"/>
                <a:cs typeface="Carlito"/>
              </a:rPr>
              <a:t>Splitting </a:t>
            </a:r>
            <a:r>
              <a:rPr dirty="0" sz="1800" spc="-15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dirty="0" sz="1800" spc="-1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dirty="0" sz="1800" spc="-35">
                <a:solidFill>
                  <a:srgbClr val="404040"/>
                </a:solidFill>
                <a:latin typeface="Carlito"/>
                <a:cs typeface="Carlito"/>
              </a:rPr>
              <a:t>Train </a:t>
            </a:r>
            <a:r>
              <a:rPr dirty="0" sz="180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dirty="0" sz="1800" spc="-45">
                <a:solidFill>
                  <a:srgbClr val="404040"/>
                </a:solidFill>
                <a:latin typeface="Carlito"/>
                <a:cs typeface="Carlito"/>
              </a:rPr>
              <a:t>Test</a:t>
            </a:r>
            <a:r>
              <a:rPr dirty="0" sz="1800" spc="3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rlito"/>
                <a:cs typeface="Carlito"/>
              </a:rPr>
              <a:t>Set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30035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0">
                <a:latin typeface="Trebuchet MS"/>
                <a:cs typeface="Trebuchet MS"/>
              </a:rPr>
              <a:t>Model</a:t>
            </a:r>
            <a:r>
              <a:rPr dirty="0" sz="3600" spc="-90" b="0">
                <a:latin typeface="Trebuchet MS"/>
                <a:cs typeface="Trebuchet MS"/>
              </a:rPr>
              <a:t> </a:t>
            </a:r>
            <a:r>
              <a:rPr dirty="0" sz="3600" spc="-5" b="0">
                <a:latin typeface="Trebuchet MS"/>
                <a:cs typeface="Trebuchet MS"/>
              </a:rPr>
              <a:t>building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2051270"/>
            <a:ext cx="7648575" cy="1231265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  <a:tabLst>
                <a:tab pos="354965" algn="l"/>
              </a:tabLst>
            </a:pPr>
            <a:r>
              <a:rPr dirty="0" sz="1450" spc="235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dirty="0" sz="1800" spc="-10">
                <a:solidFill>
                  <a:srgbClr val="404040"/>
                </a:solidFill>
                <a:latin typeface="Carlito"/>
                <a:cs typeface="Carlito"/>
              </a:rPr>
              <a:t>Feature </a:t>
            </a:r>
            <a:r>
              <a:rPr dirty="0" sz="1800" spc="-5">
                <a:solidFill>
                  <a:srgbClr val="404040"/>
                </a:solidFill>
                <a:latin typeface="Carlito"/>
                <a:cs typeface="Carlito"/>
              </a:rPr>
              <a:t>Selection using</a:t>
            </a:r>
            <a:r>
              <a:rPr dirty="0" sz="1800" spc="3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404040"/>
                </a:solidFill>
                <a:latin typeface="Carlito"/>
                <a:cs typeface="Carlito"/>
              </a:rPr>
              <a:t>RFE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dirty="0" sz="1450" spc="235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dirty="0" sz="1800" spc="-10">
                <a:solidFill>
                  <a:srgbClr val="404040"/>
                </a:solidFill>
                <a:latin typeface="Carlito"/>
                <a:cs typeface="Carlito"/>
              </a:rPr>
              <a:t>Determined </a:t>
            </a:r>
            <a:r>
              <a:rPr dirty="0" sz="1800" spc="-5">
                <a:solidFill>
                  <a:srgbClr val="404040"/>
                </a:solidFill>
                <a:latin typeface="Carlito"/>
                <a:cs typeface="Carlito"/>
              </a:rPr>
              <a:t>Optimal Model using </a:t>
            </a:r>
            <a:r>
              <a:rPr dirty="0" sz="1800" spc="-10">
                <a:solidFill>
                  <a:srgbClr val="404040"/>
                </a:solidFill>
                <a:latin typeface="Carlito"/>
                <a:cs typeface="Carlito"/>
              </a:rPr>
              <a:t>Logistic</a:t>
            </a:r>
            <a:r>
              <a:rPr dirty="0" sz="1800" spc="8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rlito"/>
                <a:cs typeface="Carlito"/>
              </a:rPr>
              <a:t>Regression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dirty="0" sz="1450" spc="235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dirty="0" sz="1800" spc="-10">
                <a:solidFill>
                  <a:srgbClr val="404040"/>
                </a:solidFill>
                <a:latin typeface="Carlito"/>
                <a:cs typeface="Carlito"/>
              </a:rPr>
              <a:t>Calculated accuracy </a:t>
            </a:r>
            <a:r>
              <a:rPr dirty="0" sz="1800" spc="-5">
                <a:solidFill>
                  <a:srgbClr val="404040"/>
                </a:solidFill>
                <a:latin typeface="Carlito"/>
                <a:cs typeface="Carlito"/>
              </a:rPr>
              <a:t>,sensitivity </a:t>
            </a:r>
            <a:r>
              <a:rPr dirty="0" sz="1800" spc="-15">
                <a:solidFill>
                  <a:srgbClr val="404040"/>
                </a:solidFill>
                <a:latin typeface="Carlito"/>
                <a:cs typeface="Carlito"/>
              </a:rPr>
              <a:t>,specificity,precision </a:t>
            </a:r>
            <a:r>
              <a:rPr dirty="0" sz="180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dirty="0" sz="1800" spc="-10">
                <a:solidFill>
                  <a:srgbClr val="404040"/>
                </a:solidFill>
                <a:latin typeface="Carlito"/>
                <a:cs typeface="Carlito"/>
              </a:rPr>
              <a:t>Recall </a:t>
            </a:r>
            <a:r>
              <a:rPr dirty="0" sz="180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dirty="0" sz="1800" spc="-10">
                <a:solidFill>
                  <a:srgbClr val="404040"/>
                </a:solidFill>
                <a:latin typeface="Carlito"/>
                <a:cs typeface="Carlito"/>
              </a:rPr>
              <a:t>evaluate</a:t>
            </a:r>
            <a:r>
              <a:rPr dirty="0" sz="1800" spc="22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81489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5" b="0">
                <a:latin typeface="Trebuchet MS"/>
                <a:cs typeface="Trebuchet MS"/>
              </a:rPr>
              <a:t>Variables </a:t>
            </a:r>
            <a:r>
              <a:rPr dirty="0" sz="3600" spc="-5" b="0">
                <a:latin typeface="Trebuchet MS"/>
                <a:cs typeface="Trebuchet MS"/>
              </a:rPr>
              <a:t>Impacting the conversion</a:t>
            </a:r>
            <a:r>
              <a:rPr dirty="0" sz="3600" spc="-35" b="0">
                <a:latin typeface="Trebuchet MS"/>
                <a:cs typeface="Trebuchet MS"/>
              </a:rPr>
              <a:t> </a:t>
            </a:r>
            <a:r>
              <a:rPr dirty="0" sz="3600" b="0">
                <a:latin typeface="Trebuchet MS"/>
                <a:cs typeface="Trebuchet MS"/>
              </a:rPr>
              <a:t>rate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2051270"/>
            <a:ext cx="3429000" cy="2835910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  <a:tabLst>
                <a:tab pos="354965" algn="l"/>
              </a:tabLst>
            </a:pPr>
            <a:r>
              <a:rPr dirty="0" sz="1450" spc="235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dirty="0" sz="1800" spc="-40">
                <a:solidFill>
                  <a:srgbClr val="404040"/>
                </a:solidFill>
                <a:latin typeface="Carlito"/>
                <a:cs typeface="Carlito"/>
              </a:rPr>
              <a:t>Total</a:t>
            </a:r>
            <a:r>
              <a:rPr dirty="0" sz="180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rlito"/>
                <a:cs typeface="Carlito"/>
              </a:rPr>
              <a:t>Visits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dirty="0" sz="1450" spc="235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dirty="0" sz="1800" spc="-4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dirty="0" sz="1800" spc="-5">
                <a:solidFill>
                  <a:srgbClr val="404040"/>
                </a:solidFill>
                <a:latin typeface="Carlito"/>
                <a:cs typeface="Carlito"/>
              </a:rPr>
              <a:t>Time Spent on</a:t>
            </a:r>
            <a:r>
              <a:rPr dirty="0" sz="1800" spc="4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rlito"/>
                <a:cs typeface="Carlito"/>
              </a:rPr>
              <a:t>website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dirty="0" sz="1450" spc="235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dirty="0" sz="1800" spc="-5">
                <a:solidFill>
                  <a:srgbClr val="404040"/>
                </a:solidFill>
                <a:latin typeface="Carlito"/>
                <a:cs typeface="Carlito"/>
              </a:rPr>
              <a:t>Lead Source_Olark</a:t>
            </a:r>
            <a:r>
              <a:rPr dirty="0" sz="1800" spc="2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rlito"/>
                <a:cs typeface="Carlito"/>
              </a:rPr>
              <a:t>chat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dirty="0" sz="1450" spc="235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dirty="0" sz="1800" spc="-5">
                <a:latin typeface="Carlito"/>
                <a:cs typeface="Carlito"/>
              </a:rPr>
              <a:t>Lead Origin_Lead </a:t>
            </a:r>
            <a:r>
              <a:rPr dirty="0" sz="1800">
                <a:latin typeface="Carlito"/>
                <a:cs typeface="Carlito"/>
              </a:rPr>
              <a:t>Add</a:t>
            </a:r>
            <a:r>
              <a:rPr dirty="0" sz="1800" spc="4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Form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dirty="0" sz="1450" spc="235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dirty="0" sz="1800" spc="-5">
                <a:latin typeface="Carlito"/>
                <a:cs typeface="Carlito"/>
              </a:rPr>
              <a:t>Lead </a:t>
            </a:r>
            <a:r>
              <a:rPr dirty="0" sz="1800" spc="-15">
                <a:latin typeface="Carlito"/>
                <a:cs typeface="Carlito"/>
              </a:rPr>
              <a:t>Source_Welingak</a:t>
            </a:r>
            <a:r>
              <a:rPr dirty="0" sz="1800" spc="40">
                <a:latin typeface="Carlito"/>
                <a:cs typeface="Carlito"/>
              </a:rPr>
              <a:t> </a:t>
            </a:r>
            <a:r>
              <a:rPr dirty="0" sz="1800" spc="-20">
                <a:latin typeface="Carlito"/>
                <a:cs typeface="Carlito"/>
              </a:rPr>
              <a:t>Website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dirty="0" sz="1450" spc="235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dirty="0" sz="1800" spc="-5">
                <a:latin typeface="Carlito"/>
                <a:cs typeface="Carlito"/>
              </a:rPr>
              <a:t>Do </a:t>
            </a:r>
            <a:r>
              <a:rPr dirty="0" sz="1800">
                <a:latin typeface="Carlito"/>
                <a:cs typeface="Carlito"/>
              </a:rPr>
              <a:t>Not</a:t>
            </a:r>
            <a:r>
              <a:rPr dirty="0" sz="1800" spc="5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Email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dirty="0" sz="1450" spc="235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dirty="0" sz="1800" spc="-5">
                <a:latin typeface="Carlito"/>
                <a:cs typeface="Carlito"/>
              </a:rPr>
              <a:t>Lead </a:t>
            </a:r>
            <a:r>
              <a:rPr dirty="0" sz="1800" spc="-10">
                <a:latin typeface="Carlito"/>
                <a:cs typeface="Carlito"/>
              </a:rPr>
              <a:t>Source </a:t>
            </a:r>
            <a:r>
              <a:rPr dirty="0" sz="1800" spc="-20">
                <a:latin typeface="Carlito"/>
                <a:cs typeface="Carlito"/>
              </a:rPr>
              <a:t>_Referral</a:t>
            </a:r>
            <a:r>
              <a:rPr dirty="0" sz="1800" spc="1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Sites….etc.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624840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600" spc="-5" b="0">
                <a:latin typeface="Trebuchet MS"/>
                <a:cs typeface="Trebuchet MS"/>
              </a:rPr>
              <a:t>Model </a:t>
            </a:r>
            <a:r>
              <a:rPr dirty="0" sz="3600" b="0">
                <a:latin typeface="Trebuchet MS"/>
                <a:cs typeface="Trebuchet MS"/>
              </a:rPr>
              <a:t>Evaluation-Sensitivity</a:t>
            </a:r>
            <a:r>
              <a:rPr dirty="0" sz="3600" spc="-100" b="0">
                <a:latin typeface="Trebuchet MS"/>
                <a:cs typeface="Trebuchet MS"/>
              </a:rPr>
              <a:t> </a:t>
            </a:r>
            <a:r>
              <a:rPr dirty="0" sz="3600" b="0">
                <a:latin typeface="Trebuchet MS"/>
                <a:cs typeface="Trebuchet MS"/>
              </a:rPr>
              <a:t>&amp;  Specificity on </a:t>
            </a:r>
            <a:r>
              <a:rPr dirty="0" sz="3600" spc="-80" b="0">
                <a:latin typeface="Trebuchet MS"/>
                <a:cs typeface="Trebuchet MS"/>
              </a:rPr>
              <a:t>Train </a:t>
            </a:r>
            <a:r>
              <a:rPr dirty="0" sz="3600" spc="-5" b="0">
                <a:latin typeface="Trebuchet MS"/>
                <a:cs typeface="Trebuchet MS"/>
              </a:rPr>
              <a:t>Data</a:t>
            </a:r>
            <a:r>
              <a:rPr dirty="0" sz="3600" spc="-80" b="0">
                <a:latin typeface="Trebuchet MS"/>
                <a:cs typeface="Trebuchet MS"/>
              </a:rPr>
              <a:t> </a:t>
            </a:r>
            <a:r>
              <a:rPr dirty="0" sz="3600" b="0">
                <a:latin typeface="Trebuchet MS"/>
                <a:cs typeface="Trebuchet MS"/>
              </a:rPr>
              <a:t>Set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4481" y="2267203"/>
            <a:ext cx="36830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404040"/>
                </a:solidFill>
                <a:latin typeface="Carlito"/>
                <a:cs typeface="Carlito"/>
              </a:rPr>
              <a:t>Graph </a:t>
            </a:r>
            <a:r>
              <a:rPr dirty="0" sz="1800" spc="-5">
                <a:solidFill>
                  <a:srgbClr val="404040"/>
                </a:solidFill>
                <a:latin typeface="Carlito"/>
                <a:cs typeface="Carlito"/>
              </a:rPr>
              <a:t>depicts </a:t>
            </a:r>
            <a:r>
              <a:rPr dirty="0" sz="180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dirty="0" sz="1800" spc="-5">
                <a:solidFill>
                  <a:srgbClr val="404040"/>
                </a:solidFill>
                <a:latin typeface="Carlito"/>
                <a:cs typeface="Carlito"/>
              </a:rPr>
              <a:t>optimal </a:t>
            </a:r>
            <a:r>
              <a:rPr dirty="0" sz="1800" spc="-10">
                <a:solidFill>
                  <a:srgbClr val="404040"/>
                </a:solidFill>
                <a:latin typeface="Carlito"/>
                <a:cs typeface="Carlito"/>
              </a:rPr>
              <a:t>cutoff </a:t>
            </a:r>
            <a:r>
              <a:rPr dirty="0" sz="1800" spc="-5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dirty="0" sz="1800">
                <a:solidFill>
                  <a:srgbClr val="404040"/>
                </a:solidFill>
                <a:latin typeface="Carlito"/>
                <a:cs typeface="Carlito"/>
              </a:rPr>
              <a:t>0.37  </a:t>
            </a:r>
            <a:r>
              <a:rPr dirty="0" sz="1800" spc="-5">
                <a:solidFill>
                  <a:srgbClr val="404040"/>
                </a:solidFill>
                <a:latin typeface="Carlito"/>
                <a:cs typeface="Carlito"/>
              </a:rPr>
              <a:t>bases on</a:t>
            </a:r>
            <a:r>
              <a:rPr dirty="0" sz="1800" spc="-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Carlito"/>
                <a:cs typeface="Carlito"/>
              </a:rPr>
              <a:t>Accuracy,Sensitivity,Specificity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9214" y="3165348"/>
            <a:ext cx="3800821" cy="24475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167629" y="2637504"/>
            <a:ext cx="2004695" cy="1229360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  <a:tabLst>
                <a:tab pos="355600" algn="l"/>
              </a:tabLst>
            </a:pPr>
            <a:r>
              <a:rPr dirty="0" sz="1450" spc="235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Accuracy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=78%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5600" algn="l"/>
              </a:tabLst>
            </a:pPr>
            <a:r>
              <a:rPr dirty="0" sz="1450" spc="235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Sensitivity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=82%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dirty="0" sz="1450" spc="235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Specificity</a:t>
            </a:r>
            <a:r>
              <a:rPr dirty="0" sz="1800" spc="-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=76%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3565525" cy="87820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4315"/>
              </a:lnSpc>
              <a:spcBef>
                <a:spcPts val="100"/>
              </a:spcBef>
            </a:pPr>
            <a:r>
              <a:rPr dirty="0" sz="3600" spc="-5" b="0">
                <a:latin typeface="Trebuchet MS"/>
                <a:cs typeface="Trebuchet MS"/>
              </a:rPr>
              <a:t>Model</a:t>
            </a:r>
            <a:r>
              <a:rPr dirty="0" sz="3600" spc="-60" b="0">
                <a:latin typeface="Trebuchet MS"/>
                <a:cs typeface="Trebuchet MS"/>
              </a:rPr>
              <a:t> </a:t>
            </a:r>
            <a:r>
              <a:rPr dirty="0" sz="3600" b="0">
                <a:latin typeface="Trebuchet MS"/>
                <a:cs typeface="Trebuchet MS"/>
              </a:rPr>
              <a:t>Evaluation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ts val="2395"/>
              </a:lnSpc>
            </a:pPr>
            <a:r>
              <a:rPr dirty="0" sz="2000" spc="-5" b="0">
                <a:latin typeface="Carlito"/>
                <a:cs typeface="Carlito"/>
              </a:rPr>
              <a:t>Precision </a:t>
            </a:r>
            <a:r>
              <a:rPr dirty="0" sz="2000" b="0">
                <a:latin typeface="Carlito"/>
                <a:cs typeface="Carlito"/>
              </a:rPr>
              <a:t>&amp; </a:t>
            </a:r>
            <a:r>
              <a:rPr dirty="0" sz="2000" spc="-10" b="0">
                <a:latin typeface="Carlito"/>
                <a:cs typeface="Carlito"/>
              </a:rPr>
              <a:t>Recall </a:t>
            </a:r>
            <a:r>
              <a:rPr dirty="0" sz="2000" spc="-5" b="0">
                <a:latin typeface="Carlito"/>
                <a:cs typeface="Carlito"/>
              </a:rPr>
              <a:t>on </a:t>
            </a:r>
            <a:r>
              <a:rPr dirty="0" sz="2000" spc="-35" b="0">
                <a:latin typeface="Carlito"/>
                <a:cs typeface="Carlito"/>
              </a:rPr>
              <a:t>Train</a:t>
            </a:r>
            <a:r>
              <a:rPr dirty="0" sz="2000" spc="-30" b="0">
                <a:latin typeface="Carlito"/>
                <a:cs typeface="Carlito"/>
              </a:rPr>
              <a:t> </a:t>
            </a:r>
            <a:r>
              <a:rPr dirty="0" sz="2000" spc="-10" b="0">
                <a:latin typeface="Carlito"/>
                <a:cs typeface="Carlito"/>
              </a:rPr>
              <a:t>dataset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4481" y="2052955"/>
            <a:ext cx="3646804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graph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depicts optimal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cutoff</a:t>
            </a:r>
            <a:r>
              <a:rPr dirty="0" sz="2000" spc="-2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0.42 </a:t>
            </a:r>
            <a:r>
              <a:rPr dirty="0" sz="2000" spc="-5">
                <a:solidFill>
                  <a:srgbClr val="404040"/>
                </a:solidFill>
                <a:latin typeface="Carlito"/>
                <a:cs typeface="Carlito"/>
              </a:rPr>
              <a:t>based on precision </a:t>
            </a:r>
            <a:r>
              <a:rPr dirty="0" sz="2000">
                <a:solidFill>
                  <a:srgbClr val="404040"/>
                </a:solidFill>
                <a:latin typeface="Carlito"/>
                <a:cs typeface="Carlito"/>
              </a:rPr>
              <a:t>&amp;</a:t>
            </a:r>
            <a:r>
              <a:rPr dirty="0" sz="2000" spc="-5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arlito"/>
                <a:cs typeface="Carlito"/>
              </a:rPr>
              <a:t>Recall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5131" y="3065988"/>
            <a:ext cx="3554577" cy="26665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167629" y="2637504"/>
            <a:ext cx="1848485" cy="828040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  <a:tabLst>
                <a:tab pos="355600" algn="l"/>
              </a:tabLst>
            </a:pPr>
            <a:r>
              <a:rPr dirty="0" sz="1450" spc="235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Precision</a:t>
            </a:r>
            <a:r>
              <a:rPr dirty="0" sz="1800" spc="-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=79%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5600" algn="l"/>
              </a:tabLst>
            </a:pPr>
            <a:r>
              <a:rPr dirty="0" sz="1450" spc="235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Recall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65%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5646420" cy="9912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4280"/>
              </a:lnSpc>
              <a:spcBef>
                <a:spcPts val="100"/>
              </a:spcBef>
            </a:pPr>
            <a:r>
              <a:rPr dirty="0" sz="3600" spc="-5" b="0">
                <a:latin typeface="Trebuchet MS"/>
                <a:cs typeface="Trebuchet MS"/>
              </a:rPr>
              <a:t>Model</a:t>
            </a:r>
            <a:r>
              <a:rPr dirty="0" sz="3600" spc="-10" b="0">
                <a:latin typeface="Trebuchet MS"/>
                <a:cs typeface="Trebuchet MS"/>
              </a:rPr>
              <a:t> </a:t>
            </a:r>
            <a:r>
              <a:rPr dirty="0" sz="3600" b="0">
                <a:latin typeface="Trebuchet MS"/>
                <a:cs typeface="Trebuchet MS"/>
              </a:rPr>
              <a:t>Evaluation-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ts val="3320"/>
              </a:lnSpc>
            </a:pPr>
            <a:r>
              <a:rPr dirty="0" spc="-10" b="0">
                <a:solidFill>
                  <a:srgbClr val="000000"/>
                </a:solidFill>
                <a:latin typeface="Carlito"/>
                <a:cs typeface="Carlito"/>
              </a:rPr>
              <a:t>Sensitivity </a:t>
            </a:r>
            <a:r>
              <a:rPr dirty="0" spc="-5" b="0">
                <a:solidFill>
                  <a:srgbClr val="000000"/>
                </a:solidFill>
                <a:latin typeface="Carlito"/>
                <a:cs typeface="Carlito"/>
              </a:rPr>
              <a:t>&amp; </a:t>
            </a:r>
            <a:r>
              <a:rPr dirty="0" spc="-10" b="0">
                <a:solidFill>
                  <a:srgbClr val="000000"/>
                </a:solidFill>
                <a:latin typeface="Carlito"/>
                <a:cs typeface="Carlito"/>
              </a:rPr>
              <a:t>Specificity </a:t>
            </a:r>
            <a:r>
              <a:rPr dirty="0" spc="-5" b="0">
                <a:solidFill>
                  <a:srgbClr val="000000"/>
                </a:solidFill>
                <a:latin typeface="Carlito"/>
                <a:cs typeface="Carlito"/>
              </a:rPr>
              <a:t>on </a:t>
            </a:r>
            <a:r>
              <a:rPr dirty="0" spc="-75" b="0">
                <a:solidFill>
                  <a:srgbClr val="000000"/>
                </a:solidFill>
                <a:latin typeface="Carlito"/>
                <a:cs typeface="Carlito"/>
              </a:rPr>
              <a:t>Test</a:t>
            </a:r>
            <a:r>
              <a:rPr dirty="0" spc="60" b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dirty="0" spc="-15" b="0">
                <a:solidFill>
                  <a:srgbClr val="000000"/>
                </a:solidFill>
                <a:latin typeface="Carlito"/>
                <a:cs typeface="Carlito"/>
              </a:rPr>
              <a:t>Dataset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4481" y="2637504"/>
            <a:ext cx="2260600" cy="1229360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  <a:tabLst>
                <a:tab pos="355600" algn="l"/>
              </a:tabLst>
            </a:pPr>
            <a:r>
              <a:rPr dirty="0" sz="1450" spc="235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Accuracy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78%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5600" algn="l"/>
              </a:tabLst>
            </a:pPr>
            <a:r>
              <a:rPr dirty="0" sz="1450" spc="235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Sensitivity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80.8%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dirty="0" sz="1450" spc="235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Specificity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=76.5%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12731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45" b="0">
                <a:latin typeface="Trebuchet MS"/>
                <a:cs typeface="Trebuchet MS"/>
              </a:rPr>
              <a:t>R</a:t>
            </a:r>
            <a:r>
              <a:rPr dirty="0" sz="3600" spc="-5" b="0">
                <a:latin typeface="Trebuchet MS"/>
                <a:cs typeface="Trebuchet MS"/>
              </a:rPr>
              <a:t>esult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2178811"/>
            <a:ext cx="8301990" cy="2729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450" spc="235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dirty="0" sz="1800" spc="-25">
                <a:solidFill>
                  <a:srgbClr val="404040"/>
                </a:solidFill>
                <a:latin typeface="Carlito"/>
                <a:cs typeface="Carlito"/>
              </a:rPr>
              <a:t>Accuracy, </a:t>
            </a:r>
            <a:r>
              <a:rPr dirty="0" sz="1800" spc="-5">
                <a:solidFill>
                  <a:srgbClr val="404040"/>
                </a:solidFill>
                <a:latin typeface="Carlito"/>
                <a:cs typeface="Carlito"/>
              </a:rPr>
              <a:t>Sensitivity </a:t>
            </a:r>
            <a:r>
              <a:rPr dirty="0" sz="1800">
                <a:latin typeface="Carlito"/>
                <a:cs typeface="Carlito"/>
              </a:rPr>
              <a:t>and </a:t>
            </a:r>
            <a:r>
              <a:rPr dirty="0" sz="1800" spc="-5">
                <a:latin typeface="Carlito"/>
                <a:cs typeface="Carlito"/>
              </a:rPr>
              <a:t>Specificity values of </a:t>
            </a:r>
            <a:r>
              <a:rPr dirty="0" sz="1800" spc="-10">
                <a:latin typeface="Carlito"/>
                <a:cs typeface="Carlito"/>
              </a:rPr>
              <a:t>training </a:t>
            </a:r>
            <a:r>
              <a:rPr dirty="0" sz="1800">
                <a:latin typeface="Carlito"/>
                <a:cs typeface="Carlito"/>
              </a:rPr>
              <a:t>and </a:t>
            </a:r>
            <a:r>
              <a:rPr dirty="0" sz="1800" spc="-15">
                <a:latin typeface="Carlito"/>
                <a:cs typeface="Carlito"/>
              </a:rPr>
              <a:t>test </a:t>
            </a:r>
            <a:r>
              <a:rPr dirty="0" sz="1800" spc="-5">
                <a:latin typeface="Carlito"/>
                <a:cs typeface="Carlito"/>
              </a:rPr>
              <a:t>set </a:t>
            </a:r>
            <a:r>
              <a:rPr dirty="0" sz="1800" spc="-10">
                <a:latin typeface="Carlito"/>
                <a:cs typeface="Carlito"/>
              </a:rPr>
              <a:t>are </a:t>
            </a:r>
            <a:r>
              <a:rPr dirty="0" sz="1800" spc="-5">
                <a:latin typeface="Carlito"/>
                <a:cs typeface="Carlito"/>
              </a:rPr>
              <a:t>close </a:t>
            </a:r>
            <a:r>
              <a:rPr dirty="0" sz="1800" spc="-10">
                <a:latin typeface="Carlito"/>
                <a:cs typeface="Carlito"/>
              </a:rPr>
              <a:t>to training  </a:t>
            </a:r>
            <a:r>
              <a:rPr dirty="0" sz="1800" spc="-5">
                <a:latin typeface="Carlito"/>
                <a:cs typeface="Carlito"/>
              </a:rPr>
              <a:t>set</a:t>
            </a:r>
            <a:endParaRPr sz="1800">
              <a:latin typeface="Carlito"/>
              <a:cs typeface="Carlito"/>
            </a:endParaRPr>
          </a:p>
          <a:p>
            <a:pPr marL="355600" marR="1050290" indent="-3429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dirty="0" sz="1450" spc="235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dirty="0" sz="1800" spc="-25">
                <a:latin typeface="Carlito"/>
                <a:cs typeface="Carlito"/>
              </a:rPr>
              <a:t>Accuracy, </a:t>
            </a:r>
            <a:r>
              <a:rPr dirty="0" sz="1800" spc="-5">
                <a:latin typeface="Carlito"/>
                <a:cs typeface="Carlito"/>
              </a:rPr>
              <a:t>Sensitivity </a:t>
            </a:r>
            <a:r>
              <a:rPr dirty="0" sz="1800">
                <a:latin typeface="Carlito"/>
                <a:cs typeface="Carlito"/>
              </a:rPr>
              <a:t>and </a:t>
            </a:r>
            <a:r>
              <a:rPr dirty="0" sz="1800" spc="-5">
                <a:latin typeface="Carlito"/>
                <a:cs typeface="Carlito"/>
              </a:rPr>
              <a:t>Specificity values of </a:t>
            </a:r>
            <a:r>
              <a:rPr dirty="0" sz="1800" spc="-10">
                <a:latin typeface="Carlito"/>
                <a:cs typeface="Carlito"/>
              </a:rPr>
              <a:t>training </a:t>
            </a:r>
            <a:r>
              <a:rPr dirty="0" sz="1800" spc="-5">
                <a:latin typeface="Carlito"/>
                <a:cs typeface="Carlito"/>
              </a:rPr>
              <a:t>set are79%,82%,76%  </a:t>
            </a:r>
            <a:r>
              <a:rPr dirty="0" sz="1800" spc="-10">
                <a:latin typeface="Carlito"/>
                <a:cs typeface="Carlito"/>
              </a:rPr>
              <a:t>Respectively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dirty="0" sz="1450" spc="235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dirty="0" sz="1800" spc="-25">
                <a:latin typeface="Carlito"/>
                <a:cs typeface="Carlito"/>
              </a:rPr>
              <a:t>Accuracy, </a:t>
            </a:r>
            <a:r>
              <a:rPr dirty="0" sz="1800" spc="-5">
                <a:latin typeface="Carlito"/>
                <a:cs typeface="Carlito"/>
              </a:rPr>
              <a:t>sensitivity </a:t>
            </a:r>
            <a:r>
              <a:rPr dirty="0" sz="1800">
                <a:latin typeface="Carlito"/>
                <a:cs typeface="Carlito"/>
              </a:rPr>
              <a:t>&amp; </a:t>
            </a:r>
            <a:r>
              <a:rPr dirty="0" sz="1800" spc="-5">
                <a:latin typeface="Carlito"/>
                <a:cs typeface="Carlito"/>
              </a:rPr>
              <a:t>Specificity values of </a:t>
            </a:r>
            <a:r>
              <a:rPr dirty="0" sz="1800" spc="-15">
                <a:latin typeface="Carlito"/>
                <a:cs typeface="Carlito"/>
              </a:rPr>
              <a:t>test </a:t>
            </a:r>
            <a:r>
              <a:rPr dirty="0" sz="1800" spc="-10">
                <a:latin typeface="Carlito"/>
                <a:cs typeface="Carlito"/>
              </a:rPr>
              <a:t>are </a:t>
            </a:r>
            <a:r>
              <a:rPr dirty="0" sz="1800" spc="-5">
                <a:latin typeface="Carlito"/>
                <a:cs typeface="Carlito"/>
              </a:rPr>
              <a:t>78%,81%,76%</a:t>
            </a:r>
            <a:r>
              <a:rPr dirty="0" sz="1800" spc="16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Respectively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dirty="0" sz="1450" spc="235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dirty="0" sz="1800" spc="-10">
                <a:latin typeface="Carlito"/>
                <a:cs typeface="Carlito"/>
              </a:rPr>
              <a:t>Conversion </a:t>
            </a:r>
            <a:r>
              <a:rPr dirty="0" sz="1800" spc="-25">
                <a:latin typeface="Carlito"/>
                <a:cs typeface="Carlito"/>
              </a:rPr>
              <a:t>rate </a:t>
            </a:r>
            <a:r>
              <a:rPr dirty="0" sz="1800" spc="-15">
                <a:latin typeface="Carlito"/>
                <a:cs typeface="Carlito"/>
              </a:rPr>
              <a:t>for </a:t>
            </a:r>
            <a:r>
              <a:rPr dirty="0" sz="1800" spc="-30">
                <a:latin typeface="Carlito"/>
                <a:cs typeface="Carlito"/>
              </a:rPr>
              <a:t>Train </a:t>
            </a:r>
            <a:r>
              <a:rPr dirty="0" sz="1800">
                <a:latin typeface="Carlito"/>
                <a:cs typeface="Carlito"/>
              </a:rPr>
              <a:t>&amp; </a:t>
            </a:r>
            <a:r>
              <a:rPr dirty="0" sz="1800" spc="-45">
                <a:latin typeface="Carlito"/>
                <a:cs typeface="Carlito"/>
              </a:rPr>
              <a:t>Test </a:t>
            </a:r>
            <a:r>
              <a:rPr dirty="0" sz="1800" spc="-10">
                <a:latin typeface="Carlito"/>
                <a:cs typeface="Carlito"/>
              </a:rPr>
              <a:t>Dataset </a:t>
            </a:r>
            <a:r>
              <a:rPr dirty="0" sz="1800">
                <a:latin typeface="Carlito"/>
                <a:cs typeface="Carlito"/>
              </a:rPr>
              <a:t>Is 82.7% &amp; 80.8%</a:t>
            </a:r>
            <a:r>
              <a:rPr dirty="0" sz="1800" spc="11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Respectively</a:t>
            </a:r>
            <a:endParaRPr sz="1800">
              <a:latin typeface="Carlito"/>
              <a:cs typeface="Carlito"/>
            </a:endParaRPr>
          </a:p>
          <a:p>
            <a:pPr marL="355600" marR="20320" indent="-3429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dirty="0" sz="1450" spc="235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dirty="0" sz="1800" spc="-35">
                <a:latin typeface="Carlito"/>
                <a:cs typeface="Carlito"/>
              </a:rPr>
              <a:t>We </a:t>
            </a:r>
            <a:r>
              <a:rPr dirty="0" sz="1800" spc="-10">
                <a:latin typeface="Carlito"/>
                <a:cs typeface="Carlito"/>
              </a:rPr>
              <a:t>have </a:t>
            </a:r>
            <a:r>
              <a:rPr dirty="0" sz="1800" spc="-5">
                <a:latin typeface="Carlito"/>
                <a:cs typeface="Carlito"/>
              </a:rPr>
              <a:t>done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10">
                <a:latin typeface="Carlito"/>
                <a:cs typeface="Carlito"/>
              </a:rPr>
              <a:t>prediction </a:t>
            </a:r>
            <a:r>
              <a:rPr dirty="0" sz="1800" spc="-5">
                <a:latin typeface="Carlito"/>
                <a:cs typeface="Carlito"/>
              </a:rPr>
              <a:t>on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15">
                <a:latin typeface="Carlito"/>
                <a:cs typeface="Carlito"/>
              </a:rPr>
              <a:t>test </a:t>
            </a:r>
            <a:r>
              <a:rPr dirty="0" sz="1800" spc="-5">
                <a:latin typeface="Carlito"/>
                <a:cs typeface="Carlito"/>
              </a:rPr>
              <a:t>set using </a:t>
            </a:r>
            <a:r>
              <a:rPr dirty="0" sz="1800">
                <a:latin typeface="Carlito"/>
                <a:cs typeface="Carlito"/>
              </a:rPr>
              <a:t>cut </a:t>
            </a:r>
            <a:r>
              <a:rPr dirty="0" sz="1800" spc="-5">
                <a:latin typeface="Carlito"/>
                <a:cs typeface="Carlito"/>
              </a:rPr>
              <a:t>off threshold </a:t>
            </a:r>
            <a:r>
              <a:rPr dirty="0" sz="1800" spc="-10">
                <a:latin typeface="Carlito"/>
                <a:cs typeface="Carlito"/>
              </a:rPr>
              <a:t>from </a:t>
            </a:r>
            <a:r>
              <a:rPr dirty="0" sz="1800" spc="-5">
                <a:latin typeface="Carlito"/>
                <a:cs typeface="Carlito"/>
              </a:rPr>
              <a:t>sensitivity </a:t>
            </a:r>
            <a:r>
              <a:rPr dirty="0" sz="1800">
                <a:latin typeface="Carlito"/>
                <a:cs typeface="Carlito"/>
              </a:rPr>
              <a:t>&amp;  </a:t>
            </a:r>
            <a:r>
              <a:rPr dirty="0" sz="1800" spc="-5">
                <a:latin typeface="Carlito"/>
                <a:cs typeface="Carlito"/>
              </a:rPr>
              <a:t>specificity</a:t>
            </a:r>
            <a:r>
              <a:rPr dirty="0" sz="1800" spc="15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metrics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22155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0">
                <a:latin typeface="Trebuchet MS"/>
                <a:cs typeface="Trebuchet MS"/>
              </a:rPr>
              <a:t>Conclusion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2178811"/>
            <a:ext cx="8415655" cy="3004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27305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450" spc="235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dirty="0" sz="1800" spc="-5">
                <a:solidFill>
                  <a:srgbClr val="404040"/>
                </a:solidFill>
                <a:latin typeface="Carlito"/>
                <a:cs typeface="Carlito"/>
              </a:rPr>
              <a:t>While </a:t>
            </a:r>
            <a:r>
              <a:rPr dirty="0" sz="1800" spc="-10">
                <a:solidFill>
                  <a:srgbClr val="404040"/>
                </a:solidFill>
                <a:latin typeface="Carlito"/>
                <a:cs typeface="Carlito"/>
              </a:rPr>
              <a:t>we have </a:t>
            </a:r>
            <a:r>
              <a:rPr dirty="0" sz="1800" spc="-15">
                <a:solidFill>
                  <a:srgbClr val="404040"/>
                </a:solidFill>
                <a:latin typeface="Carlito"/>
                <a:cs typeface="Carlito"/>
              </a:rPr>
              <a:t>checked </a:t>
            </a:r>
            <a:r>
              <a:rPr dirty="0" sz="1800" spc="-5">
                <a:solidFill>
                  <a:srgbClr val="404040"/>
                </a:solidFill>
                <a:latin typeface="Carlito"/>
                <a:cs typeface="Carlito"/>
              </a:rPr>
              <a:t>both sensitivity-specificity </a:t>
            </a:r>
            <a:r>
              <a:rPr dirty="0" sz="1800">
                <a:solidFill>
                  <a:srgbClr val="404040"/>
                </a:solidFill>
                <a:latin typeface="Carlito"/>
                <a:cs typeface="Carlito"/>
              </a:rPr>
              <a:t>as </a:t>
            </a:r>
            <a:r>
              <a:rPr dirty="0" sz="1800" spc="-5">
                <a:solidFill>
                  <a:srgbClr val="404040"/>
                </a:solidFill>
                <a:latin typeface="Carlito"/>
                <a:cs typeface="Carlito"/>
              </a:rPr>
              <a:t>well </a:t>
            </a:r>
            <a:r>
              <a:rPr dirty="0" sz="1800">
                <a:solidFill>
                  <a:srgbClr val="404040"/>
                </a:solidFill>
                <a:latin typeface="Carlito"/>
                <a:cs typeface="Carlito"/>
              </a:rPr>
              <a:t>as </a:t>
            </a:r>
            <a:r>
              <a:rPr dirty="0" sz="1800" spc="-10">
                <a:solidFill>
                  <a:srgbClr val="404040"/>
                </a:solidFill>
                <a:latin typeface="Carlito"/>
                <a:cs typeface="Carlito"/>
              </a:rPr>
              <a:t>Precision </a:t>
            </a:r>
            <a:r>
              <a:rPr dirty="0" sz="180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dirty="0" sz="1800" spc="-10">
                <a:solidFill>
                  <a:srgbClr val="404040"/>
                </a:solidFill>
                <a:latin typeface="Carlito"/>
                <a:cs typeface="Carlito"/>
              </a:rPr>
              <a:t>recall metrics,  we have considered </a:t>
            </a:r>
            <a:r>
              <a:rPr dirty="0" sz="180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1800" spc="-5">
                <a:solidFill>
                  <a:srgbClr val="404040"/>
                </a:solidFill>
                <a:latin typeface="Carlito"/>
                <a:cs typeface="Carlito"/>
              </a:rPr>
              <a:t>optimal cut off </a:t>
            </a:r>
            <a:r>
              <a:rPr dirty="0" sz="1800">
                <a:solidFill>
                  <a:srgbClr val="404040"/>
                </a:solidFill>
                <a:latin typeface="Carlito"/>
                <a:cs typeface="Carlito"/>
              </a:rPr>
              <a:t>based </a:t>
            </a:r>
            <a:r>
              <a:rPr dirty="0" sz="1800" spc="-5">
                <a:solidFill>
                  <a:srgbClr val="404040"/>
                </a:solidFill>
                <a:latin typeface="Carlito"/>
                <a:cs typeface="Carlito"/>
              </a:rPr>
              <a:t>on sensitivity </a:t>
            </a:r>
            <a:r>
              <a:rPr dirty="0" sz="180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dirty="0" sz="1800" spc="-5">
                <a:solidFill>
                  <a:srgbClr val="404040"/>
                </a:solidFill>
                <a:latin typeface="Carlito"/>
                <a:cs typeface="Carlito"/>
              </a:rPr>
              <a:t>specificity </a:t>
            </a:r>
            <a:r>
              <a:rPr dirty="0" sz="1800" spc="-15">
                <a:solidFill>
                  <a:srgbClr val="404040"/>
                </a:solidFill>
                <a:latin typeface="Carlito"/>
                <a:cs typeface="Carlito"/>
              </a:rPr>
              <a:t>for  </a:t>
            </a:r>
            <a:r>
              <a:rPr dirty="0" sz="1800" spc="-10">
                <a:solidFill>
                  <a:srgbClr val="404040"/>
                </a:solidFill>
                <a:latin typeface="Carlito"/>
                <a:cs typeface="Carlito"/>
              </a:rPr>
              <a:t>calculating </a:t>
            </a:r>
            <a:r>
              <a:rPr dirty="0" sz="180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1800" spc="-5">
                <a:solidFill>
                  <a:srgbClr val="404040"/>
                </a:solidFill>
                <a:latin typeface="Carlito"/>
                <a:cs typeface="Carlito"/>
              </a:rPr>
              <a:t>final</a:t>
            </a:r>
            <a:r>
              <a:rPr dirty="0" sz="1800" spc="5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arlito"/>
                <a:cs typeface="Carlito"/>
              </a:rPr>
              <a:t>prediction</a:t>
            </a:r>
            <a:endParaRPr sz="18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dirty="0" sz="1450" spc="235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dirty="0" sz="1800" spc="-25">
                <a:solidFill>
                  <a:srgbClr val="404040"/>
                </a:solidFill>
                <a:latin typeface="Carlito"/>
                <a:cs typeface="Carlito"/>
              </a:rPr>
              <a:t>Accuracy, </a:t>
            </a:r>
            <a:r>
              <a:rPr dirty="0" sz="1800" spc="-5">
                <a:solidFill>
                  <a:srgbClr val="404040"/>
                </a:solidFill>
                <a:latin typeface="Carlito"/>
                <a:cs typeface="Carlito"/>
              </a:rPr>
              <a:t>Sensitivity </a:t>
            </a:r>
            <a:r>
              <a:rPr dirty="0" sz="180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dirty="0" sz="1800" spc="-5">
                <a:solidFill>
                  <a:srgbClr val="404040"/>
                </a:solidFill>
                <a:latin typeface="Carlito"/>
                <a:cs typeface="Carlito"/>
              </a:rPr>
              <a:t>specificity values of </a:t>
            </a:r>
            <a:r>
              <a:rPr dirty="0" sz="1800" spc="-15">
                <a:solidFill>
                  <a:srgbClr val="404040"/>
                </a:solidFill>
                <a:latin typeface="Carlito"/>
                <a:cs typeface="Carlito"/>
              </a:rPr>
              <a:t>test </a:t>
            </a:r>
            <a:r>
              <a:rPr dirty="0" sz="1800" spc="-5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dirty="0" sz="1800" spc="-10">
                <a:solidFill>
                  <a:srgbClr val="404040"/>
                </a:solidFill>
                <a:latin typeface="Carlito"/>
                <a:cs typeface="Carlito"/>
              </a:rPr>
              <a:t>are around </a:t>
            </a:r>
            <a:r>
              <a:rPr dirty="0" sz="1800" spc="-5">
                <a:solidFill>
                  <a:srgbClr val="404040"/>
                </a:solidFill>
                <a:latin typeface="Carlito"/>
                <a:cs typeface="Carlito"/>
              </a:rPr>
              <a:t>78%,81%,76% which </a:t>
            </a:r>
            <a:r>
              <a:rPr dirty="0" sz="1800" spc="-10">
                <a:solidFill>
                  <a:srgbClr val="404040"/>
                </a:solidFill>
                <a:latin typeface="Carlito"/>
                <a:cs typeface="Carlito"/>
              </a:rPr>
              <a:t>are  approximately </a:t>
            </a:r>
            <a:r>
              <a:rPr dirty="0" sz="1800" spc="-5">
                <a:solidFill>
                  <a:srgbClr val="404040"/>
                </a:solidFill>
                <a:latin typeface="Carlito"/>
                <a:cs typeface="Carlito"/>
              </a:rPr>
              <a:t>closer </a:t>
            </a:r>
            <a:r>
              <a:rPr dirty="0" sz="1800" spc="-1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dirty="0" sz="1800" spc="-20">
                <a:solidFill>
                  <a:srgbClr val="404040"/>
                </a:solidFill>
                <a:latin typeface="Carlito"/>
                <a:cs typeface="Carlito"/>
              </a:rPr>
              <a:t>Values </a:t>
            </a:r>
            <a:r>
              <a:rPr dirty="0" sz="1800" spc="-10">
                <a:solidFill>
                  <a:srgbClr val="404040"/>
                </a:solidFill>
                <a:latin typeface="Carlito"/>
                <a:cs typeface="Carlito"/>
              </a:rPr>
              <a:t>calculated </a:t>
            </a:r>
            <a:r>
              <a:rPr dirty="0" sz="1800" spc="-5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dirty="0" sz="1800" spc="-25">
                <a:solidFill>
                  <a:srgbClr val="404040"/>
                </a:solidFill>
                <a:latin typeface="Carlito"/>
                <a:cs typeface="Carlito"/>
              </a:rPr>
              <a:t>Trained </a:t>
            </a:r>
            <a:r>
              <a:rPr dirty="0" sz="1800" spc="-15">
                <a:solidFill>
                  <a:srgbClr val="404040"/>
                </a:solidFill>
                <a:latin typeface="Carlito"/>
                <a:cs typeface="Carlito"/>
              </a:rPr>
              <a:t>Data</a:t>
            </a:r>
            <a:r>
              <a:rPr dirty="0" sz="1800" spc="145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rlito"/>
                <a:cs typeface="Carlito"/>
              </a:rPr>
              <a:t>Set</a:t>
            </a:r>
            <a:endParaRPr sz="1800">
              <a:latin typeface="Carlito"/>
              <a:cs typeface="Carlito"/>
            </a:endParaRPr>
          </a:p>
          <a:p>
            <a:pPr marL="355600" marR="403225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dirty="0" sz="1450" spc="235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dirty="0" sz="1800" spc="-5">
                <a:solidFill>
                  <a:srgbClr val="404040"/>
                </a:solidFill>
                <a:latin typeface="Carlito"/>
                <a:cs typeface="Carlito"/>
              </a:rPr>
              <a:t>Lead </a:t>
            </a:r>
            <a:r>
              <a:rPr dirty="0" sz="1800" spc="-15">
                <a:solidFill>
                  <a:srgbClr val="404040"/>
                </a:solidFill>
                <a:latin typeface="Carlito"/>
                <a:cs typeface="Carlito"/>
              </a:rPr>
              <a:t>Score </a:t>
            </a:r>
            <a:r>
              <a:rPr dirty="0" sz="1800" spc="-10">
                <a:solidFill>
                  <a:srgbClr val="404040"/>
                </a:solidFill>
                <a:latin typeface="Carlito"/>
                <a:cs typeface="Carlito"/>
              </a:rPr>
              <a:t>Calculated </a:t>
            </a:r>
            <a:r>
              <a:rPr dirty="0" sz="1800" spc="-15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dirty="0" sz="1800" spc="-5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dirty="0" sz="1800" spc="-15">
                <a:solidFill>
                  <a:srgbClr val="404040"/>
                </a:solidFill>
                <a:latin typeface="Carlito"/>
                <a:cs typeface="Carlito"/>
              </a:rPr>
              <a:t>conversion </a:t>
            </a:r>
            <a:r>
              <a:rPr dirty="0" sz="1800" spc="-25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dirty="0" sz="1800" spc="-5">
                <a:solidFill>
                  <a:srgbClr val="404040"/>
                </a:solidFill>
                <a:latin typeface="Carlito"/>
                <a:cs typeface="Carlito"/>
              </a:rPr>
              <a:t>final </a:t>
            </a:r>
            <a:r>
              <a:rPr dirty="0" sz="1800">
                <a:solidFill>
                  <a:srgbClr val="404040"/>
                </a:solidFill>
                <a:latin typeface="Carlito"/>
                <a:cs typeface="Carlito"/>
              </a:rPr>
              <a:t>model </a:t>
            </a:r>
            <a:r>
              <a:rPr dirty="0" sz="1800" spc="-5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dirty="0" sz="1800" spc="-30">
                <a:solidFill>
                  <a:srgbClr val="404040"/>
                </a:solidFill>
                <a:latin typeface="Carlito"/>
                <a:cs typeface="Carlito"/>
              </a:rPr>
              <a:t>Train </a:t>
            </a:r>
            <a:r>
              <a:rPr dirty="0" sz="180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dirty="0" sz="1800" spc="-45">
                <a:solidFill>
                  <a:srgbClr val="404040"/>
                </a:solidFill>
                <a:latin typeface="Carlito"/>
                <a:cs typeface="Carlito"/>
              </a:rPr>
              <a:t>Test </a:t>
            </a:r>
            <a:r>
              <a:rPr dirty="0" sz="1800" spc="-10">
                <a:solidFill>
                  <a:srgbClr val="404040"/>
                </a:solidFill>
                <a:latin typeface="Carlito"/>
                <a:cs typeface="Carlito"/>
              </a:rPr>
              <a:t>dataset </a:t>
            </a:r>
            <a:r>
              <a:rPr dirty="0" sz="1800" spc="-5">
                <a:solidFill>
                  <a:srgbClr val="404040"/>
                </a:solidFill>
                <a:latin typeface="Carlito"/>
                <a:cs typeface="Carlito"/>
              </a:rPr>
              <a:t>is  </a:t>
            </a:r>
            <a:r>
              <a:rPr dirty="0" sz="1800">
                <a:solidFill>
                  <a:srgbClr val="404040"/>
                </a:solidFill>
                <a:latin typeface="Carlito"/>
                <a:cs typeface="Carlito"/>
              </a:rPr>
              <a:t>82.7% </a:t>
            </a:r>
            <a:r>
              <a:rPr dirty="0" sz="1800" spc="-5">
                <a:solidFill>
                  <a:srgbClr val="404040"/>
                </a:solidFill>
                <a:latin typeface="Carlito"/>
                <a:cs typeface="Carlito"/>
              </a:rPr>
              <a:t>&amp;80.8%</a:t>
            </a:r>
            <a:r>
              <a:rPr dirty="0" sz="180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Carlito"/>
                <a:cs typeface="Carlito"/>
              </a:rPr>
              <a:t>respectively.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450" spc="235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dirty="0" sz="1800" spc="-5">
                <a:solidFill>
                  <a:srgbClr val="404040"/>
                </a:solidFill>
                <a:latin typeface="Carlito"/>
                <a:cs typeface="Carlito"/>
              </a:rPr>
              <a:t>Hence, </a:t>
            </a:r>
            <a:r>
              <a:rPr dirty="0" sz="1800" spc="-10">
                <a:solidFill>
                  <a:srgbClr val="404040"/>
                </a:solidFill>
                <a:latin typeface="Carlito"/>
                <a:cs typeface="Carlito"/>
              </a:rPr>
              <a:t>Overall </a:t>
            </a:r>
            <a:r>
              <a:rPr dirty="0" sz="1800">
                <a:solidFill>
                  <a:srgbClr val="404040"/>
                </a:solidFill>
                <a:latin typeface="Carlito"/>
                <a:cs typeface="Carlito"/>
              </a:rPr>
              <a:t>Model seems </a:t>
            </a:r>
            <a:r>
              <a:rPr dirty="0" sz="1800" spc="-1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dirty="0" sz="1800" spc="-5">
                <a:solidFill>
                  <a:srgbClr val="404040"/>
                </a:solidFill>
                <a:latin typeface="Carlito"/>
                <a:cs typeface="Carlito"/>
              </a:rPr>
              <a:t>be</a:t>
            </a:r>
            <a:r>
              <a:rPr dirty="0" sz="1800" spc="3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rlito"/>
                <a:cs typeface="Carlito"/>
              </a:rPr>
              <a:t>Good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189801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latin typeface="Trebuchet MS"/>
                <a:cs typeface="Trebuchet MS"/>
              </a:rPr>
              <a:t>Summary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5751" y="1316863"/>
            <a:ext cx="8612505" cy="414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dirty="0" sz="1450" spc="235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dirty="0" sz="1800" spc="-10">
                <a:solidFill>
                  <a:srgbClr val="151515"/>
                </a:solidFill>
                <a:latin typeface="Carlito"/>
                <a:cs typeface="Carlito"/>
              </a:rPr>
              <a:t>There are </a:t>
            </a:r>
            <a:r>
              <a:rPr dirty="0" sz="1800">
                <a:solidFill>
                  <a:srgbClr val="151515"/>
                </a:solidFill>
                <a:latin typeface="Carlito"/>
                <a:cs typeface="Carlito"/>
              </a:rPr>
              <a:t>a </a:t>
            </a:r>
            <a:r>
              <a:rPr dirty="0" sz="1800" spc="-5">
                <a:solidFill>
                  <a:srgbClr val="151515"/>
                </a:solidFill>
                <a:latin typeface="Carlito"/>
                <a:cs typeface="Carlito"/>
              </a:rPr>
              <a:t>lot of </a:t>
            </a:r>
            <a:r>
              <a:rPr dirty="0" sz="1800">
                <a:solidFill>
                  <a:srgbClr val="151515"/>
                </a:solidFill>
                <a:latin typeface="Carlito"/>
                <a:cs typeface="Carlito"/>
              </a:rPr>
              <a:t>leads </a:t>
            </a:r>
            <a:r>
              <a:rPr dirty="0" sz="1800" spc="-10">
                <a:solidFill>
                  <a:srgbClr val="151515"/>
                </a:solidFill>
                <a:latin typeface="Carlito"/>
                <a:cs typeface="Carlito"/>
              </a:rPr>
              <a:t>generated </a:t>
            </a:r>
            <a:r>
              <a:rPr dirty="0" sz="1800">
                <a:solidFill>
                  <a:srgbClr val="151515"/>
                </a:solidFill>
                <a:latin typeface="Carlito"/>
                <a:cs typeface="Carlito"/>
              </a:rPr>
              <a:t>in the </a:t>
            </a:r>
            <a:r>
              <a:rPr dirty="0" sz="1800" spc="-5">
                <a:solidFill>
                  <a:srgbClr val="151515"/>
                </a:solidFill>
                <a:latin typeface="Carlito"/>
                <a:cs typeface="Carlito"/>
              </a:rPr>
              <a:t>initial </a:t>
            </a:r>
            <a:r>
              <a:rPr dirty="0" sz="1800" spc="-15">
                <a:solidFill>
                  <a:srgbClr val="151515"/>
                </a:solidFill>
                <a:latin typeface="Carlito"/>
                <a:cs typeface="Carlito"/>
              </a:rPr>
              <a:t>stage </a:t>
            </a:r>
            <a:r>
              <a:rPr dirty="0" sz="1800" spc="-10">
                <a:solidFill>
                  <a:srgbClr val="151515"/>
                </a:solidFill>
                <a:latin typeface="Carlito"/>
                <a:cs typeface="Carlito"/>
              </a:rPr>
              <a:t>(top) </a:t>
            </a:r>
            <a:r>
              <a:rPr dirty="0" sz="1800" spc="-5">
                <a:solidFill>
                  <a:srgbClr val="151515"/>
                </a:solidFill>
                <a:latin typeface="Carlito"/>
                <a:cs typeface="Carlito"/>
              </a:rPr>
              <a:t>but only </a:t>
            </a:r>
            <a:r>
              <a:rPr dirty="0" sz="1800">
                <a:solidFill>
                  <a:srgbClr val="151515"/>
                </a:solidFill>
                <a:latin typeface="Carlito"/>
                <a:cs typeface="Carlito"/>
              </a:rPr>
              <a:t>a </a:t>
            </a:r>
            <a:r>
              <a:rPr dirty="0" sz="1800" spc="-20">
                <a:solidFill>
                  <a:srgbClr val="151515"/>
                </a:solidFill>
                <a:latin typeface="Carlito"/>
                <a:cs typeface="Carlito"/>
              </a:rPr>
              <a:t>few </a:t>
            </a:r>
            <a:r>
              <a:rPr dirty="0" sz="1800" spc="-5">
                <a:solidFill>
                  <a:srgbClr val="151515"/>
                </a:solidFill>
                <a:latin typeface="Carlito"/>
                <a:cs typeface="Carlito"/>
              </a:rPr>
              <a:t>of </a:t>
            </a:r>
            <a:r>
              <a:rPr dirty="0" sz="1800">
                <a:solidFill>
                  <a:srgbClr val="151515"/>
                </a:solidFill>
                <a:latin typeface="Carlito"/>
                <a:cs typeface="Carlito"/>
              </a:rPr>
              <a:t>them </a:t>
            </a:r>
            <a:r>
              <a:rPr dirty="0" sz="1800" spc="-10">
                <a:solidFill>
                  <a:srgbClr val="151515"/>
                </a:solidFill>
                <a:latin typeface="Carlito"/>
                <a:cs typeface="Carlito"/>
              </a:rPr>
              <a:t>come  </a:t>
            </a:r>
            <a:r>
              <a:rPr dirty="0" sz="1800" spc="-5">
                <a:solidFill>
                  <a:srgbClr val="151515"/>
                </a:solidFill>
                <a:latin typeface="Carlito"/>
                <a:cs typeface="Carlito"/>
              </a:rPr>
              <a:t>out </a:t>
            </a:r>
            <a:r>
              <a:rPr dirty="0" sz="1800">
                <a:solidFill>
                  <a:srgbClr val="151515"/>
                </a:solidFill>
                <a:latin typeface="Carlito"/>
                <a:cs typeface="Carlito"/>
              </a:rPr>
              <a:t>as </a:t>
            </a:r>
            <a:r>
              <a:rPr dirty="0" sz="1800" spc="-10">
                <a:solidFill>
                  <a:srgbClr val="151515"/>
                </a:solidFill>
                <a:latin typeface="Carlito"/>
                <a:cs typeface="Carlito"/>
              </a:rPr>
              <a:t>paying </a:t>
            </a:r>
            <a:r>
              <a:rPr dirty="0" sz="1800" spc="-15">
                <a:solidFill>
                  <a:srgbClr val="151515"/>
                </a:solidFill>
                <a:latin typeface="Carlito"/>
                <a:cs typeface="Carlito"/>
              </a:rPr>
              <a:t>customers </a:t>
            </a:r>
            <a:r>
              <a:rPr dirty="0" sz="1800" spc="-10">
                <a:solidFill>
                  <a:srgbClr val="151515"/>
                </a:solidFill>
                <a:latin typeface="Carlito"/>
                <a:cs typeface="Carlito"/>
              </a:rPr>
              <a:t>from </a:t>
            </a:r>
            <a:r>
              <a:rPr dirty="0" sz="1800">
                <a:solidFill>
                  <a:srgbClr val="151515"/>
                </a:solidFill>
                <a:latin typeface="Carlito"/>
                <a:cs typeface="Carlito"/>
              </a:rPr>
              <a:t>the </a:t>
            </a:r>
            <a:r>
              <a:rPr dirty="0" sz="1800" spc="-10">
                <a:solidFill>
                  <a:srgbClr val="151515"/>
                </a:solidFill>
                <a:latin typeface="Carlito"/>
                <a:cs typeface="Carlito"/>
              </a:rPr>
              <a:t>bottom. </a:t>
            </a:r>
            <a:r>
              <a:rPr dirty="0" sz="1800">
                <a:solidFill>
                  <a:srgbClr val="151515"/>
                </a:solidFill>
                <a:latin typeface="Carlito"/>
                <a:cs typeface="Carlito"/>
              </a:rPr>
              <a:t>In the middle </a:t>
            </a:r>
            <a:r>
              <a:rPr dirty="0" sz="1800" spc="-10">
                <a:solidFill>
                  <a:srgbClr val="151515"/>
                </a:solidFill>
                <a:latin typeface="Carlito"/>
                <a:cs typeface="Carlito"/>
              </a:rPr>
              <a:t>stage, you </a:t>
            </a:r>
            <a:r>
              <a:rPr dirty="0" sz="1800" spc="-5">
                <a:solidFill>
                  <a:srgbClr val="151515"/>
                </a:solidFill>
                <a:latin typeface="Carlito"/>
                <a:cs typeface="Carlito"/>
              </a:rPr>
              <a:t>need </a:t>
            </a:r>
            <a:r>
              <a:rPr dirty="0" sz="1800" spc="-10">
                <a:solidFill>
                  <a:srgbClr val="151515"/>
                </a:solidFill>
                <a:latin typeface="Carlito"/>
                <a:cs typeface="Carlito"/>
              </a:rPr>
              <a:t>to nurture </a:t>
            </a:r>
            <a:r>
              <a:rPr dirty="0" sz="1800">
                <a:solidFill>
                  <a:srgbClr val="151515"/>
                </a:solidFill>
                <a:latin typeface="Carlito"/>
                <a:cs typeface="Carlito"/>
              </a:rPr>
              <a:t>the  </a:t>
            </a:r>
            <a:r>
              <a:rPr dirty="0" sz="1800" spc="-10">
                <a:solidFill>
                  <a:srgbClr val="151515"/>
                </a:solidFill>
                <a:latin typeface="Carlito"/>
                <a:cs typeface="Carlito"/>
              </a:rPr>
              <a:t>potential </a:t>
            </a:r>
            <a:r>
              <a:rPr dirty="0" sz="1800">
                <a:solidFill>
                  <a:srgbClr val="151515"/>
                </a:solidFill>
                <a:latin typeface="Carlito"/>
                <a:cs typeface="Carlito"/>
              </a:rPr>
              <a:t>leads </a:t>
            </a:r>
            <a:r>
              <a:rPr dirty="0" sz="1800" spc="-5">
                <a:solidFill>
                  <a:srgbClr val="151515"/>
                </a:solidFill>
                <a:latin typeface="Carlito"/>
                <a:cs typeface="Carlito"/>
              </a:rPr>
              <a:t>well (i.e. </a:t>
            </a:r>
            <a:r>
              <a:rPr dirty="0" sz="1800" spc="-10">
                <a:solidFill>
                  <a:srgbClr val="151515"/>
                </a:solidFill>
                <a:latin typeface="Carlito"/>
                <a:cs typeface="Carlito"/>
              </a:rPr>
              <a:t>educating </a:t>
            </a:r>
            <a:r>
              <a:rPr dirty="0" sz="1800">
                <a:solidFill>
                  <a:srgbClr val="151515"/>
                </a:solidFill>
                <a:latin typeface="Carlito"/>
                <a:cs typeface="Carlito"/>
              </a:rPr>
              <a:t>the leads about the </a:t>
            </a:r>
            <a:r>
              <a:rPr dirty="0" sz="1800" spc="-10">
                <a:solidFill>
                  <a:srgbClr val="151515"/>
                </a:solidFill>
                <a:latin typeface="Carlito"/>
                <a:cs typeface="Carlito"/>
              </a:rPr>
              <a:t>product, constantly  communicating </a:t>
            </a:r>
            <a:r>
              <a:rPr dirty="0" sz="1800" spc="-15">
                <a:solidFill>
                  <a:srgbClr val="151515"/>
                </a:solidFill>
                <a:latin typeface="Carlito"/>
                <a:cs typeface="Carlito"/>
              </a:rPr>
              <a:t>etc.) </a:t>
            </a:r>
            <a:r>
              <a:rPr dirty="0" sz="1800" spc="-5">
                <a:solidFill>
                  <a:srgbClr val="151515"/>
                </a:solidFill>
                <a:latin typeface="Carlito"/>
                <a:cs typeface="Carlito"/>
              </a:rPr>
              <a:t>in </a:t>
            </a:r>
            <a:r>
              <a:rPr dirty="0" sz="1800" spc="-10">
                <a:solidFill>
                  <a:srgbClr val="151515"/>
                </a:solidFill>
                <a:latin typeface="Carlito"/>
                <a:cs typeface="Carlito"/>
              </a:rPr>
              <a:t>order to get </a:t>
            </a:r>
            <a:r>
              <a:rPr dirty="0" sz="1800">
                <a:solidFill>
                  <a:srgbClr val="151515"/>
                </a:solidFill>
                <a:latin typeface="Carlito"/>
                <a:cs typeface="Carlito"/>
              </a:rPr>
              <a:t>a </a:t>
            </a:r>
            <a:r>
              <a:rPr dirty="0" sz="1800" spc="-5">
                <a:solidFill>
                  <a:srgbClr val="151515"/>
                </a:solidFill>
                <a:latin typeface="Carlito"/>
                <a:cs typeface="Carlito"/>
              </a:rPr>
              <a:t>higher lead </a:t>
            </a:r>
            <a:r>
              <a:rPr dirty="0" sz="1800" spc="-15">
                <a:solidFill>
                  <a:srgbClr val="151515"/>
                </a:solidFill>
                <a:latin typeface="Carlito"/>
                <a:cs typeface="Carlito"/>
              </a:rPr>
              <a:t>conversion. First, </a:t>
            </a:r>
            <a:r>
              <a:rPr dirty="0" sz="1800" spc="-5">
                <a:solidFill>
                  <a:srgbClr val="151515"/>
                </a:solidFill>
                <a:latin typeface="Carlito"/>
                <a:cs typeface="Carlito"/>
              </a:rPr>
              <a:t>sort out </a:t>
            </a:r>
            <a:r>
              <a:rPr dirty="0" sz="1800">
                <a:solidFill>
                  <a:srgbClr val="151515"/>
                </a:solidFill>
                <a:latin typeface="Carlito"/>
                <a:cs typeface="Carlito"/>
              </a:rPr>
              <a:t>the </a:t>
            </a:r>
            <a:r>
              <a:rPr dirty="0" sz="1800" spc="-10">
                <a:solidFill>
                  <a:srgbClr val="151515"/>
                </a:solidFill>
                <a:latin typeface="Carlito"/>
                <a:cs typeface="Carlito"/>
              </a:rPr>
              <a:t>best  </a:t>
            </a:r>
            <a:r>
              <a:rPr dirty="0" sz="1800" spc="-5">
                <a:solidFill>
                  <a:srgbClr val="151515"/>
                </a:solidFill>
                <a:latin typeface="Carlito"/>
                <a:cs typeface="Carlito"/>
              </a:rPr>
              <a:t>prospects </a:t>
            </a:r>
            <a:r>
              <a:rPr dirty="0" sz="1800" spc="-10">
                <a:solidFill>
                  <a:srgbClr val="151515"/>
                </a:solidFill>
                <a:latin typeface="Carlito"/>
                <a:cs typeface="Carlito"/>
              </a:rPr>
              <a:t>from </a:t>
            </a:r>
            <a:r>
              <a:rPr dirty="0" sz="1800">
                <a:solidFill>
                  <a:srgbClr val="151515"/>
                </a:solidFill>
                <a:latin typeface="Carlito"/>
                <a:cs typeface="Carlito"/>
              </a:rPr>
              <a:t>the leads </a:t>
            </a:r>
            <a:r>
              <a:rPr dirty="0" sz="1800" spc="-10">
                <a:solidFill>
                  <a:srgbClr val="151515"/>
                </a:solidFill>
                <a:latin typeface="Carlito"/>
                <a:cs typeface="Carlito"/>
              </a:rPr>
              <a:t>you have generated. </a:t>
            </a:r>
            <a:r>
              <a:rPr dirty="0" sz="1800" spc="-35">
                <a:solidFill>
                  <a:srgbClr val="151515"/>
                </a:solidFill>
                <a:latin typeface="Carlito"/>
                <a:cs typeface="Carlito"/>
              </a:rPr>
              <a:t>'Total </a:t>
            </a:r>
            <a:r>
              <a:rPr dirty="0" sz="1800" spc="-5">
                <a:solidFill>
                  <a:srgbClr val="151515"/>
                </a:solidFill>
                <a:latin typeface="Carlito"/>
                <a:cs typeface="Carlito"/>
              </a:rPr>
              <a:t>Visits' </a:t>
            </a:r>
            <a:r>
              <a:rPr dirty="0" sz="1800">
                <a:solidFill>
                  <a:srgbClr val="151515"/>
                </a:solidFill>
                <a:latin typeface="Carlito"/>
                <a:cs typeface="Carlito"/>
              </a:rPr>
              <a:t>, </a:t>
            </a:r>
            <a:r>
              <a:rPr dirty="0" sz="1800" spc="-35">
                <a:solidFill>
                  <a:srgbClr val="151515"/>
                </a:solidFill>
                <a:latin typeface="Carlito"/>
                <a:cs typeface="Carlito"/>
              </a:rPr>
              <a:t>'Total </a:t>
            </a:r>
            <a:r>
              <a:rPr dirty="0" sz="1800" spc="-5">
                <a:solidFill>
                  <a:srgbClr val="151515"/>
                </a:solidFill>
                <a:latin typeface="Carlito"/>
                <a:cs typeface="Carlito"/>
              </a:rPr>
              <a:t>Time Spent on  </a:t>
            </a:r>
            <a:r>
              <a:rPr dirty="0" sz="1800" spc="-15">
                <a:solidFill>
                  <a:srgbClr val="151515"/>
                </a:solidFill>
                <a:latin typeface="Carlito"/>
                <a:cs typeface="Carlito"/>
              </a:rPr>
              <a:t>Website' </a:t>
            </a:r>
            <a:r>
              <a:rPr dirty="0" sz="1800">
                <a:solidFill>
                  <a:srgbClr val="151515"/>
                </a:solidFill>
                <a:latin typeface="Carlito"/>
                <a:cs typeface="Carlito"/>
              </a:rPr>
              <a:t>, </a:t>
            </a:r>
            <a:r>
              <a:rPr dirty="0" sz="1800" spc="-15">
                <a:solidFill>
                  <a:srgbClr val="151515"/>
                </a:solidFill>
                <a:latin typeface="Carlito"/>
                <a:cs typeface="Carlito"/>
              </a:rPr>
              <a:t>'Page </a:t>
            </a:r>
            <a:r>
              <a:rPr dirty="0" sz="1800" spc="-10">
                <a:solidFill>
                  <a:srgbClr val="151515"/>
                </a:solidFill>
                <a:latin typeface="Carlito"/>
                <a:cs typeface="Carlito"/>
              </a:rPr>
              <a:t>Views </a:t>
            </a:r>
            <a:r>
              <a:rPr dirty="0" sz="1800" spc="-15">
                <a:solidFill>
                  <a:srgbClr val="151515"/>
                </a:solidFill>
                <a:latin typeface="Carlito"/>
                <a:cs typeface="Carlito"/>
              </a:rPr>
              <a:t>Per </a:t>
            </a:r>
            <a:r>
              <a:rPr dirty="0" sz="1800" spc="-5">
                <a:solidFill>
                  <a:srgbClr val="151515"/>
                </a:solidFill>
                <a:latin typeface="Carlito"/>
                <a:cs typeface="Carlito"/>
              </a:rPr>
              <a:t>Visit' which </a:t>
            </a:r>
            <a:r>
              <a:rPr dirty="0" sz="1800" spc="-10">
                <a:solidFill>
                  <a:srgbClr val="151515"/>
                </a:solidFill>
                <a:latin typeface="Carlito"/>
                <a:cs typeface="Carlito"/>
              </a:rPr>
              <a:t>contribute </a:t>
            </a:r>
            <a:r>
              <a:rPr dirty="0" sz="1800" spc="-5">
                <a:solidFill>
                  <a:srgbClr val="151515"/>
                </a:solidFill>
                <a:latin typeface="Carlito"/>
                <a:cs typeface="Carlito"/>
              </a:rPr>
              <a:t>most </a:t>
            </a:r>
            <a:r>
              <a:rPr dirty="0" sz="1800" spc="-15">
                <a:solidFill>
                  <a:srgbClr val="151515"/>
                </a:solidFill>
                <a:latin typeface="Carlito"/>
                <a:cs typeface="Carlito"/>
              </a:rPr>
              <a:t>towards </a:t>
            </a:r>
            <a:r>
              <a:rPr dirty="0" sz="1800">
                <a:solidFill>
                  <a:srgbClr val="151515"/>
                </a:solidFill>
                <a:latin typeface="Carlito"/>
                <a:cs typeface="Carlito"/>
              </a:rPr>
              <a:t>the </a:t>
            </a:r>
            <a:r>
              <a:rPr dirty="0" sz="1800" spc="-10">
                <a:solidFill>
                  <a:srgbClr val="151515"/>
                </a:solidFill>
                <a:latin typeface="Carlito"/>
                <a:cs typeface="Carlito"/>
              </a:rPr>
              <a:t>probability </a:t>
            </a:r>
            <a:r>
              <a:rPr dirty="0" sz="1800" spc="-5">
                <a:solidFill>
                  <a:srgbClr val="151515"/>
                </a:solidFill>
                <a:latin typeface="Carlito"/>
                <a:cs typeface="Carlito"/>
              </a:rPr>
              <a:t>of </a:t>
            </a:r>
            <a:r>
              <a:rPr dirty="0" sz="1800">
                <a:solidFill>
                  <a:srgbClr val="151515"/>
                </a:solidFill>
                <a:latin typeface="Carlito"/>
                <a:cs typeface="Carlito"/>
              </a:rPr>
              <a:t>a lead  </a:t>
            </a:r>
            <a:r>
              <a:rPr dirty="0" sz="1800" spc="-10">
                <a:solidFill>
                  <a:srgbClr val="151515"/>
                </a:solidFill>
                <a:latin typeface="Carlito"/>
                <a:cs typeface="Carlito"/>
              </a:rPr>
              <a:t>getting converted. </a:t>
            </a:r>
            <a:r>
              <a:rPr dirty="0" sz="1800">
                <a:solidFill>
                  <a:srgbClr val="151515"/>
                </a:solidFill>
                <a:latin typeface="Carlito"/>
                <a:cs typeface="Carlito"/>
              </a:rPr>
              <a:t>Then, </a:t>
            </a:r>
            <a:r>
              <a:rPr dirty="0" sz="1800" spc="-50">
                <a:solidFill>
                  <a:srgbClr val="151515"/>
                </a:solidFill>
                <a:latin typeface="Carlito"/>
                <a:cs typeface="Carlito"/>
              </a:rPr>
              <a:t>You </a:t>
            </a:r>
            <a:r>
              <a:rPr dirty="0" sz="1800" spc="-5">
                <a:solidFill>
                  <a:srgbClr val="151515"/>
                </a:solidFill>
                <a:latin typeface="Carlito"/>
                <a:cs typeface="Carlito"/>
              </a:rPr>
              <a:t>must </a:t>
            </a:r>
            <a:r>
              <a:rPr dirty="0" sz="1800" spc="-15">
                <a:solidFill>
                  <a:srgbClr val="151515"/>
                </a:solidFill>
                <a:latin typeface="Carlito"/>
                <a:cs typeface="Carlito"/>
              </a:rPr>
              <a:t>keep </a:t>
            </a:r>
            <a:r>
              <a:rPr dirty="0" sz="1800">
                <a:solidFill>
                  <a:srgbClr val="151515"/>
                </a:solidFill>
                <a:latin typeface="Carlito"/>
                <a:cs typeface="Carlito"/>
              </a:rPr>
              <a:t>a </a:t>
            </a:r>
            <a:r>
              <a:rPr dirty="0" sz="1800" spc="-10">
                <a:solidFill>
                  <a:srgbClr val="151515"/>
                </a:solidFill>
                <a:latin typeface="Carlito"/>
                <a:cs typeface="Carlito"/>
              </a:rPr>
              <a:t>list </a:t>
            </a:r>
            <a:r>
              <a:rPr dirty="0" sz="1800" spc="-5">
                <a:solidFill>
                  <a:srgbClr val="151515"/>
                </a:solidFill>
                <a:latin typeface="Carlito"/>
                <a:cs typeface="Carlito"/>
              </a:rPr>
              <a:t>of </a:t>
            </a:r>
            <a:r>
              <a:rPr dirty="0" sz="1800">
                <a:solidFill>
                  <a:srgbClr val="151515"/>
                </a:solidFill>
                <a:latin typeface="Carlito"/>
                <a:cs typeface="Carlito"/>
              </a:rPr>
              <a:t>leads </a:t>
            </a:r>
            <a:r>
              <a:rPr dirty="0" sz="1800" spc="-5">
                <a:solidFill>
                  <a:srgbClr val="151515"/>
                </a:solidFill>
                <a:latin typeface="Carlito"/>
                <a:cs typeface="Carlito"/>
              </a:rPr>
              <a:t>handy </a:t>
            </a:r>
            <a:r>
              <a:rPr dirty="0" sz="1800">
                <a:solidFill>
                  <a:srgbClr val="151515"/>
                </a:solidFill>
                <a:latin typeface="Carlito"/>
                <a:cs typeface="Carlito"/>
              </a:rPr>
              <a:t>so </a:t>
            </a:r>
            <a:r>
              <a:rPr dirty="0" sz="1800" spc="-5">
                <a:solidFill>
                  <a:srgbClr val="151515"/>
                </a:solidFill>
                <a:latin typeface="Carlito"/>
                <a:cs typeface="Carlito"/>
              </a:rPr>
              <a:t>that </a:t>
            </a:r>
            <a:r>
              <a:rPr dirty="0" sz="1800" spc="-10">
                <a:solidFill>
                  <a:srgbClr val="151515"/>
                </a:solidFill>
                <a:latin typeface="Carlito"/>
                <a:cs typeface="Carlito"/>
              </a:rPr>
              <a:t>you can inform </a:t>
            </a:r>
            <a:r>
              <a:rPr dirty="0" sz="1800">
                <a:solidFill>
                  <a:srgbClr val="151515"/>
                </a:solidFill>
                <a:latin typeface="Carlito"/>
                <a:cs typeface="Carlito"/>
              </a:rPr>
              <a:t>them  about </a:t>
            </a:r>
            <a:r>
              <a:rPr dirty="0" sz="1800" spc="-5">
                <a:solidFill>
                  <a:srgbClr val="151515"/>
                </a:solidFill>
                <a:latin typeface="Carlito"/>
                <a:cs typeface="Carlito"/>
              </a:rPr>
              <a:t>new </a:t>
            </a:r>
            <a:r>
              <a:rPr dirty="0" sz="1800" spc="-10">
                <a:solidFill>
                  <a:srgbClr val="151515"/>
                </a:solidFill>
                <a:latin typeface="Carlito"/>
                <a:cs typeface="Carlito"/>
              </a:rPr>
              <a:t>courses, </a:t>
            </a:r>
            <a:r>
              <a:rPr dirty="0" sz="1800">
                <a:solidFill>
                  <a:srgbClr val="151515"/>
                </a:solidFill>
                <a:latin typeface="Carlito"/>
                <a:cs typeface="Carlito"/>
              </a:rPr>
              <a:t>services, </a:t>
            </a:r>
            <a:r>
              <a:rPr dirty="0" sz="1800" spc="-5">
                <a:solidFill>
                  <a:srgbClr val="151515"/>
                </a:solidFill>
                <a:latin typeface="Carlito"/>
                <a:cs typeface="Carlito"/>
              </a:rPr>
              <a:t>job </a:t>
            </a:r>
            <a:r>
              <a:rPr dirty="0" sz="1800" spc="-20">
                <a:solidFill>
                  <a:srgbClr val="151515"/>
                </a:solidFill>
                <a:latin typeface="Carlito"/>
                <a:cs typeface="Carlito"/>
              </a:rPr>
              <a:t>offers </a:t>
            </a:r>
            <a:r>
              <a:rPr dirty="0" sz="1800">
                <a:solidFill>
                  <a:srgbClr val="151515"/>
                </a:solidFill>
                <a:latin typeface="Carlito"/>
                <a:cs typeface="Carlito"/>
              </a:rPr>
              <a:t>and </a:t>
            </a:r>
            <a:r>
              <a:rPr dirty="0" sz="1800" spc="-10">
                <a:solidFill>
                  <a:srgbClr val="151515"/>
                </a:solidFill>
                <a:latin typeface="Carlito"/>
                <a:cs typeface="Carlito"/>
              </a:rPr>
              <a:t>future </a:t>
            </a:r>
            <a:r>
              <a:rPr dirty="0" sz="1800">
                <a:solidFill>
                  <a:srgbClr val="151515"/>
                </a:solidFill>
                <a:latin typeface="Carlito"/>
                <a:cs typeface="Carlito"/>
              </a:rPr>
              <a:t>higher </a:t>
            </a:r>
            <a:r>
              <a:rPr dirty="0" sz="1800" spc="-5">
                <a:solidFill>
                  <a:srgbClr val="151515"/>
                </a:solidFill>
                <a:latin typeface="Carlito"/>
                <a:cs typeface="Carlito"/>
              </a:rPr>
              <a:t>studies. Monitor </a:t>
            </a:r>
            <a:r>
              <a:rPr dirty="0" sz="1800">
                <a:solidFill>
                  <a:srgbClr val="151515"/>
                </a:solidFill>
                <a:latin typeface="Carlito"/>
                <a:cs typeface="Carlito"/>
              </a:rPr>
              <a:t>each </a:t>
            </a:r>
            <a:r>
              <a:rPr dirty="0" sz="1800" spc="-5">
                <a:solidFill>
                  <a:srgbClr val="151515"/>
                </a:solidFill>
                <a:latin typeface="Carlito"/>
                <a:cs typeface="Carlito"/>
              </a:rPr>
              <a:t>lead  </a:t>
            </a:r>
            <a:r>
              <a:rPr dirty="0" sz="1800" spc="-10">
                <a:solidFill>
                  <a:srgbClr val="151515"/>
                </a:solidFill>
                <a:latin typeface="Carlito"/>
                <a:cs typeface="Carlito"/>
              </a:rPr>
              <a:t>carefully </a:t>
            </a:r>
            <a:r>
              <a:rPr dirty="0" sz="1800" spc="-5">
                <a:solidFill>
                  <a:srgbClr val="151515"/>
                </a:solidFill>
                <a:latin typeface="Carlito"/>
                <a:cs typeface="Carlito"/>
              </a:rPr>
              <a:t>so that </a:t>
            </a:r>
            <a:r>
              <a:rPr dirty="0" sz="1800" spc="-10">
                <a:solidFill>
                  <a:srgbClr val="151515"/>
                </a:solidFill>
                <a:latin typeface="Carlito"/>
                <a:cs typeface="Carlito"/>
              </a:rPr>
              <a:t>you </a:t>
            </a:r>
            <a:r>
              <a:rPr dirty="0" sz="1800" spc="-5">
                <a:solidFill>
                  <a:srgbClr val="151515"/>
                </a:solidFill>
                <a:latin typeface="Carlito"/>
                <a:cs typeface="Carlito"/>
              </a:rPr>
              <a:t>can </a:t>
            </a:r>
            <a:r>
              <a:rPr dirty="0" sz="1800" spc="-10">
                <a:solidFill>
                  <a:srgbClr val="151515"/>
                </a:solidFill>
                <a:latin typeface="Carlito"/>
                <a:cs typeface="Carlito"/>
              </a:rPr>
              <a:t>tailor </a:t>
            </a:r>
            <a:r>
              <a:rPr dirty="0" sz="1800">
                <a:solidFill>
                  <a:srgbClr val="151515"/>
                </a:solidFill>
                <a:latin typeface="Carlito"/>
                <a:cs typeface="Carlito"/>
              </a:rPr>
              <a:t>the </a:t>
            </a:r>
            <a:r>
              <a:rPr dirty="0" sz="1800" spc="-10">
                <a:solidFill>
                  <a:srgbClr val="151515"/>
                </a:solidFill>
                <a:latin typeface="Carlito"/>
                <a:cs typeface="Carlito"/>
              </a:rPr>
              <a:t>information you </a:t>
            </a:r>
            <a:r>
              <a:rPr dirty="0" sz="1800" spc="-5">
                <a:solidFill>
                  <a:srgbClr val="151515"/>
                </a:solidFill>
                <a:latin typeface="Carlito"/>
                <a:cs typeface="Carlito"/>
              </a:rPr>
              <a:t>send </a:t>
            </a:r>
            <a:r>
              <a:rPr dirty="0" sz="1800" spc="-10">
                <a:solidFill>
                  <a:srgbClr val="151515"/>
                </a:solidFill>
                <a:latin typeface="Carlito"/>
                <a:cs typeface="Carlito"/>
              </a:rPr>
              <a:t>to </a:t>
            </a:r>
            <a:r>
              <a:rPr dirty="0" sz="1800">
                <a:solidFill>
                  <a:srgbClr val="151515"/>
                </a:solidFill>
                <a:latin typeface="Carlito"/>
                <a:cs typeface="Carlito"/>
              </a:rPr>
              <a:t>them. </a:t>
            </a:r>
            <a:r>
              <a:rPr dirty="0" sz="1800" spc="-10">
                <a:solidFill>
                  <a:srgbClr val="151515"/>
                </a:solidFill>
                <a:latin typeface="Carlito"/>
                <a:cs typeface="Carlito"/>
              </a:rPr>
              <a:t>Carefully provide </a:t>
            </a:r>
            <a:r>
              <a:rPr dirty="0" sz="1800" spc="-5">
                <a:solidFill>
                  <a:srgbClr val="151515"/>
                </a:solidFill>
                <a:latin typeface="Carlito"/>
                <a:cs typeface="Carlito"/>
              </a:rPr>
              <a:t>job  </a:t>
            </a:r>
            <a:r>
              <a:rPr dirty="0" sz="1800" spc="-10">
                <a:solidFill>
                  <a:srgbClr val="151515"/>
                </a:solidFill>
                <a:latin typeface="Carlito"/>
                <a:cs typeface="Carlito"/>
              </a:rPr>
              <a:t>offerings, information </a:t>
            </a:r>
            <a:r>
              <a:rPr dirty="0" sz="1800" spc="-5">
                <a:solidFill>
                  <a:srgbClr val="151515"/>
                </a:solidFill>
                <a:latin typeface="Carlito"/>
                <a:cs typeface="Carlito"/>
              </a:rPr>
              <a:t>or </a:t>
            </a:r>
            <a:r>
              <a:rPr dirty="0" sz="1800" spc="-15">
                <a:solidFill>
                  <a:srgbClr val="151515"/>
                </a:solidFill>
                <a:latin typeface="Carlito"/>
                <a:cs typeface="Carlito"/>
              </a:rPr>
              <a:t>courses </a:t>
            </a:r>
            <a:r>
              <a:rPr dirty="0" sz="1800" spc="-5">
                <a:solidFill>
                  <a:srgbClr val="151515"/>
                </a:solidFill>
                <a:latin typeface="Carlito"/>
                <a:cs typeface="Carlito"/>
              </a:rPr>
              <a:t>that suits best </a:t>
            </a:r>
            <a:r>
              <a:rPr dirty="0" sz="1800" spc="-10">
                <a:solidFill>
                  <a:srgbClr val="151515"/>
                </a:solidFill>
                <a:latin typeface="Carlito"/>
                <a:cs typeface="Carlito"/>
              </a:rPr>
              <a:t>according to </a:t>
            </a:r>
            <a:r>
              <a:rPr dirty="0" sz="1800">
                <a:solidFill>
                  <a:srgbClr val="151515"/>
                </a:solidFill>
                <a:latin typeface="Carlito"/>
                <a:cs typeface="Carlito"/>
              </a:rPr>
              <a:t>the </a:t>
            </a:r>
            <a:r>
              <a:rPr dirty="0" sz="1800" spc="-15">
                <a:solidFill>
                  <a:srgbClr val="151515"/>
                </a:solidFill>
                <a:latin typeface="Carlito"/>
                <a:cs typeface="Carlito"/>
              </a:rPr>
              <a:t>interest </a:t>
            </a:r>
            <a:r>
              <a:rPr dirty="0" sz="1800" spc="-5">
                <a:solidFill>
                  <a:srgbClr val="151515"/>
                </a:solidFill>
                <a:latin typeface="Carlito"/>
                <a:cs typeface="Carlito"/>
              </a:rPr>
              <a:t>of </a:t>
            </a:r>
            <a:r>
              <a:rPr dirty="0" sz="1800">
                <a:solidFill>
                  <a:srgbClr val="151515"/>
                </a:solidFill>
                <a:latin typeface="Carlito"/>
                <a:cs typeface="Carlito"/>
              </a:rPr>
              <a:t>the leads. A  </a:t>
            </a:r>
            <a:r>
              <a:rPr dirty="0" sz="1800" spc="-10">
                <a:solidFill>
                  <a:srgbClr val="151515"/>
                </a:solidFill>
                <a:latin typeface="Carlito"/>
                <a:cs typeface="Carlito"/>
              </a:rPr>
              <a:t>proper </a:t>
            </a:r>
            <a:r>
              <a:rPr dirty="0" sz="1800" spc="-5">
                <a:solidFill>
                  <a:srgbClr val="151515"/>
                </a:solidFill>
                <a:latin typeface="Carlito"/>
                <a:cs typeface="Carlito"/>
              </a:rPr>
              <a:t>plan </a:t>
            </a:r>
            <a:r>
              <a:rPr dirty="0" sz="1800" spc="-10">
                <a:solidFill>
                  <a:srgbClr val="151515"/>
                </a:solidFill>
                <a:latin typeface="Carlito"/>
                <a:cs typeface="Carlito"/>
              </a:rPr>
              <a:t>to </a:t>
            </a:r>
            <a:r>
              <a:rPr dirty="0" sz="1800">
                <a:solidFill>
                  <a:srgbClr val="151515"/>
                </a:solidFill>
                <a:latin typeface="Carlito"/>
                <a:cs typeface="Carlito"/>
              </a:rPr>
              <a:t>chart the needs </a:t>
            </a:r>
            <a:r>
              <a:rPr dirty="0" sz="1800" spc="-5">
                <a:solidFill>
                  <a:srgbClr val="151515"/>
                </a:solidFill>
                <a:latin typeface="Carlito"/>
                <a:cs typeface="Carlito"/>
              </a:rPr>
              <a:t>of </a:t>
            </a:r>
            <a:r>
              <a:rPr dirty="0" sz="1800">
                <a:solidFill>
                  <a:srgbClr val="151515"/>
                </a:solidFill>
                <a:latin typeface="Carlito"/>
                <a:cs typeface="Carlito"/>
              </a:rPr>
              <a:t>each </a:t>
            </a:r>
            <a:r>
              <a:rPr dirty="0" sz="1800" spc="-5">
                <a:solidFill>
                  <a:srgbClr val="151515"/>
                </a:solidFill>
                <a:latin typeface="Carlito"/>
                <a:cs typeface="Carlito"/>
              </a:rPr>
              <a:t>lead will go </a:t>
            </a:r>
            <a:r>
              <a:rPr dirty="0" sz="1800">
                <a:solidFill>
                  <a:srgbClr val="151515"/>
                </a:solidFill>
                <a:latin typeface="Carlito"/>
                <a:cs typeface="Carlito"/>
              </a:rPr>
              <a:t>a long </a:t>
            </a:r>
            <a:r>
              <a:rPr dirty="0" sz="1800" spc="-25">
                <a:solidFill>
                  <a:srgbClr val="151515"/>
                </a:solidFill>
                <a:latin typeface="Carlito"/>
                <a:cs typeface="Carlito"/>
              </a:rPr>
              <a:t>way </a:t>
            </a:r>
            <a:r>
              <a:rPr dirty="0" sz="1800" spc="-10">
                <a:solidFill>
                  <a:srgbClr val="151515"/>
                </a:solidFill>
                <a:latin typeface="Carlito"/>
                <a:cs typeface="Carlito"/>
              </a:rPr>
              <a:t>to capture </a:t>
            </a:r>
            <a:r>
              <a:rPr dirty="0" sz="1800">
                <a:solidFill>
                  <a:srgbClr val="151515"/>
                </a:solidFill>
                <a:latin typeface="Carlito"/>
                <a:cs typeface="Carlito"/>
              </a:rPr>
              <a:t>the leads as  </a:t>
            </a:r>
            <a:r>
              <a:rPr dirty="0" sz="1800" spc="-5">
                <a:solidFill>
                  <a:srgbClr val="151515"/>
                </a:solidFill>
                <a:latin typeface="Carlito"/>
                <a:cs typeface="Carlito"/>
              </a:rPr>
              <a:t>prospects. </a:t>
            </a:r>
            <a:r>
              <a:rPr dirty="0" sz="1800" spc="-10">
                <a:solidFill>
                  <a:srgbClr val="151515"/>
                </a:solidFill>
                <a:latin typeface="Carlito"/>
                <a:cs typeface="Carlito"/>
              </a:rPr>
              <a:t>Focus </a:t>
            </a:r>
            <a:r>
              <a:rPr dirty="0" sz="1800" spc="-5">
                <a:solidFill>
                  <a:srgbClr val="151515"/>
                </a:solidFill>
                <a:latin typeface="Carlito"/>
                <a:cs typeface="Carlito"/>
              </a:rPr>
              <a:t>on </a:t>
            </a:r>
            <a:r>
              <a:rPr dirty="0" sz="1800" spc="-10">
                <a:solidFill>
                  <a:srgbClr val="151515"/>
                </a:solidFill>
                <a:latin typeface="Carlito"/>
                <a:cs typeface="Carlito"/>
              </a:rPr>
              <a:t>converted </a:t>
            </a:r>
            <a:r>
              <a:rPr dirty="0" sz="1800" spc="-5">
                <a:solidFill>
                  <a:srgbClr val="151515"/>
                </a:solidFill>
                <a:latin typeface="Carlito"/>
                <a:cs typeface="Carlito"/>
              </a:rPr>
              <a:t>leads. </a:t>
            </a:r>
            <a:r>
              <a:rPr dirty="0" sz="1800" spc="-10">
                <a:solidFill>
                  <a:srgbClr val="151515"/>
                </a:solidFill>
                <a:latin typeface="Carlito"/>
                <a:cs typeface="Carlito"/>
              </a:rPr>
              <a:t>Hold </a:t>
            </a:r>
            <a:r>
              <a:rPr dirty="0" sz="1800" spc="-5">
                <a:solidFill>
                  <a:srgbClr val="151515"/>
                </a:solidFill>
                <a:latin typeface="Carlito"/>
                <a:cs typeface="Carlito"/>
              </a:rPr>
              <a:t>question-answer sessions with </a:t>
            </a:r>
            <a:r>
              <a:rPr dirty="0" sz="1800">
                <a:solidFill>
                  <a:srgbClr val="151515"/>
                </a:solidFill>
                <a:latin typeface="Carlito"/>
                <a:cs typeface="Carlito"/>
              </a:rPr>
              <a:t>leads </a:t>
            </a:r>
            <a:r>
              <a:rPr dirty="0" sz="1800" spc="-10">
                <a:solidFill>
                  <a:srgbClr val="151515"/>
                </a:solidFill>
                <a:latin typeface="Carlito"/>
                <a:cs typeface="Carlito"/>
              </a:rPr>
              <a:t>to  </a:t>
            </a:r>
            <a:r>
              <a:rPr dirty="0" sz="1800" spc="-15">
                <a:solidFill>
                  <a:srgbClr val="151515"/>
                </a:solidFill>
                <a:latin typeface="Carlito"/>
                <a:cs typeface="Carlito"/>
              </a:rPr>
              <a:t>extract </a:t>
            </a:r>
            <a:r>
              <a:rPr dirty="0" sz="1800">
                <a:solidFill>
                  <a:srgbClr val="151515"/>
                </a:solidFill>
                <a:latin typeface="Carlito"/>
                <a:cs typeface="Carlito"/>
              </a:rPr>
              <a:t>the </a:t>
            </a:r>
            <a:r>
              <a:rPr dirty="0" sz="1800" spc="-5">
                <a:solidFill>
                  <a:srgbClr val="151515"/>
                </a:solidFill>
                <a:latin typeface="Carlito"/>
                <a:cs typeface="Carlito"/>
              </a:rPr>
              <a:t>right </a:t>
            </a:r>
            <a:r>
              <a:rPr dirty="0" sz="1800" spc="-10">
                <a:solidFill>
                  <a:srgbClr val="151515"/>
                </a:solidFill>
                <a:latin typeface="Carlito"/>
                <a:cs typeface="Carlito"/>
              </a:rPr>
              <a:t>information you </a:t>
            </a:r>
            <a:r>
              <a:rPr dirty="0" sz="1800">
                <a:solidFill>
                  <a:srgbClr val="151515"/>
                </a:solidFill>
                <a:latin typeface="Carlito"/>
                <a:cs typeface="Carlito"/>
              </a:rPr>
              <a:t>need about them. </a:t>
            </a:r>
            <a:r>
              <a:rPr dirty="0" sz="1800" spc="-20">
                <a:solidFill>
                  <a:srgbClr val="151515"/>
                </a:solidFill>
                <a:latin typeface="Carlito"/>
                <a:cs typeface="Carlito"/>
              </a:rPr>
              <a:t>Make </a:t>
            </a:r>
            <a:r>
              <a:rPr dirty="0" sz="1800" spc="-5">
                <a:solidFill>
                  <a:srgbClr val="151515"/>
                </a:solidFill>
                <a:latin typeface="Carlito"/>
                <a:cs typeface="Carlito"/>
              </a:rPr>
              <a:t>further inquiries </a:t>
            </a:r>
            <a:r>
              <a:rPr dirty="0" sz="1800">
                <a:solidFill>
                  <a:srgbClr val="151515"/>
                </a:solidFill>
                <a:latin typeface="Carlito"/>
                <a:cs typeface="Carlito"/>
              </a:rPr>
              <a:t>and  </a:t>
            </a:r>
            <a:r>
              <a:rPr dirty="0" sz="1800" spc="-5">
                <a:solidFill>
                  <a:srgbClr val="151515"/>
                </a:solidFill>
                <a:latin typeface="Carlito"/>
                <a:cs typeface="Carlito"/>
              </a:rPr>
              <a:t>appointments with </a:t>
            </a:r>
            <a:r>
              <a:rPr dirty="0" sz="1800">
                <a:solidFill>
                  <a:srgbClr val="151515"/>
                </a:solidFill>
                <a:latin typeface="Carlito"/>
                <a:cs typeface="Carlito"/>
              </a:rPr>
              <a:t>the leads </a:t>
            </a:r>
            <a:r>
              <a:rPr dirty="0" sz="1800" spc="-10">
                <a:solidFill>
                  <a:srgbClr val="151515"/>
                </a:solidFill>
                <a:latin typeface="Carlito"/>
                <a:cs typeface="Carlito"/>
              </a:rPr>
              <a:t>to </a:t>
            </a:r>
            <a:r>
              <a:rPr dirty="0" sz="1800" spc="-5">
                <a:solidFill>
                  <a:srgbClr val="151515"/>
                </a:solidFill>
                <a:latin typeface="Carlito"/>
                <a:cs typeface="Carlito"/>
              </a:rPr>
              <a:t>determine </a:t>
            </a:r>
            <a:r>
              <a:rPr dirty="0" sz="1800">
                <a:solidFill>
                  <a:srgbClr val="151515"/>
                </a:solidFill>
                <a:latin typeface="Carlito"/>
                <a:cs typeface="Carlito"/>
              </a:rPr>
              <a:t>their </a:t>
            </a:r>
            <a:r>
              <a:rPr dirty="0" sz="1800" spc="-10">
                <a:solidFill>
                  <a:srgbClr val="151515"/>
                </a:solidFill>
                <a:latin typeface="Carlito"/>
                <a:cs typeface="Carlito"/>
              </a:rPr>
              <a:t>intention </a:t>
            </a:r>
            <a:r>
              <a:rPr dirty="0" sz="1800">
                <a:solidFill>
                  <a:srgbClr val="151515"/>
                </a:solidFill>
                <a:latin typeface="Carlito"/>
                <a:cs typeface="Carlito"/>
              </a:rPr>
              <a:t>and </a:t>
            </a:r>
            <a:r>
              <a:rPr dirty="0" sz="1800" spc="-10">
                <a:solidFill>
                  <a:srgbClr val="151515"/>
                </a:solidFill>
                <a:latin typeface="Carlito"/>
                <a:cs typeface="Carlito"/>
              </a:rPr>
              <a:t>mentality to </a:t>
            </a:r>
            <a:r>
              <a:rPr dirty="0" sz="1800" spc="-5">
                <a:solidFill>
                  <a:srgbClr val="151515"/>
                </a:solidFill>
                <a:latin typeface="Carlito"/>
                <a:cs typeface="Carlito"/>
              </a:rPr>
              <a:t>join </a:t>
            </a:r>
            <a:r>
              <a:rPr dirty="0" sz="1800" spc="-10">
                <a:solidFill>
                  <a:srgbClr val="151515"/>
                </a:solidFill>
                <a:latin typeface="Carlito"/>
                <a:cs typeface="Carlito"/>
              </a:rPr>
              <a:t>online  courses.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310" y="1743836"/>
            <a:ext cx="168402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90C225"/>
                </a:solidFill>
                <a:latin typeface="Trebuchet MS"/>
                <a:cs typeface="Trebuchet MS"/>
              </a:rPr>
              <a:t>Agenda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3126994"/>
            <a:ext cx="8008620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3659504" algn="l"/>
              </a:tabLst>
            </a:pPr>
            <a:r>
              <a:rPr dirty="0" sz="2000">
                <a:latin typeface="Trebuchet MS"/>
                <a:cs typeface="Trebuchet MS"/>
              </a:rPr>
              <a:t>The Purpose </a:t>
            </a:r>
            <a:r>
              <a:rPr dirty="0" sz="2000" spc="-5">
                <a:latin typeface="Trebuchet MS"/>
                <a:cs typeface="Trebuchet MS"/>
              </a:rPr>
              <a:t>is to </a:t>
            </a:r>
            <a:r>
              <a:rPr dirty="0" sz="2000">
                <a:latin typeface="Trebuchet MS"/>
                <a:cs typeface="Trebuchet MS"/>
              </a:rPr>
              <a:t>optimize </a:t>
            </a:r>
            <a:r>
              <a:rPr dirty="0" sz="2000" spc="-5">
                <a:latin typeface="Trebuchet MS"/>
                <a:cs typeface="Trebuchet MS"/>
              </a:rPr>
              <a:t>the </a:t>
            </a:r>
            <a:r>
              <a:rPr dirty="0" sz="2000">
                <a:latin typeface="Trebuchet MS"/>
                <a:cs typeface="Trebuchet MS"/>
              </a:rPr>
              <a:t>lead scoring mechanism based on</a:t>
            </a:r>
            <a:r>
              <a:rPr dirty="0" sz="2000" spc="-254">
                <a:latin typeface="Trebuchet MS"/>
                <a:cs typeface="Trebuchet MS"/>
              </a:rPr>
              <a:t> </a:t>
            </a:r>
            <a:r>
              <a:rPr dirty="0" sz="2000" spc="-5">
                <a:latin typeface="Trebuchet MS"/>
                <a:cs typeface="Trebuchet MS"/>
              </a:rPr>
              <a:t>their  fit,demographics,behaviors,buying tendency etc. </a:t>
            </a:r>
            <a:r>
              <a:rPr dirty="0" sz="2000">
                <a:latin typeface="Trebuchet MS"/>
                <a:cs typeface="Trebuchet MS"/>
              </a:rPr>
              <a:t>By </a:t>
            </a:r>
            <a:r>
              <a:rPr dirty="0" sz="2000" spc="-5">
                <a:latin typeface="Trebuchet MS"/>
                <a:cs typeface="Trebuchet MS"/>
              </a:rPr>
              <a:t>implementing  explicit </a:t>
            </a:r>
            <a:r>
              <a:rPr dirty="0" sz="2000">
                <a:latin typeface="Trebuchet MS"/>
                <a:cs typeface="Trebuchet MS"/>
              </a:rPr>
              <a:t>&amp; </a:t>
            </a:r>
            <a:r>
              <a:rPr dirty="0" sz="2000" spc="-5">
                <a:latin typeface="Trebuchet MS"/>
                <a:cs typeface="Trebuchet MS"/>
              </a:rPr>
              <a:t>Implicit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lead scoring	</a:t>
            </a:r>
            <a:r>
              <a:rPr dirty="0" sz="2000" spc="-5">
                <a:latin typeface="Trebuchet MS"/>
                <a:cs typeface="Trebuchet MS"/>
              </a:rPr>
              <a:t>modelling with </a:t>
            </a:r>
            <a:r>
              <a:rPr dirty="0" sz="2000">
                <a:latin typeface="Trebuchet MS"/>
                <a:cs typeface="Trebuchet MS"/>
              </a:rPr>
              <a:t>lead </a:t>
            </a:r>
            <a:r>
              <a:rPr dirty="0" sz="2000" spc="-5">
                <a:latin typeface="Trebuchet MS"/>
                <a:cs typeface="Trebuchet MS"/>
              </a:rPr>
              <a:t>point</a:t>
            </a:r>
            <a:r>
              <a:rPr dirty="0" sz="2000" spc="-10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system.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845" y="140335"/>
            <a:ext cx="28898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Problem</a:t>
            </a:r>
            <a:r>
              <a:rPr dirty="0" spc="-45"/>
              <a:t> </a:t>
            </a:r>
            <a:r>
              <a:rPr dirty="0" spc="-2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7845" y="1624965"/>
            <a:ext cx="11120755" cy="4147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60400">
              <a:lnSpc>
                <a:spcPct val="107200"/>
              </a:lnSpc>
              <a:spcBef>
                <a:spcPts val="100"/>
              </a:spcBef>
            </a:pPr>
            <a:r>
              <a:rPr dirty="0" sz="1800">
                <a:latin typeface="Carlito"/>
                <a:cs typeface="Carlito"/>
              </a:rPr>
              <a:t>An </a:t>
            </a:r>
            <a:r>
              <a:rPr dirty="0" sz="1800" spc="-10">
                <a:latin typeface="Carlito"/>
                <a:cs typeface="Carlito"/>
              </a:rPr>
              <a:t>education company </a:t>
            </a:r>
            <a:r>
              <a:rPr dirty="0" sz="1800" spc="-5">
                <a:latin typeface="Carlito"/>
                <a:cs typeface="Carlito"/>
              </a:rPr>
              <a:t>named </a:t>
            </a:r>
            <a:r>
              <a:rPr dirty="0" sz="1800">
                <a:latin typeface="Carlito"/>
                <a:cs typeface="Carlito"/>
              </a:rPr>
              <a:t>X </a:t>
            </a:r>
            <a:r>
              <a:rPr dirty="0" sz="1800" spc="-10">
                <a:latin typeface="Carlito"/>
                <a:cs typeface="Carlito"/>
              </a:rPr>
              <a:t>Education </a:t>
            </a:r>
            <a:r>
              <a:rPr dirty="0" sz="1800" spc="-5">
                <a:latin typeface="Carlito"/>
                <a:cs typeface="Carlito"/>
              </a:rPr>
              <a:t>sells online </a:t>
            </a:r>
            <a:r>
              <a:rPr dirty="0" sz="1800" spc="-10">
                <a:latin typeface="Carlito"/>
                <a:cs typeface="Carlito"/>
              </a:rPr>
              <a:t>courses to </a:t>
            </a:r>
            <a:r>
              <a:rPr dirty="0" sz="1800" spc="-5">
                <a:latin typeface="Carlito"/>
                <a:cs typeface="Carlito"/>
              </a:rPr>
              <a:t>industry </a:t>
            </a:r>
            <a:r>
              <a:rPr dirty="0" sz="1800" spc="-10">
                <a:latin typeface="Carlito"/>
                <a:cs typeface="Carlito"/>
              </a:rPr>
              <a:t>professionals. </a:t>
            </a:r>
            <a:r>
              <a:rPr dirty="0" sz="1800" spc="-5">
                <a:latin typeface="Carlito"/>
                <a:cs typeface="Carlito"/>
              </a:rPr>
              <a:t>On </a:t>
            </a:r>
            <a:r>
              <a:rPr dirty="0" sz="1800" spc="-15">
                <a:latin typeface="Carlito"/>
                <a:cs typeface="Carlito"/>
              </a:rPr>
              <a:t>any </a:t>
            </a:r>
            <a:r>
              <a:rPr dirty="0" sz="1800" spc="-5">
                <a:latin typeface="Carlito"/>
                <a:cs typeface="Carlito"/>
              </a:rPr>
              <a:t>given </a:t>
            </a:r>
            <a:r>
              <a:rPr dirty="0" sz="1800" spc="-45">
                <a:latin typeface="Carlito"/>
                <a:cs typeface="Carlito"/>
              </a:rPr>
              <a:t>day, </a:t>
            </a:r>
            <a:r>
              <a:rPr dirty="0" sz="1800" spc="-10">
                <a:latin typeface="Carlito"/>
                <a:cs typeface="Carlito"/>
              </a:rPr>
              <a:t>many  professionals </a:t>
            </a:r>
            <a:r>
              <a:rPr dirty="0" sz="1800">
                <a:latin typeface="Carlito"/>
                <a:cs typeface="Carlito"/>
              </a:rPr>
              <a:t>who </a:t>
            </a:r>
            <a:r>
              <a:rPr dirty="0" sz="1800" spc="-10">
                <a:latin typeface="Carlito"/>
                <a:cs typeface="Carlito"/>
              </a:rPr>
              <a:t>are </a:t>
            </a:r>
            <a:r>
              <a:rPr dirty="0" sz="1800" spc="-15">
                <a:latin typeface="Carlito"/>
                <a:cs typeface="Carlito"/>
              </a:rPr>
              <a:t>interested </a:t>
            </a:r>
            <a:r>
              <a:rPr dirty="0" sz="1800" spc="-5">
                <a:latin typeface="Carlito"/>
                <a:cs typeface="Carlito"/>
              </a:rPr>
              <a:t>in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10">
                <a:latin typeface="Carlito"/>
                <a:cs typeface="Carlito"/>
              </a:rPr>
              <a:t>courses </a:t>
            </a:r>
            <a:r>
              <a:rPr dirty="0" sz="1800" spc="-5">
                <a:latin typeface="Carlito"/>
                <a:cs typeface="Carlito"/>
              </a:rPr>
              <a:t>land on </a:t>
            </a:r>
            <a:r>
              <a:rPr dirty="0" sz="1800">
                <a:latin typeface="Carlito"/>
                <a:cs typeface="Carlito"/>
              </a:rPr>
              <a:t>their </a:t>
            </a:r>
            <a:r>
              <a:rPr dirty="0" sz="1800" spc="-10">
                <a:latin typeface="Carlito"/>
                <a:cs typeface="Carlito"/>
              </a:rPr>
              <a:t>website </a:t>
            </a:r>
            <a:r>
              <a:rPr dirty="0" sz="1800">
                <a:latin typeface="Carlito"/>
                <a:cs typeface="Carlito"/>
              </a:rPr>
              <a:t>and </a:t>
            </a:r>
            <a:r>
              <a:rPr dirty="0" sz="1800" spc="-15">
                <a:latin typeface="Carlito"/>
                <a:cs typeface="Carlito"/>
              </a:rPr>
              <a:t>browse for</a:t>
            </a:r>
            <a:r>
              <a:rPr dirty="0" sz="1800" spc="185">
                <a:latin typeface="Carlito"/>
                <a:cs typeface="Carlito"/>
              </a:rPr>
              <a:t> </a:t>
            </a:r>
            <a:r>
              <a:rPr dirty="0" sz="1800" spc="-15">
                <a:latin typeface="Carlito"/>
                <a:cs typeface="Carlito"/>
              </a:rPr>
              <a:t>courses.</a:t>
            </a:r>
            <a:endParaRPr sz="1800">
              <a:latin typeface="Carlito"/>
              <a:cs typeface="Carlito"/>
            </a:endParaRPr>
          </a:p>
          <a:p>
            <a:pPr marL="12700" marR="5080">
              <a:lnSpc>
                <a:spcPct val="107000"/>
              </a:lnSpc>
              <a:spcBef>
                <a:spcPts val="1190"/>
              </a:spcBef>
            </a:pPr>
            <a:r>
              <a:rPr dirty="0" sz="1800" spc="-5">
                <a:latin typeface="Carlito"/>
                <a:cs typeface="Carlito"/>
              </a:rPr>
              <a:t>The </a:t>
            </a:r>
            <a:r>
              <a:rPr dirty="0" sz="1800" spc="-10">
                <a:latin typeface="Carlito"/>
                <a:cs typeface="Carlito"/>
              </a:rPr>
              <a:t>company </a:t>
            </a:r>
            <a:r>
              <a:rPr dirty="0" sz="1800" spc="-15">
                <a:latin typeface="Carlito"/>
                <a:cs typeface="Carlito"/>
              </a:rPr>
              <a:t>markets </a:t>
            </a:r>
            <a:r>
              <a:rPr dirty="0" sz="1800" spc="-5">
                <a:latin typeface="Carlito"/>
                <a:cs typeface="Carlito"/>
              </a:rPr>
              <a:t>its </a:t>
            </a:r>
            <a:r>
              <a:rPr dirty="0" sz="1800" spc="-10">
                <a:latin typeface="Carlito"/>
                <a:cs typeface="Carlito"/>
              </a:rPr>
              <a:t>courses </a:t>
            </a:r>
            <a:r>
              <a:rPr dirty="0" sz="1800" spc="-5">
                <a:latin typeface="Carlito"/>
                <a:cs typeface="Carlito"/>
              </a:rPr>
              <a:t>on </a:t>
            </a:r>
            <a:r>
              <a:rPr dirty="0" sz="1800" spc="-10">
                <a:latin typeface="Carlito"/>
                <a:cs typeface="Carlito"/>
              </a:rPr>
              <a:t>several websites </a:t>
            </a:r>
            <a:r>
              <a:rPr dirty="0" sz="1800">
                <a:latin typeface="Carlito"/>
                <a:cs typeface="Carlito"/>
              </a:rPr>
              <a:t>and </a:t>
            </a:r>
            <a:r>
              <a:rPr dirty="0" sz="1800" spc="-10">
                <a:latin typeface="Carlito"/>
                <a:cs typeface="Carlito"/>
              </a:rPr>
              <a:t>search </a:t>
            </a:r>
            <a:r>
              <a:rPr dirty="0" sz="1800" spc="-5">
                <a:latin typeface="Carlito"/>
                <a:cs typeface="Carlito"/>
              </a:rPr>
              <a:t>engines </a:t>
            </a:r>
            <a:r>
              <a:rPr dirty="0" sz="1800" spc="-20">
                <a:latin typeface="Carlito"/>
                <a:cs typeface="Carlito"/>
              </a:rPr>
              <a:t>like </a:t>
            </a:r>
            <a:r>
              <a:rPr dirty="0" sz="1800">
                <a:latin typeface="Carlito"/>
                <a:cs typeface="Carlito"/>
              </a:rPr>
              <a:t>Google. </a:t>
            </a:r>
            <a:r>
              <a:rPr dirty="0" sz="1800" spc="-5">
                <a:latin typeface="Carlito"/>
                <a:cs typeface="Carlito"/>
              </a:rPr>
              <a:t>Once </a:t>
            </a:r>
            <a:r>
              <a:rPr dirty="0" sz="1800">
                <a:latin typeface="Carlito"/>
                <a:cs typeface="Carlito"/>
              </a:rPr>
              <a:t>these </a:t>
            </a:r>
            <a:r>
              <a:rPr dirty="0" sz="1800" spc="-5">
                <a:latin typeface="Carlito"/>
                <a:cs typeface="Carlito"/>
              </a:rPr>
              <a:t>people land on </a:t>
            </a:r>
            <a:r>
              <a:rPr dirty="0" sz="1800">
                <a:latin typeface="Carlito"/>
                <a:cs typeface="Carlito"/>
              </a:rPr>
              <a:t>the  </a:t>
            </a:r>
            <a:r>
              <a:rPr dirty="0" sz="1800" spc="-10">
                <a:latin typeface="Carlito"/>
                <a:cs typeface="Carlito"/>
              </a:rPr>
              <a:t>website, </a:t>
            </a:r>
            <a:r>
              <a:rPr dirty="0" sz="1800" spc="-5">
                <a:latin typeface="Carlito"/>
                <a:cs typeface="Carlito"/>
              </a:rPr>
              <a:t>they might </a:t>
            </a:r>
            <a:r>
              <a:rPr dirty="0" sz="1800" spc="-15">
                <a:latin typeface="Carlito"/>
                <a:cs typeface="Carlito"/>
              </a:rPr>
              <a:t>browse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10">
                <a:latin typeface="Carlito"/>
                <a:cs typeface="Carlito"/>
              </a:rPr>
              <a:t>courses </a:t>
            </a:r>
            <a:r>
              <a:rPr dirty="0" sz="1800" spc="-5">
                <a:latin typeface="Carlito"/>
                <a:cs typeface="Carlito"/>
              </a:rPr>
              <a:t>or fill up </a:t>
            </a:r>
            <a:r>
              <a:rPr dirty="0" sz="1800">
                <a:latin typeface="Carlito"/>
                <a:cs typeface="Carlito"/>
              </a:rPr>
              <a:t>a </a:t>
            </a:r>
            <a:r>
              <a:rPr dirty="0" sz="1800" spc="-15">
                <a:latin typeface="Carlito"/>
                <a:cs typeface="Carlito"/>
              </a:rPr>
              <a:t>form for </a:t>
            </a:r>
            <a:r>
              <a:rPr dirty="0" sz="1800" spc="-5">
                <a:latin typeface="Carlito"/>
                <a:cs typeface="Carlito"/>
              </a:rPr>
              <a:t>the </a:t>
            </a:r>
            <a:r>
              <a:rPr dirty="0" sz="1800" spc="-15">
                <a:latin typeface="Carlito"/>
                <a:cs typeface="Carlito"/>
              </a:rPr>
              <a:t>course </a:t>
            </a:r>
            <a:r>
              <a:rPr dirty="0" sz="1800" spc="-5">
                <a:latin typeface="Carlito"/>
                <a:cs typeface="Carlito"/>
              </a:rPr>
              <a:t>or </a:t>
            </a:r>
            <a:r>
              <a:rPr dirty="0" sz="1800" spc="-20">
                <a:latin typeface="Carlito"/>
                <a:cs typeface="Carlito"/>
              </a:rPr>
              <a:t>watch </a:t>
            </a:r>
            <a:r>
              <a:rPr dirty="0" sz="1800" spc="-5">
                <a:latin typeface="Carlito"/>
                <a:cs typeface="Carlito"/>
              </a:rPr>
              <a:t>some videos. </a:t>
            </a:r>
            <a:r>
              <a:rPr dirty="0" sz="1800">
                <a:latin typeface="Carlito"/>
                <a:cs typeface="Carlito"/>
              </a:rPr>
              <a:t>When these </a:t>
            </a:r>
            <a:r>
              <a:rPr dirty="0" sz="1800" spc="-5">
                <a:latin typeface="Carlito"/>
                <a:cs typeface="Carlito"/>
              </a:rPr>
              <a:t>people fill up  </a:t>
            </a:r>
            <a:r>
              <a:rPr dirty="0" sz="1800">
                <a:latin typeface="Carlito"/>
                <a:cs typeface="Carlito"/>
              </a:rPr>
              <a:t>a </a:t>
            </a:r>
            <a:r>
              <a:rPr dirty="0" sz="1800" spc="-15">
                <a:latin typeface="Carlito"/>
                <a:cs typeface="Carlito"/>
              </a:rPr>
              <a:t>form </a:t>
            </a:r>
            <a:r>
              <a:rPr dirty="0" sz="1800" spc="-10">
                <a:latin typeface="Carlito"/>
                <a:cs typeface="Carlito"/>
              </a:rPr>
              <a:t>providing </a:t>
            </a:r>
            <a:r>
              <a:rPr dirty="0" sz="1800" spc="-5">
                <a:latin typeface="Carlito"/>
                <a:cs typeface="Carlito"/>
              </a:rPr>
              <a:t>their </a:t>
            </a:r>
            <a:r>
              <a:rPr dirty="0" sz="1800">
                <a:latin typeface="Carlito"/>
                <a:cs typeface="Carlito"/>
              </a:rPr>
              <a:t>email </a:t>
            </a:r>
            <a:r>
              <a:rPr dirty="0" sz="1800" spc="-5">
                <a:latin typeface="Carlito"/>
                <a:cs typeface="Carlito"/>
              </a:rPr>
              <a:t>address or phone </a:t>
            </a:r>
            <a:r>
              <a:rPr dirty="0" sz="1800" spc="-25">
                <a:latin typeface="Carlito"/>
                <a:cs typeface="Carlito"/>
              </a:rPr>
              <a:t>number, </a:t>
            </a:r>
            <a:r>
              <a:rPr dirty="0" sz="1800" spc="-5">
                <a:latin typeface="Carlito"/>
                <a:cs typeface="Carlito"/>
              </a:rPr>
              <a:t>they </a:t>
            </a:r>
            <a:r>
              <a:rPr dirty="0" sz="1800" spc="-10">
                <a:latin typeface="Carlito"/>
                <a:cs typeface="Carlito"/>
              </a:rPr>
              <a:t>are </a:t>
            </a:r>
            <a:r>
              <a:rPr dirty="0" sz="1800" spc="-5">
                <a:latin typeface="Carlito"/>
                <a:cs typeface="Carlito"/>
              </a:rPr>
              <a:t>classified </a:t>
            </a:r>
            <a:r>
              <a:rPr dirty="0" sz="1800" spc="-10">
                <a:latin typeface="Carlito"/>
                <a:cs typeface="Carlito"/>
              </a:rPr>
              <a:t>to </a:t>
            </a:r>
            <a:r>
              <a:rPr dirty="0" sz="1800" spc="-5">
                <a:latin typeface="Carlito"/>
                <a:cs typeface="Carlito"/>
              </a:rPr>
              <a:t>be </a:t>
            </a:r>
            <a:r>
              <a:rPr dirty="0" sz="1800">
                <a:latin typeface="Carlito"/>
                <a:cs typeface="Carlito"/>
              </a:rPr>
              <a:t>a lead. </a:t>
            </a:r>
            <a:r>
              <a:rPr dirty="0" sz="1800" spc="-25">
                <a:latin typeface="Carlito"/>
                <a:cs typeface="Carlito"/>
              </a:rPr>
              <a:t>Moreover,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10">
                <a:latin typeface="Carlito"/>
                <a:cs typeface="Carlito"/>
              </a:rPr>
              <a:t>company </a:t>
            </a:r>
            <a:r>
              <a:rPr dirty="0" sz="1800" spc="-5">
                <a:latin typeface="Carlito"/>
                <a:cs typeface="Carlito"/>
              </a:rPr>
              <a:t>also  gets </a:t>
            </a:r>
            <a:r>
              <a:rPr dirty="0" sz="1800">
                <a:latin typeface="Carlito"/>
                <a:cs typeface="Carlito"/>
              </a:rPr>
              <a:t>leads </a:t>
            </a:r>
            <a:r>
              <a:rPr dirty="0" sz="1800" spc="-10">
                <a:latin typeface="Carlito"/>
                <a:cs typeface="Carlito"/>
              </a:rPr>
              <a:t>through </a:t>
            </a:r>
            <a:r>
              <a:rPr dirty="0" sz="1800" spc="-5">
                <a:latin typeface="Carlito"/>
                <a:cs typeface="Carlito"/>
              </a:rPr>
              <a:t>past </a:t>
            </a:r>
            <a:r>
              <a:rPr dirty="0" sz="1800" spc="-15">
                <a:latin typeface="Carlito"/>
                <a:cs typeface="Carlito"/>
              </a:rPr>
              <a:t>referrals. </a:t>
            </a:r>
            <a:r>
              <a:rPr dirty="0" sz="1800" spc="-5">
                <a:latin typeface="Carlito"/>
                <a:cs typeface="Carlito"/>
              </a:rPr>
              <a:t>Once </a:t>
            </a:r>
            <a:r>
              <a:rPr dirty="0" sz="1800">
                <a:latin typeface="Carlito"/>
                <a:cs typeface="Carlito"/>
              </a:rPr>
              <a:t>these leads </a:t>
            </a:r>
            <a:r>
              <a:rPr dirty="0" sz="1800" spc="-10">
                <a:latin typeface="Carlito"/>
                <a:cs typeface="Carlito"/>
              </a:rPr>
              <a:t>are </a:t>
            </a:r>
            <a:r>
              <a:rPr dirty="0" sz="1800" spc="-5">
                <a:latin typeface="Carlito"/>
                <a:cs typeface="Carlito"/>
              </a:rPr>
              <a:t>acquired, employees </a:t>
            </a:r>
            <a:r>
              <a:rPr dirty="0" sz="1800" spc="-10">
                <a:latin typeface="Carlito"/>
                <a:cs typeface="Carlito"/>
              </a:rPr>
              <a:t>from </a:t>
            </a:r>
            <a:r>
              <a:rPr dirty="0" sz="1800">
                <a:latin typeface="Carlito"/>
                <a:cs typeface="Carlito"/>
              </a:rPr>
              <a:t>the sales </a:t>
            </a:r>
            <a:r>
              <a:rPr dirty="0" sz="1800" spc="-10">
                <a:latin typeface="Carlito"/>
                <a:cs typeface="Carlito"/>
              </a:rPr>
              <a:t>team start </a:t>
            </a:r>
            <a:r>
              <a:rPr dirty="0" sz="1800">
                <a:latin typeface="Carlito"/>
                <a:cs typeface="Carlito"/>
              </a:rPr>
              <a:t>making </a:t>
            </a:r>
            <a:r>
              <a:rPr dirty="0" sz="1800" spc="-10">
                <a:latin typeface="Carlito"/>
                <a:cs typeface="Carlito"/>
              </a:rPr>
              <a:t>calls,  </a:t>
            </a:r>
            <a:r>
              <a:rPr dirty="0" sz="1800" spc="-5">
                <a:latin typeface="Carlito"/>
                <a:cs typeface="Carlito"/>
              </a:rPr>
              <a:t>writing emails, </a:t>
            </a:r>
            <a:r>
              <a:rPr dirty="0" sz="1800" spc="-15">
                <a:latin typeface="Carlito"/>
                <a:cs typeface="Carlito"/>
              </a:rPr>
              <a:t>etc. </a:t>
            </a:r>
            <a:r>
              <a:rPr dirty="0" sz="1800" spc="-10">
                <a:latin typeface="Carlito"/>
                <a:cs typeface="Carlito"/>
              </a:rPr>
              <a:t>Through </a:t>
            </a:r>
            <a:r>
              <a:rPr dirty="0" sz="1800">
                <a:latin typeface="Carlito"/>
                <a:cs typeface="Carlito"/>
              </a:rPr>
              <a:t>this </a:t>
            </a:r>
            <a:r>
              <a:rPr dirty="0" sz="1800" spc="-10">
                <a:latin typeface="Carlito"/>
                <a:cs typeface="Carlito"/>
              </a:rPr>
              <a:t>process, </a:t>
            </a:r>
            <a:r>
              <a:rPr dirty="0" sz="1800" spc="-5">
                <a:latin typeface="Carlito"/>
                <a:cs typeface="Carlito"/>
              </a:rPr>
              <a:t>some of </a:t>
            </a:r>
            <a:r>
              <a:rPr dirty="0" sz="1800">
                <a:latin typeface="Carlito"/>
                <a:cs typeface="Carlito"/>
              </a:rPr>
              <a:t>the leads </a:t>
            </a:r>
            <a:r>
              <a:rPr dirty="0" sz="1800" spc="-10">
                <a:latin typeface="Carlito"/>
                <a:cs typeface="Carlito"/>
              </a:rPr>
              <a:t>get converted </a:t>
            </a:r>
            <a:r>
              <a:rPr dirty="0" sz="1800" spc="-5">
                <a:latin typeface="Carlito"/>
                <a:cs typeface="Carlito"/>
              </a:rPr>
              <a:t>while most do not. The typical lead  </a:t>
            </a:r>
            <a:r>
              <a:rPr dirty="0" sz="1800" spc="-15">
                <a:latin typeface="Carlito"/>
                <a:cs typeface="Carlito"/>
              </a:rPr>
              <a:t>conversion </a:t>
            </a:r>
            <a:r>
              <a:rPr dirty="0" sz="1800" spc="-25">
                <a:latin typeface="Carlito"/>
                <a:cs typeface="Carlito"/>
              </a:rPr>
              <a:t>rate </a:t>
            </a:r>
            <a:r>
              <a:rPr dirty="0" sz="1800" spc="-10">
                <a:latin typeface="Carlito"/>
                <a:cs typeface="Carlito"/>
              </a:rPr>
              <a:t>at </a:t>
            </a:r>
            <a:r>
              <a:rPr dirty="0" sz="1800">
                <a:latin typeface="Carlito"/>
                <a:cs typeface="Carlito"/>
              </a:rPr>
              <a:t>X </a:t>
            </a:r>
            <a:r>
              <a:rPr dirty="0" sz="1800" spc="-10">
                <a:latin typeface="Carlito"/>
                <a:cs typeface="Carlito"/>
              </a:rPr>
              <a:t>education </a:t>
            </a:r>
            <a:r>
              <a:rPr dirty="0" sz="1800" spc="-5">
                <a:latin typeface="Carlito"/>
                <a:cs typeface="Carlito"/>
              </a:rPr>
              <a:t>is </a:t>
            </a:r>
            <a:r>
              <a:rPr dirty="0" sz="1800" spc="-10">
                <a:latin typeface="Carlito"/>
                <a:cs typeface="Carlito"/>
              </a:rPr>
              <a:t>around</a:t>
            </a:r>
            <a:r>
              <a:rPr dirty="0" sz="1800" spc="9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30%.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dirty="0" sz="1800" spc="-45">
                <a:latin typeface="Carlito"/>
                <a:cs typeface="Carlito"/>
              </a:rPr>
              <a:t>Now, </a:t>
            </a:r>
            <a:r>
              <a:rPr dirty="0" sz="1800" spc="-5">
                <a:latin typeface="Carlito"/>
                <a:cs typeface="Carlito"/>
              </a:rPr>
              <a:t>although </a:t>
            </a:r>
            <a:r>
              <a:rPr dirty="0" sz="1800">
                <a:latin typeface="Carlito"/>
                <a:cs typeface="Carlito"/>
              </a:rPr>
              <a:t>X </a:t>
            </a:r>
            <a:r>
              <a:rPr dirty="0" sz="1800" spc="-10">
                <a:latin typeface="Carlito"/>
                <a:cs typeface="Carlito"/>
              </a:rPr>
              <a:t>Education </a:t>
            </a:r>
            <a:r>
              <a:rPr dirty="0" sz="1800" spc="-5">
                <a:latin typeface="Carlito"/>
                <a:cs typeface="Carlito"/>
              </a:rPr>
              <a:t>gets </a:t>
            </a:r>
            <a:r>
              <a:rPr dirty="0" sz="1800">
                <a:latin typeface="Carlito"/>
                <a:cs typeface="Carlito"/>
              </a:rPr>
              <a:t>a </a:t>
            </a:r>
            <a:r>
              <a:rPr dirty="0" sz="1800" spc="-5">
                <a:latin typeface="Carlito"/>
                <a:cs typeface="Carlito"/>
              </a:rPr>
              <a:t>lot of leads, its </a:t>
            </a:r>
            <a:r>
              <a:rPr dirty="0" sz="1800">
                <a:latin typeface="Carlito"/>
                <a:cs typeface="Carlito"/>
              </a:rPr>
              <a:t>lead </a:t>
            </a:r>
            <a:r>
              <a:rPr dirty="0" sz="1800" spc="-15">
                <a:latin typeface="Carlito"/>
                <a:cs typeface="Carlito"/>
              </a:rPr>
              <a:t>conversion </a:t>
            </a:r>
            <a:r>
              <a:rPr dirty="0" sz="1800" spc="-25">
                <a:latin typeface="Carlito"/>
                <a:cs typeface="Carlito"/>
              </a:rPr>
              <a:t>rate </a:t>
            </a:r>
            <a:r>
              <a:rPr dirty="0" sz="1800">
                <a:latin typeface="Carlito"/>
                <a:cs typeface="Carlito"/>
              </a:rPr>
              <a:t>is very </a:t>
            </a:r>
            <a:r>
              <a:rPr dirty="0" sz="1800" spc="-40">
                <a:latin typeface="Carlito"/>
                <a:cs typeface="Carlito"/>
              </a:rPr>
              <a:t>poor. </a:t>
            </a:r>
            <a:r>
              <a:rPr dirty="0" sz="1800" spc="-10">
                <a:latin typeface="Carlito"/>
                <a:cs typeface="Carlito"/>
              </a:rPr>
              <a:t>For example, </a:t>
            </a:r>
            <a:r>
              <a:rPr dirty="0" sz="1800" spc="-40">
                <a:latin typeface="Carlito"/>
                <a:cs typeface="Carlito"/>
              </a:rPr>
              <a:t>if, </a:t>
            </a:r>
            <a:r>
              <a:rPr dirty="0" sz="1800" spc="-45">
                <a:latin typeface="Carlito"/>
                <a:cs typeface="Carlito"/>
              </a:rPr>
              <a:t>say, </a:t>
            </a:r>
            <a:r>
              <a:rPr dirty="0" sz="1800" spc="-5">
                <a:latin typeface="Carlito"/>
                <a:cs typeface="Carlito"/>
              </a:rPr>
              <a:t>they acquire</a:t>
            </a:r>
            <a:r>
              <a:rPr dirty="0" sz="1800" spc="1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100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800" spc="-5">
                <a:latin typeface="Carlito"/>
                <a:cs typeface="Carlito"/>
              </a:rPr>
              <a:t>leads in </a:t>
            </a:r>
            <a:r>
              <a:rPr dirty="0" sz="1800">
                <a:latin typeface="Carlito"/>
                <a:cs typeface="Carlito"/>
              </a:rPr>
              <a:t>a </a:t>
            </a:r>
            <a:r>
              <a:rPr dirty="0" sz="1800" spc="-45">
                <a:latin typeface="Carlito"/>
                <a:cs typeface="Carlito"/>
              </a:rPr>
              <a:t>day, </a:t>
            </a:r>
            <a:r>
              <a:rPr dirty="0" sz="1800" spc="-5">
                <a:latin typeface="Carlito"/>
                <a:cs typeface="Carlito"/>
              </a:rPr>
              <a:t>only </a:t>
            </a:r>
            <a:r>
              <a:rPr dirty="0" sz="1800">
                <a:latin typeface="Carlito"/>
                <a:cs typeface="Carlito"/>
              </a:rPr>
              <a:t>about 30 </a:t>
            </a:r>
            <a:r>
              <a:rPr dirty="0" sz="1800" spc="-5">
                <a:latin typeface="Carlito"/>
                <a:cs typeface="Carlito"/>
              </a:rPr>
              <a:t>of </a:t>
            </a:r>
            <a:r>
              <a:rPr dirty="0" sz="1800">
                <a:latin typeface="Carlito"/>
                <a:cs typeface="Carlito"/>
              </a:rPr>
              <a:t>them </a:t>
            </a:r>
            <a:r>
              <a:rPr dirty="0" sz="1800" spc="-10">
                <a:latin typeface="Carlito"/>
                <a:cs typeface="Carlito"/>
              </a:rPr>
              <a:t>are converted. </a:t>
            </a:r>
            <a:r>
              <a:rPr dirty="0" sz="1800" spc="-80">
                <a:latin typeface="Carlito"/>
                <a:cs typeface="Carlito"/>
              </a:rPr>
              <a:t>To </a:t>
            </a:r>
            <a:r>
              <a:rPr dirty="0" sz="1800" spc="-15">
                <a:latin typeface="Carlito"/>
                <a:cs typeface="Carlito"/>
              </a:rPr>
              <a:t>make </a:t>
            </a:r>
            <a:r>
              <a:rPr dirty="0" sz="1800" spc="-5">
                <a:latin typeface="Carlito"/>
                <a:cs typeface="Carlito"/>
              </a:rPr>
              <a:t>this </a:t>
            </a:r>
            <a:r>
              <a:rPr dirty="0" sz="1800" spc="-10">
                <a:latin typeface="Carlito"/>
                <a:cs typeface="Carlito"/>
              </a:rPr>
              <a:t>process more efficient,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10">
                <a:latin typeface="Carlito"/>
                <a:cs typeface="Carlito"/>
              </a:rPr>
              <a:t>company </a:t>
            </a:r>
            <a:r>
              <a:rPr dirty="0" sz="1800" spc="-5">
                <a:latin typeface="Carlito"/>
                <a:cs typeface="Carlito"/>
              </a:rPr>
              <a:t>wishes</a:t>
            </a:r>
            <a:r>
              <a:rPr dirty="0" sz="1800" spc="33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to</a:t>
            </a:r>
            <a:endParaRPr sz="1800">
              <a:latin typeface="Carlito"/>
              <a:cs typeface="Carlito"/>
            </a:endParaRPr>
          </a:p>
          <a:p>
            <a:pPr marL="12700" marR="250190">
              <a:lnSpc>
                <a:spcPct val="106900"/>
              </a:lnSpc>
              <a:spcBef>
                <a:spcPts val="10"/>
              </a:spcBef>
            </a:pPr>
            <a:r>
              <a:rPr dirty="0" sz="1800" spc="-5">
                <a:latin typeface="Carlito"/>
                <a:cs typeface="Carlito"/>
              </a:rPr>
              <a:t>identify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5">
                <a:latin typeface="Carlito"/>
                <a:cs typeface="Carlito"/>
              </a:rPr>
              <a:t>most </a:t>
            </a:r>
            <a:r>
              <a:rPr dirty="0" sz="1800" spc="-10">
                <a:latin typeface="Carlito"/>
                <a:cs typeface="Carlito"/>
              </a:rPr>
              <a:t>potential </a:t>
            </a:r>
            <a:r>
              <a:rPr dirty="0" sz="1800" spc="-5">
                <a:latin typeface="Carlito"/>
                <a:cs typeface="Carlito"/>
              </a:rPr>
              <a:t>leads, </a:t>
            </a:r>
            <a:r>
              <a:rPr dirty="0" sz="1800">
                <a:latin typeface="Carlito"/>
                <a:cs typeface="Carlito"/>
              </a:rPr>
              <a:t>also </a:t>
            </a:r>
            <a:r>
              <a:rPr dirty="0" sz="1800" spc="-5">
                <a:latin typeface="Carlito"/>
                <a:cs typeface="Carlito"/>
              </a:rPr>
              <a:t>known </a:t>
            </a:r>
            <a:r>
              <a:rPr dirty="0" sz="1800">
                <a:latin typeface="Carlito"/>
                <a:cs typeface="Carlito"/>
              </a:rPr>
              <a:t>as </a:t>
            </a:r>
            <a:r>
              <a:rPr dirty="0" sz="1800" spc="-5">
                <a:latin typeface="Carlito"/>
                <a:cs typeface="Carlito"/>
              </a:rPr>
              <a:t>‘Hot </a:t>
            </a:r>
            <a:r>
              <a:rPr dirty="0" sz="1800" spc="-30">
                <a:latin typeface="Carlito"/>
                <a:cs typeface="Carlito"/>
              </a:rPr>
              <a:t>Leads’. </a:t>
            </a:r>
            <a:r>
              <a:rPr dirty="0" sz="1800">
                <a:latin typeface="Carlito"/>
                <a:cs typeface="Carlito"/>
              </a:rPr>
              <a:t>If they </a:t>
            </a:r>
            <a:r>
              <a:rPr dirty="0" sz="1800" spc="-5">
                <a:latin typeface="Carlito"/>
                <a:cs typeface="Carlito"/>
              </a:rPr>
              <a:t>successfully identify </a:t>
            </a:r>
            <a:r>
              <a:rPr dirty="0" sz="1800">
                <a:latin typeface="Carlito"/>
                <a:cs typeface="Carlito"/>
              </a:rPr>
              <a:t>this </a:t>
            </a:r>
            <a:r>
              <a:rPr dirty="0" sz="1800" spc="-5">
                <a:latin typeface="Carlito"/>
                <a:cs typeface="Carlito"/>
              </a:rPr>
              <a:t>set of </a:t>
            </a:r>
            <a:r>
              <a:rPr dirty="0" sz="1800">
                <a:latin typeface="Carlito"/>
                <a:cs typeface="Carlito"/>
              </a:rPr>
              <a:t>leads, the </a:t>
            </a:r>
            <a:r>
              <a:rPr dirty="0" sz="1800" spc="-5">
                <a:latin typeface="Carlito"/>
                <a:cs typeface="Carlito"/>
              </a:rPr>
              <a:t>lead  </a:t>
            </a:r>
            <a:r>
              <a:rPr dirty="0" sz="1800" spc="-15">
                <a:latin typeface="Carlito"/>
                <a:cs typeface="Carlito"/>
              </a:rPr>
              <a:t>conversion </a:t>
            </a:r>
            <a:r>
              <a:rPr dirty="0" sz="1800" spc="-25">
                <a:latin typeface="Carlito"/>
                <a:cs typeface="Carlito"/>
              </a:rPr>
              <a:t>rate </a:t>
            </a:r>
            <a:r>
              <a:rPr dirty="0" sz="1800" spc="-5">
                <a:latin typeface="Carlito"/>
                <a:cs typeface="Carlito"/>
              </a:rPr>
              <a:t>should go up </a:t>
            </a:r>
            <a:r>
              <a:rPr dirty="0" sz="1800">
                <a:latin typeface="Carlito"/>
                <a:cs typeface="Carlito"/>
              </a:rPr>
              <a:t>as the </a:t>
            </a:r>
            <a:r>
              <a:rPr dirty="0" sz="1800" spc="-5">
                <a:latin typeface="Carlito"/>
                <a:cs typeface="Carlito"/>
              </a:rPr>
              <a:t>sales </a:t>
            </a:r>
            <a:r>
              <a:rPr dirty="0" sz="1800" spc="-10">
                <a:latin typeface="Carlito"/>
                <a:cs typeface="Carlito"/>
              </a:rPr>
              <a:t>team </a:t>
            </a:r>
            <a:r>
              <a:rPr dirty="0" sz="1800" spc="-5">
                <a:latin typeface="Carlito"/>
                <a:cs typeface="Carlito"/>
              </a:rPr>
              <a:t>will now be </a:t>
            </a:r>
            <a:r>
              <a:rPr dirty="0" sz="1800" spc="-10">
                <a:latin typeface="Carlito"/>
                <a:cs typeface="Carlito"/>
              </a:rPr>
              <a:t>focusing more </a:t>
            </a:r>
            <a:r>
              <a:rPr dirty="0" sz="1800" spc="-5">
                <a:latin typeface="Carlito"/>
                <a:cs typeface="Carlito"/>
              </a:rPr>
              <a:t>on </a:t>
            </a:r>
            <a:r>
              <a:rPr dirty="0" sz="1800" spc="-10">
                <a:latin typeface="Carlito"/>
                <a:cs typeface="Carlito"/>
              </a:rPr>
              <a:t>communicating </a:t>
            </a:r>
            <a:r>
              <a:rPr dirty="0" sz="1800" spc="-5">
                <a:latin typeface="Carlito"/>
                <a:cs typeface="Carlito"/>
              </a:rPr>
              <a:t>with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10">
                <a:latin typeface="Carlito"/>
                <a:cs typeface="Carlito"/>
              </a:rPr>
              <a:t>potential </a:t>
            </a:r>
            <a:r>
              <a:rPr dirty="0" sz="1800">
                <a:latin typeface="Carlito"/>
                <a:cs typeface="Carlito"/>
              </a:rPr>
              <a:t>leads  </a:t>
            </a:r>
            <a:r>
              <a:rPr dirty="0" sz="1800" spc="-10">
                <a:latin typeface="Carlito"/>
                <a:cs typeface="Carlito"/>
              </a:rPr>
              <a:t>rather </a:t>
            </a:r>
            <a:r>
              <a:rPr dirty="0" sz="1800">
                <a:latin typeface="Carlito"/>
                <a:cs typeface="Carlito"/>
              </a:rPr>
              <a:t>than </a:t>
            </a:r>
            <a:r>
              <a:rPr dirty="0" sz="1800" spc="-5">
                <a:latin typeface="Carlito"/>
                <a:cs typeface="Carlito"/>
              </a:rPr>
              <a:t>making </a:t>
            </a:r>
            <a:r>
              <a:rPr dirty="0" sz="1800" spc="-10">
                <a:latin typeface="Carlito"/>
                <a:cs typeface="Carlito"/>
              </a:rPr>
              <a:t>calls to</a:t>
            </a:r>
            <a:r>
              <a:rPr dirty="0" sz="1800" spc="3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everyone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Goals </a:t>
            </a:r>
            <a:r>
              <a:rPr dirty="0" spc="-5"/>
              <a:t>of the </a:t>
            </a:r>
            <a:r>
              <a:rPr dirty="0" spc="-10"/>
              <a:t>Case</a:t>
            </a:r>
            <a:r>
              <a:rPr dirty="0" spc="45"/>
              <a:t> </a:t>
            </a:r>
            <a:r>
              <a:rPr dirty="0" spc="-5"/>
              <a:t>Study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63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dirty="0" spc="-10"/>
              <a:t>There are quite </a:t>
            </a:r>
            <a:r>
              <a:rPr dirty="0"/>
              <a:t>a </a:t>
            </a:r>
            <a:r>
              <a:rPr dirty="0" spc="-20"/>
              <a:t>few </a:t>
            </a:r>
            <a:r>
              <a:rPr dirty="0" spc="-5"/>
              <a:t>goals </a:t>
            </a:r>
            <a:r>
              <a:rPr dirty="0" spc="-15"/>
              <a:t>for </a:t>
            </a:r>
            <a:r>
              <a:rPr dirty="0" spc="-5"/>
              <a:t>this case</a:t>
            </a:r>
            <a:r>
              <a:rPr dirty="0" spc="95"/>
              <a:t> </a:t>
            </a:r>
            <a:r>
              <a:rPr dirty="0" spc="-25"/>
              <a:t>study.</a:t>
            </a:r>
          </a:p>
          <a:p>
            <a:pPr marL="12700" marR="5080">
              <a:lnSpc>
                <a:spcPct val="100099"/>
              </a:lnSpc>
              <a:spcBef>
                <a:spcPts val="1185"/>
              </a:spcBef>
            </a:pPr>
            <a:r>
              <a:rPr dirty="0" spc="-5"/>
              <a:t>Build </a:t>
            </a:r>
            <a:r>
              <a:rPr dirty="0"/>
              <a:t>a </a:t>
            </a:r>
            <a:r>
              <a:rPr dirty="0" spc="-5"/>
              <a:t>logistic </a:t>
            </a:r>
            <a:r>
              <a:rPr dirty="0" spc="-10"/>
              <a:t>regression </a:t>
            </a:r>
            <a:r>
              <a:rPr dirty="0" spc="-5"/>
              <a:t>model </a:t>
            </a:r>
            <a:r>
              <a:rPr dirty="0" spc="-10"/>
              <a:t>to </a:t>
            </a:r>
            <a:r>
              <a:rPr dirty="0" spc="-5"/>
              <a:t>assign </a:t>
            </a:r>
            <a:r>
              <a:rPr dirty="0"/>
              <a:t>a lead </a:t>
            </a:r>
            <a:r>
              <a:rPr dirty="0" spc="-15"/>
              <a:t>score </a:t>
            </a:r>
            <a:r>
              <a:rPr dirty="0" spc="-5"/>
              <a:t>between </a:t>
            </a:r>
            <a:r>
              <a:rPr dirty="0"/>
              <a:t>0 and  100 </a:t>
            </a:r>
            <a:r>
              <a:rPr dirty="0" spc="-10"/>
              <a:t>to </a:t>
            </a:r>
            <a:r>
              <a:rPr dirty="0"/>
              <a:t>each </a:t>
            </a:r>
            <a:r>
              <a:rPr dirty="0" spc="-5"/>
              <a:t>of </a:t>
            </a:r>
            <a:r>
              <a:rPr dirty="0"/>
              <a:t>the leads </a:t>
            </a:r>
            <a:r>
              <a:rPr dirty="0" spc="-5"/>
              <a:t>which </a:t>
            </a:r>
            <a:r>
              <a:rPr dirty="0" spc="-10"/>
              <a:t>can </a:t>
            </a:r>
            <a:r>
              <a:rPr dirty="0" spc="-5"/>
              <a:t>be used by </a:t>
            </a:r>
            <a:r>
              <a:rPr dirty="0"/>
              <a:t>the </a:t>
            </a:r>
            <a:r>
              <a:rPr dirty="0" spc="-10"/>
              <a:t>company to </a:t>
            </a:r>
            <a:r>
              <a:rPr dirty="0" spc="-15"/>
              <a:t>target  </a:t>
            </a:r>
            <a:r>
              <a:rPr dirty="0" spc="-10"/>
              <a:t>potential </a:t>
            </a:r>
            <a:r>
              <a:rPr dirty="0" spc="-5"/>
              <a:t>leads. </a:t>
            </a:r>
            <a:r>
              <a:rPr dirty="0"/>
              <a:t>A higher </a:t>
            </a:r>
            <a:r>
              <a:rPr dirty="0" spc="-15"/>
              <a:t>score </a:t>
            </a:r>
            <a:r>
              <a:rPr dirty="0" spc="-5"/>
              <a:t>would </a:t>
            </a:r>
            <a:r>
              <a:rPr dirty="0"/>
              <a:t>mean </a:t>
            </a:r>
            <a:r>
              <a:rPr dirty="0" spc="-5"/>
              <a:t>that </a:t>
            </a:r>
            <a:r>
              <a:rPr dirty="0"/>
              <a:t>the lead </a:t>
            </a:r>
            <a:r>
              <a:rPr dirty="0" spc="-5"/>
              <a:t>is hot, i.e. </a:t>
            </a:r>
            <a:r>
              <a:rPr dirty="0"/>
              <a:t>is  </a:t>
            </a:r>
            <a:r>
              <a:rPr dirty="0" spc="-5"/>
              <a:t>most </a:t>
            </a:r>
            <a:r>
              <a:rPr dirty="0" spc="-15"/>
              <a:t>likely </a:t>
            </a:r>
            <a:r>
              <a:rPr dirty="0" spc="-10"/>
              <a:t>to convert </a:t>
            </a:r>
            <a:r>
              <a:rPr dirty="0" spc="-5"/>
              <a:t>whereas </a:t>
            </a:r>
            <a:r>
              <a:rPr dirty="0"/>
              <a:t>a </a:t>
            </a:r>
            <a:r>
              <a:rPr dirty="0" spc="-10"/>
              <a:t>lower </a:t>
            </a:r>
            <a:r>
              <a:rPr dirty="0" spc="-15"/>
              <a:t>score </a:t>
            </a:r>
            <a:r>
              <a:rPr dirty="0" spc="-10"/>
              <a:t>would </a:t>
            </a:r>
            <a:r>
              <a:rPr dirty="0"/>
              <a:t>mean </a:t>
            </a:r>
            <a:r>
              <a:rPr dirty="0" spc="-5"/>
              <a:t>that </a:t>
            </a:r>
            <a:r>
              <a:rPr dirty="0"/>
              <a:t>the  </a:t>
            </a:r>
            <a:r>
              <a:rPr dirty="0" spc="-5"/>
              <a:t>lead is </a:t>
            </a:r>
            <a:r>
              <a:rPr dirty="0" spc="-10"/>
              <a:t>cold </a:t>
            </a:r>
            <a:r>
              <a:rPr dirty="0"/>
              <a:t>and </a:t>
            </a:r>
            <a:r>
              <a:rPr dirty="0" spc="-5"/>
              <a:t>will mostly not get </a:t>
            </a:r>
            <a:r>
              <a:rPr dirty="0" spc="-10"/>
              <a:t>converted. There are </a:t>
            </a:r>
            <a:r>
              <a:rPr dirty="0" spc="-5"/>
              <a:t>some </a:t>
            </a:r>
            <a:r>
              <a:rPr dirty="0" spc="-10"/>
              <a:t>more  problems presented </a:t>
            </a:r>
            <a:r>
              <a:rPr dirty="0" spc="-5"/>
              <a:t>by </a:t>
            </a:r>
            <a:r>
              <a:rPr dirty="0"/>
              <a:t>the </a:t>
            </a:r>
            <a:r>
              <a:rPr dirty="0" spc="-10"/>
              <a:t>company </a:t>
            </a:r>
            <a:r>
              <a:rPr dirty="0" spc="-5"/>
              <a:t>which </a:t>
            </a:r>
            <a:r>
              <a:rPr dirty="0" spc="-10"/>
              <a:t>your </a:t>
            </a:r>
            <a:r>
              <a:rPr dirty="0"/>
              <a:t>model </a:t>
            </a:r>
            <a:r>
              <a:rPr dirty="0" spc="-5"/>
              <a:t>should be  </a:t>
            </a:r>
            <a:r>
              <a:rPr dirty="0"/>
              <a:t>able </a:t>
            </a:r>
            <a:r>
              <a:rPr dirty="0" spc="-10"/>
              <a:t>to </a:t>
            </a:r>
            <a:r>
              <a:rPr dirty="0" spc="-5"/>
              <a:t>adjust </a:t>
            </a:r>
            <a:r>
              <a:rPr dirty="0" spc="-10"/>
              <a:t>to </a:t>
            </a:r>
            <a:r>
              <a:rPr dirty="0" spc="-5"/>
              <a:t>if </a:t>
            </a:r>
            <a:r>
              <a:rPr dirty="0"/>
              <a:t>the </a:t>
            </a:r>
            <a:r>
              <a:rPr dirty="0" spc="-10"/>
              <a:t>company's requirement </a:t>
            </a:r>
            <a:r>
              <a:rPr dirty="0" spc="-5"/>
              <a:t>changes </a:t>
            </a:r>
            <a:r>
              <a:rPr dirty="0"/>
              <a:t>in the </a:t>
            </a:r>
            <a:r>
              <a:rPr dirty="0" spc="-10"/>
              <a:t>future  </a:t>
            </a:r>
            <a:r>
              <a:rPr dirty="0" spc="-5"/>
              <a:t>so </a:t>
            </a:r>
            <a:r>
              <a:rPr dirty="0" spc="-10"/>
              <a:t>you </a:t>
            </a:r>
            <a:r>
              <a:rPr dirty="0" spc="-5"/>
              <a:t>will need </a:t>
            </a:r>
            <a:r>
              <a:rPr dirty="0" spc="-10"/>
              <a:t>to </a:t>
            </a:r>
            <a:r>
              <a:rPr dirty="0" spc="-5"/>
              <a:t>handle </a:t>
            </a:r>
            <a:r>
              <a:rPr dirty="0"/>
              <a:t>these as</a:t>
            </a:r>
            <a:r>
              <a:rPr dirty="0" spc="65"/>
              <a:t> </a:t>
            </a:r>
            <a:r>
              <a:rPr dirty="0" spc="-5"/>
              <a:t>well.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194563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0">
                <a:latin typeface="Trebuchet MS"/>
                <a:cs typeface="Trebuchet MS"/>
              </a:rPr>
              <a:t>Approa</a:t>
            </a:r>
            <a:r>
              <a:rPr dirty="0" sz="3600" spc="5" b="0">
                <a:latin typeface="Trebuchet MS"/>
                <a:cs typeface="Trebuchet MS"/>
              </a:rPr>
              <a:t>c</a:t>
            </a:r>
            <a:r>
              <a:rPr dirty="0" sz="3600" b="0">
                <a:latin typeface="Trebuchet MS"/>
                <a:cs typeface="Trebuchet MS"/>
              </a:rPr>
              <a:t>h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2061464"/>
            <a:ext cx="6508115" cy="3764915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  <a:tabLst>
                <a:tab pos="354965" algn="l"/>
              </a:tabLst>
            </a:pPr>
            <a:r>
              <a:rPr dirty="0" sz="1450" spc="235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Source the data For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analysis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  <a:tabLst>
                <a:tab pos="354965" algn="l"/>
              </a:tabLst>
            </a:pPr>
            <a:r>
              <a:rPr dirty="0" sz="1450" spc="235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Reading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&amp;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Understanding the data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  <a:tabLst>
                <a:tab pos="354965" algn="l"/>
              </a:tabLst>
            </a:pPr>
            <a:r>
              <a:rPr dirty="0" sz="1450" spc="235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Cleaning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  <a:tabLst>
                <a:tab pos="354965" algn="l"/>
              </a:tabLst>
            </a:pPr>
            <a:r>
              <a:rPr dirty="0" sz="1450" spc="235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EDA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  <a:tabLst>
                <a:tab pos="354965" algn="l"/>
              </a:tabLst>
            </a:pPr>
            <a:r>
              <a:rPr dirty="0" sz="1450" spc="235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Feature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scaling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  <a:tabLst>
                <a:tab pos="354965" algn="l"/>
                <a:tab pos="4008754" algn="l"/>
              </a:tabLst>
            </a:pPr>
            <a:r>
              <a:rPr dirty="0" sz="1450" spc="235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Splitting the data into test</a:t>
            </a:r>
            <a:r>
              <a:rPr dirty="0" sz="1800" spc="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&amp;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train	dataset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354965" algn="l"/>
              </a:tabLst>
            </a:pPr>
            <a:r>
              <a:rPr dirty="0" sz="1450" spc="235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Prepare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the data for</a:t>
            </a:r>
            <a:r>
              <a:rPr dirty="0" sz="1800" spc="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modelling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  <a:tabLst>
                <a:tab pos="354965" algn="l"/>
              </a:tabLst>
            </a:pPr>
            <a:r>
              <a:rPr dirty="0" sz="1450" spc="235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Model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building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  <a:tabLst>
                <a:tab pos="354965" algn="l"/>
              </a:tabLst>
            </a:pPr>
            <a:r>
              <a:rPr dirty="0" sz="1450" spc="235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Model evaluation-specificity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&amp;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sensitivity or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precision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recall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354965" algn="l"/>
              </a:tabLst>
            </a:pPr>
            <a:r>
              <a:rPr dirty="0" sz="1450" spc="235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Making predictions on the test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set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78771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0">
                <a:latin typeface="Trebuchet MS"/>
                <a:cs typeface="Trebuchet MS"/>
              </a:rPr>
              <a:t>Data </a:t>
            </a:r>
            <a:r>
              <a:rPr dirty="0" sz="3600" b="0">
                <a:latin typeface="Trebuchet MS"/>
                <a:cs typeface="Trebuchet MS"/>
              </a:rPr>
              <a:t>Sourcing, </a:t>
            </a:r>
            <a:r>
              <a:rPr dirty="0" sz="3600" spc="-5" b="0">
                <a:latin typeface="Trebuchet MS"/>
                <a:cs typeface="Trebuchet MS"/>
              </a:rPr>
              <a:t>Cleaning </a:t>
            </a:r>
            <a:r>
              <a:rPr dirty="0" sz="3600" b="0">
                <a:latin typeface="Trebuchet MS"/>
                <a:cs typeface="Trebuchet MS"/>
              </a:rPr>
              <a:t>&amp;</a:t>
            </a:r>
            <a:r>
              <a:rPr dirty="0" sz="3600" spc="-50" b="0">
                <a:latin typeface="Trebuchet MS"/>
                <a:cs typeface="Trebuchet MS"/>
              </a:rPr>
              <a:t> </a:t>
            </a:r>
            <a:r>
              <a:rPr dirty="0" sz="3600" spc="-20" b="0">
                <a:latin typeface="Trebuchet MS"/>
                <a:cs typeface="Trebuchet MS"/>
              </a:rPr>
              <a:t>Preparation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2061936"/>
            <a:ext cx="7663180" cy="2834640"/>
          </a:xfrm>
          <a:prstGeom prst="rect">
            <a:avLst/>
          </a:prstGeom>
        </p:spPr>
        <p:txBody>
          <a:bodyPr wrap="square" lIns="0" tIns="138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  <a:tabLst>
                <a:tab pos="354965" algn="l"/>
              </a:tabLst>
            </a:pPr>
            <a:r>
              <a:rPr dirty="0" sz="1450" spc="235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Read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the data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from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CSV</a:t>
            </a:r>
            <a:r>
              <a:rPr dirty="0" sz="1800" spc="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File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dirty="0" sz="1450" spc="235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Outlier treatment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4965" algn="l"/>
              </a:tabLst>
            </a:pPr>
            <a:r>
              <a:rPr dirty="0" sz="1450" spc="235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Data cleaning –Handling Null 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Values 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&amp;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removing higher Null values</a:t>
            </a:r>
            <a:r>
              <a:rPr dirty="0" sz="1800" spc="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  <a:tab pos="2629535" algn="l"/>
              </a:tabLst>
            </a:pPr>
            <a:r>
              <a:rPr dirty="0" sz="1450" spc="235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Removing</a:t>
            </a:r>
            <a:r>
              <a:rPr dirty="0" sz="1800" spc="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404040"/>
                </a:solidFill>
                <a:latin typeface="Trebuchet MS"/>
                <a:cs typeface="Trebuchet MS"/>
              </a:rPr>
              <a:t>Redundant	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columns in the</a:t>
            </a: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dirty="0" sz="1450" spc="235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Imputing Null</a:t>
            </a:r>
            <a:r>
              <a:rPr dirty="0" sz="1800" spc="-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404040"/>
                </a:solidFill>
                <a:latin typeface="Trebuchet MS"/>
                <a:cs typeface="Trebuchet MS"/>
              </a:rPr>
              <a:t>Values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dirty="0" sz="1450" spc="235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Exploratory data analysis-approx. Conversion Rate is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38%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dirty="0" sz="1450" spc="235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Feature</a:t>
            </a:r>
            <a:r>
              <a:rPr dirty="0" sz="1800" spc="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Trebuchet MS"/>
                <a:cs typeface="Trebuchet MS"/>
              </a:rPr>
              <a:t>standardization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7757159" cy="8769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4310"/>
              </a:lnSpc>
              <a:spcBef>
                <a:spcPts val="100"/>
              </a:spcBef>
            </a:pPr>
            <a:r>
              <a:rPr dirty="0" sz="3600" b="0">
                <a:latin typeface="Trebuchet MS"/>
                <a:cs typeface="Trebuchet MS"/>
              </a:rPr>
              <a:t>Outliers: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ts val="2390"/>
              </a:lnSpc>
            </a:pPr>
            <a:r>
              <a:rPr dirty="0" sz="2000" spc="-45" b="0">
                <a:solidFill>
                  <a:srgbClr val="000000"/>
                </a:solidFill>
                <a:latin typeface="Carlito"/>
                <a:cs typeface="Carlito"/>
              </a:rPr>
              <a:t>Total </a:t>
            </a:r>
            <a:r>
              <a:rPr dirty="0" sz="2000" spc="-5" b="0">
                <a:solidFill>
                  <a:srgbClr val="000000"/>
                </a:solidFill>
                <a:latin typeface="Carlito"/>
                <a:cs typeface="Carlito"/>
              </a:rPr>
              <a:t>Visits, </a:t>
            </a:r>
            <a:r>
              <a:rPr dirty="0" sz="2000" spc="-45" b="0">
                <a:solidFill>
                  <a:srgbClr val="000000"/>
                </a:solidFill>
                <a:latin typeface="Carlito"/>
                <a:cs typeface="Carlito"/>
              </a:rPr>
              <a:t>Total </a:t>
            </a:r>
            <a:r>
              <a:rPr dirty="0" sz="2000" spc="-5" b="0">
                <a:solidFill>
                  <a:srgbClr val="000000"/>
                </a:solidFill>
                <a:latin typeface="Carlito"/>
                <a:cs typeface="Carlito"/>
              </a:rPr>
              <a:t>Time Spent on </a:t>
            </a:r>
            <a:r>
              <a:rPr dirty="0" sz="2000" spc="-15" b="0">
                <a:solidFill>
                  <a:srgbClr val="000000"/>
                </a:solidFill>
                <a:latin typeface="Carlito"/>
                <a:cs typeface="Carlito"/>
              </a:rPr>
              <a:t>Website, Page </a:t>
            </a:r>
            <a:r>
              <a:rPr dirty="0" sz="2000" spc="-10" b="0">
                <a:solidFill>
                  <a:srgbClr val="000000"/>
                </a:solidFill>
                <a:latin typeface="Carlito"/>
                <a:cs typeface="Carlito"/>
              </a:rPr>
              <a:t>Views </a:t>
            </a:r>
            <a:r>
              <a:rPr dirty="0" sz="2000" spc="-15" b="0">
                <a:solidFill>
                  <a:srgbClr val="000000"/>
                </a:solidFill>
                <a:latin typeface="Carlito"/>
                <a:cs typeface="Carlito"/>
              </a:rPr>
              <a:t>Per </a:t>
            </a:r>
            <a:r>
              <a:rPr dirty="0" sz="2000" spc="-5" b="0">
                <a:solidFill>
                  <a:srgbClr val="000000"/>
                </a:solidFill>
                <a:latin typeface="Carlito"/>
                <a:cs typeface="Carlito"/>
              </a:rPr>
              <a:t>Visit </a:t>
            </a:r>
            <a:r>
              <a:rPr dirty="0" sz="2000" spc="-20" b="0">
                <a:solidFill>
                  <a:srgbClr val="000000"/>
                </a:solidFill>
                <a:latin typeface="Carlito"/>
                <a:cs typeface="Carlito"/>
              </a:rPr>
              <a:t>have</a:t>
            </a:r>
            <a:r>
              <a:rPr dirty="0" sz="2000" spc="265" b="0">
                <a:solidFill>
                  <a:srgbClr val="000000"/>
                </a:solidFill>
                <a:latin typeface="Carlito"/>
                <a:cs typeface="Carlito"/>
              </a:rPr>
              <a:t> </a:t>
            </a:r>
            <a:r>
              <a:rPr dirty="0" sz="2000" spc="-10" b="0">
                <a:solidFill>
                  <a:srgbClr val="000000"/>
                </a:solidFill>
                <a:latin typeface="Carlito"/>
                <a:cs typeface="Carlito"/>
              </a:rPr>
              <a:t>outliers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8180" y="2093976"/>
            <a:ext cx="8595360" cy="3855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27006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0">
                <a:latin typeface="Trebuchet MS"/>
                <a:cs typeface="Trebuchet MS"/>
              </a:rPr>
              <a:t>Data</a:t>
            </a:r>
            <a:r>
              <a:rPr dirty="0" sz="3600" spc="-285" b="0">
                <a:latin typeface="Trebuchet MS"/>
                <a:cs typeface="Trebuchet MS"/>
              </a:rPr>
              <a:t> </a:t>
            </a:r>
            <a:r>
              <a:rPr dirty="0" sz="3600" b="0">
                <a:latin typeface="Trebuchet MS"/>
                <a:cs typeface="Trebuchet MS"/>
              </a:rPr>
              <a:t>Analysis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70660" y="1749551"/>
            <a:ext cx="7037832" cy="4651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29158"/>
            <a:ext cx="34874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0">
                <a:latin typeface="Trebuchet MS"/>
                <a:cs typeface="Trebuchet MS"/>
              </a:rPr>
              <a:t>Data</a:t>
            </a:r>
            <a:r>
              <a:rPr dirty="0" sz="3600" spc="-55" b="0">
                <a:latin typeface="Trebuchet MS"/>
                <a:cs typeface="Trebuchet MS"/>
              </a:rPr>
              <a:t> </a:t>
            </a:r>
            <a:r>
              <a:rPr dirty="0" sz="3600" spc="-20" b="0">
                <a:latin typeface="Trebuchet MS"/>
                <a:cs typeface="Trebuchet MS"/>
              </a:rPr>
              <a:t>Preparation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310" y="2051270"/>
            <a:ext cx="4989830" cy="829944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  <a:tabLst>
                <a:tab pos="354965" algn="l"/>
              </a:tabLst>
            </a:pPr>
            <a:r>
              <a:rPr dirty="0" sz="1450" spc="235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dirty="0" sz="1800" spc="-10">
                <a:solidFill>
                  <a:srgbClr val="404040"/>
                </a:solidFill>
                <a:latin typeface="Carlito"/>
                <a:cs typeface="Carlito"/>
              </a:rPr>
              <a:t>Converted </a:t>
            </a:r>
            <a:r>
              <a:rPr dirty="0" sz="1800" spc="-5">
                <a:solidFill>
                  <a:srgbClr val="404040"/>
                </a:solidFill>
                <a:latin typeface="Carlito"/>
                <a:cs typeface="Carlito"/>
              </a:rPr>
              <a:t>Binary variables </a:t>
            </a:r>
            <a:r>
              <a:rPr dirty="0" sz="1800" spc="-1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dirty="0" sz="1800">
                <a:solidFill>
                  <a:srgbClr val="404040"/>
                </a:solidFill>
                <a:latin typeface="Carlito"/>
                <a:cs typeface="Carlito"/>
              </a:rPr>
              <a:t>0 &amp;</a:t>
            </a:r>
            <a:r>
              <a:rPr dirty="0" sz="1800" spc="3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180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dirty="0" sz="1450" spc="235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dirty="0" sz="1800" spc="-10">
                <a:solidFill>
                  <a:srgbClr val="404040"/>
                </a:solidFill>
                <a:latin typeface="Carlito"/>
                <a:cs typeface="Carlito"/>
              </a:rPr>
              <a:t>Created dummy </a:t>
            </a:r>
            <a:r>
              <a:rPr dirty="0" sz="1800" spc="-5">
                <a:solidFill>
                  <a:srgbClr val="404040"/>
                </a:solidFill>
                <a:latin typeface="Carlito"/>
                <a:cs typeface="Carlito"/>
              </a:rPr>
              <a:t>variables </a:t>
            </a:r>
            <a:r>
              <a:rPr dirty="0" sz="1800" spc="-15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dirty="0" sz="1800" spc="-10">
                <a:solidFill>
                  <a:srgbClr val="404040"/>
                </a:solidFill>
                <a:latin typeface="Carlito"/>
                <a:cs typeface="Carlito"/>
              </a:rPr>
              <a:t>categorical</a:t>
            </a:r>
            <a:r>
              <a:rPr dirty="0" sz="1800" spc="1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arlito"/>
                <a:cs typeface="Carlito"/>
              </a:rPr>
              <a:t>variables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2023-01-15T11:16:51Z</dcterms:created>
  <dcterms:modified xsi:type="dcterms:W3CDTF">2023-01-15T11:16:51Z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2023-01-15T00:00:00Z</vt:filetime>
  </property>
</Properties>
</file>