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2" r:id="rId4"/>
    <p:sldId id="264" r:id="rId5"/>
    <p:sldId id="295" r:id="rId6"/>
    <p:sldId id="260" r:id="rId7"/>
    <p:sldId id="296" r:id="rId8"/>
    <p:sldId id="263" r:id="rId9"/>
    <p:sldId id="297" r:id="rId10"/>
    <p:sldId id="298" r:id="rId11"/>
    <p:sldId id="300" r:id="rId12"/>
    <p:sldId id="303" r:id="rId13"/>
    <p:sldId id="302" r:id="rId14"/>
    <p:sldId id="28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  <p:embeddedFont>
      <p:font typeface="Red Hat Display" panose="02010303040201060303" pitchFamily="2" charset="0"/>
      <p:regular r:id="rId25"/>
      <p:bold r:id="rId26"/>
      <p:italic r:id="rId27"/>
      <p:boldItalic r:id="rId28"/>
    </p:embeddedFont>
    <p:embeddedFont>
      <p:font typeface="Red Hat Display Black" panose="02010303040201060303" pitchFamily="2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272734-463F-4A0B-A8D7-86DA9125DB42}">
  <a:tblStyle styleId="{D7272734-463F-4A0B-A8D7-86DA9125DB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A66879-4ED6-42EE-96D0-9E26330CBD0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2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731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577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889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2856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b32348a412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b32348a412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997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068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15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53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0" y="-50"/>
            <a:ext cx="6081900" cy="2766600"/>
          </a:xfrm>
          <a:prstGeom prst="round1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944600" y="3944200"/>
            <a:ext cx="1199400" cy="1199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30" name="Google Shape;30;p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5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32" name="Google Shape;32;p5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7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48" name="Google Shape;48;p7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7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7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57" name="Google Shape;57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8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59" name="Google Shape;59;p8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8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2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3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Veiled">
  <p:cSld name="BLANK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UE20CS302 – Machine Intelligence</a:t>
            </a:r>
            <a:br>
              <a:rPr lang="fr-F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fr-F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Mini Project</a:t>
            </a:r>
            <a:b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fr-FR" sz="2000" dirty="0"/>
            </a:b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54DC81-CFFC-441C-E479-B8307B39D157}"/>
              </a:ext>
            </a:extLst>
          </p:cNvPr>
          <p:cNvSpPr txBox="1"/>
          <p:nvPr/>
        </p:nvSpPr>
        <p:spPr>
          <a:xfrm>
            <a:off x="348916" y="1285373"/>
            <a:ext cx="515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2">
                    <a:lumMod val="10000"/>
                  </a:schemeClr>
                </a:solidFill>
                <a:latin typeface="Red Hat Display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Credit Card Fraud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694149-0013-C208-6C24-CEEA0EA330B2}"/>
              </a:ext>
            </a:extLst>
          </p:cNvPr>
          <p:cNvSpPr txBox="1"/>
          <p:nvPr/>
        </p:nvSpPr>
        <p:spPr>
          <a:xfrm>
            <a:off x="3140149" y="3640118"/>
            <a:ext cx="4451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600" b="1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Team No: 1</a:t>
            </a:r>
            <a:endParaRPr lang="en-IN" sz="1600" b="1" i="0" u="none" strike="noStrike" cap="none" dirty="0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600" b="1" i="0" u="none" strike="noStrike" cap="none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n-IN" sz="1600" b="1" i="0" u="none" strike="noStrike" cap="none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Team </a:t>
            </a:r>
            <a:r>
              <a:rPr lang="en-IN" sz="1600" b="1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-IN" sz="1600" b="1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SRNs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600" b="1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	Satish – PES2UG20CS550</a:t>
            </a:r>
            <a:r>
              <a:rPr lang="en-IN" sz="1600" b="1" i="0" u="none" strike="noStrike" cap="none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	Sharath – </a:t>
            </a:r>
            <a:r>
              <a:rPr lang="en-IN" sz="1600" b="1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PES2UG20CS552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600" b="1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1600" b="1" dirty="0" err="1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Shreepathi</a:t>
            </a:r>
            <a:r>
              <a:rPr lang="en-IN" sz="1600" b="1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– PES2UG20CS553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5C073-81AA-55FA-D9E1-8EBE9CFC6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172" y="4113508"/>
            <a:ext cx="1092828" cy="10928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534691" y="1418400"/>
            <a:ext cx="8074618" cy="32000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/>
              <a:t>In the second model, there are four layers in the network: an input layer, two hidden layer, and an output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/>
              <a:t>The input layer has 29</a:t>
            </a:r>
            <a:r>
              <a:rPr lang="en-IN" sz="1800" dirty="0"/>
              <a:t> neurons</a:t>
            </a:r>
            <a:r>
              <a:rPr lang="en-IN" sz="1900" dirty="0"/>
              <a:t>, the two hidden layer has 65 </a:t>
            </a:r>
            <a:r>
              <a:rPr lang="en-IN" sz="1800" dirty="0"/>
              <a:t>neurons </a:t>
            </a:r>
            <a:r>
              <a:rPr lang="en-IN" sz="1900" dirty="0"/>
              <a:t>each, and the output layer has one</a:t>
            </a:r>
            <a:r>
              <a:rPr lang="en-IN" sz="1800" dirty="0"/>
              <a:t> neuron</a:t>
            </a:r>
            <a:r>
              <a:rPr lang="en-IN" sz="19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/>
              <a:t>For one of the hidden layers, a special activation function(custom</a:t>
            </a:r>
            <a:br>
              <a:rPr lang="en-IN" sz="1900" dirty="0"/>
            </a:br>
            <a:r>
              <a:rPr lang="en-IN" sz="1900" dirty="0"/>
              <a:t>) was used, while </a:t>
            </a:r>
            <a:r>
              <a:rPr lang="en-IN" sz="1900" dirty="0" err="1"/>
              <a:t>ReLU</a:t>
            </a:r>
            <a:r>
              <a:rPr lang="en-IN" sz="1900" dirty="0"/>
              <a:t> was used for the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/>
              <a:t>The sigmoid function was used in the output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/>
              <a:t>However we had already determined that our model would overfit the data set without the use of dropout, So we continued using dropout.</a:t>
            </a:r>
            <a:endParaRPr sz="1900" dirty="0"/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534691" y="0"/>
            <a:ext cx="34191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Proposed Approach</a:t>
            </a:r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Graphic 1" descr="Single gear">
            <a:extLst>
              <a:ext uri="{FF2B5EF4-FFF2-40B4-BE49-F238E27FC236}">
                <a16:creationId xmlns:a16="http://schemas.microsoft.com/office/drawing/2014/main" id="{0C1BEEFD-1DCA-49D0-4638-87398BA9F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935" y="965406"/>
            <a:ext cx="452994" cy="45299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3" name="Graphic 2" descr="Single gear">
            <a:extLst>
              <a:ext uri="{FF2B5EF4-FFF2-40B4-BE49-F238E27FC236}">
                <a16:creationId xmlns:a16="http://schemas.microsoft.com/office/drawing/2014/main" id="{216D0DB4-2C3F-39B3-F6D5-81B2C8410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929" y="965406"/>
            <a:ext cx="452994" cy="45299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4" name="Graphic 3" descr="Single gear">
            <a:extLst>
              <a:ext uri="{FF2B5EF4-FFF2-40B4-BE49-F238E27FC236}">
                <a16:creationId xmlns:a16="http://schemas.microsoft.com/office/drawing/2014/main" id="{1250DCA1-1C23-424B-2B14-516462437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1872" y="965406"/>
            <a:ext cx="452994" cy="45299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999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534691" y="193728"/>
            <a:ext cx="3419100" cy="122467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Results </a:t>
            </a:r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9B97A-46FA-7A3B-D0EB-CB3FE84D9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999" y="635782"/>
            <a:ext cx="2767672" cy="632840"/>
          </a:xfrm>
        </p:spPr>
        <p:txBody>
          <a:bodyPr/>
          <a:lstStyle/>
          <a:p>
            <a:pPr marL="101600" indent="0" algn="ctr">
              <a:buNone/>
            </a:pPr>
            <a:r>
              <a:rPr lang="en-IN" sz="2800" b="1" dirty="0"/>
              <a:t>MLP with 1 hidden layer</a:t>
            </a:r>
          </a:p>
          <a:p>
            <a:pPr marL="101600" indent="0" algn="ctr">
              <a:buNone/>
            </a:pPr>
            <a:endParaRPr lang="en-IN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CAB5D5-EF52-BBC4-1B81-61DC52B06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507" y="1789209"/>
            <a:ext cx="3697571" cy="27808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1022A1-351E-1987-ADCB-029DDE83B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338" y="1734750"/>
            <a:ext cx="2910679" cy="28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534691" y="193728"/>
            <a:ext cx="3419100" cy="122467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Results </a:t>
            </a:r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9B97A-46FA-7A3B-D0EB-CB3FE84D9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6119" y="2394839"/>
            <a:ext cx="2767672" cy="632840"/>
          </a:xfrm>
        </p:spPr>
        <p:txBody>
          <a:bodyPr/>
          <a:lstStyle/>
          <a:p>
            <a:pPr marL="101600" indent="0" algn="ctr">
              <a:buNone/>
            </a:pPr>
            <a:r>
              <a:rPr lang="en-IN" sz="2800" b="1" dirty="0"/>
              <a:t>MLP with 2 hidden layers</a:t>
            </a:r>
          </a:p>
          <a:p>
            <a:pPr marL="101600" indent="0" algn="ctr">
              <a:buNone/>
            </a:pP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B08A9-7780-18E9-788F-F818B3AD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252" y="713159"/>
            <a:ext cx="3658970" cy="37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0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534691" y="193728"/>
            <a:ext cx="3419100" cy="122467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Results </a:t>
            </a:r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9B97A-46FA-7A3B-D0EB-CB3FE84D9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404" y="1556277"/>
            <a:ext cx="7637419" cy="632840"/>
          </a:xfrm>
        </p:spPr>
        <p:txBody>
          <a:bodyPr/>
          <a:lstStyle/>
          <a:p>
            <a:pPr marL="101600" indent="0">
              <a:buNone/>
            </a:pPr>
            <a:r>
              <a:rPr lang="en-US" sz="2700" b="1" dirty="0"/>
              <a:t>Comparing the mean performance of the</a:t>
            </a:r>
          </a:p>
          <a:p>
            <a:pPr marL="101600" indent="0">
              <a:buNone/>
            </a:pPr>
            <a:r>
              <a:rPr lang="en-US" sz="2700" b="1" dirty="0"/>
              <a:t> F-score for both the models</a:t>
            </a:r>
            <a:endParaRPr lang="en-IN" sz="27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303C7A-5FD1-1F8E-4252-96772B6029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5" r="29738"/>
          <a:stretch/>
        </p:blipFill>
        <p:spPr>
          <a:xfrm>
            <a:off x="2082990" y="2699004"/>
            <a:ext cx="3741601" cy="149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3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7"/>
          <p:cNvSpPr txBox="1">
            <a:spLocks noGrp="1"/>
          </p:cNvSpPr>
          <p:nvPr>
            <p:ph type="title" idx="4294967295"/>
          </p:nvPr>
        </p:nvSpPr>
        <p:spPr>
          <a:xfrm>
            <a:off x="467100" y="1418095"/>
            <a:ext cx="8219700" cy="184429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1"/>
                </a:solidFill>
              </a:rPr>
              <a:t>THANK YOU !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605" name="Google Shape;605;p47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472699" y="160795"/>
            <a:ext cx="3386380" cy="117787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accent1"/>
                </a:solidFill>
              </a:rPr>
              <a:t>Problem statement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697423" y="1611824"/>
            <a:ext cx="7423688" cy="29911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dirty="0"/>
              <a:t>With the growth of e-commerce websites, people and financial companies rely on online services to carry out their transactions that have led to an exponential increase in the credit card frauds.</a:t>
            </a:r>
          </a:p>
          <a:p>
            <a:pPr marL="171450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dirty="0"/>
              <a:t>Fraudulent credit card transactions lead to a loss of huge amount of money. The design of an effective fraud detection system is necessary in order to reduce the losses incurred by the customers and financial companies.</a:t>
            </a:r>
          </a:p>
          <a:p>
            <a:pPr marL="171450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dirty="0"/>
              <a:t>Research has been done on many models and methods to prevent and detect credit card frauds. Some credit card fraud transaction datasets contain the problem of imbalance in datasets.  </a:t>
            </a:r>
          </a:p>
          <a:p>
            <a:pPr marL="171450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dirty="0"/>
              <a:t>A good fraud detection system should be able to identify the fraud transaction accurately and should make the detection possible in real-time transactions. </a:t>
            </a:r>
            <a:endParaRPr lang="en-IN" sz="1400" dirty="0"/>
          </a:p>
        </p:txBody>
      </p:sp>
      <p:sp>
        <p:nvSpPr>
          <p:cNvPr id="116" name="Google Shape;116;p1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673098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Application  and Uses</a:t>
            </a:r>
            <a:endParaRPr lang="en-IN"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913175" y="1715153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IN" sz="1800" dirty="0"/>
              <a:t>Banking Sector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 helps banks track fraudulent transactions and create new security while fixing existing flaws. It will be very helpful in shopping malls and other places where transactions take place.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sz="1800" dirty="0"/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454746" y="14395"/>
            <a:ext cx="3897824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chemeClr val="accent1"/>
                </a:solidFill>
              </a:rPr>
              <a:t>High level Architecture</a:t>
            </a:r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2EE7C0-82CB-BE0D-4A66-BD04A064C7B8}"/>
              </a:ext>
            </a:extLst>
          </p:cNvPr>
          <p:cNvSpPr/>
          <p:nvPr/>
        </p:nvSpPr>
        <p:spPr>
          <a:xfrm>
            <a:off x="3644685" y="1647986"/>
            <a:ext cx="1616310" cy="6586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Data Pre-processing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41ED7B-22E7-3247-A22A-4C8E1F54FEF9}"/>
              </a:ext>
            </a:extLst>
          </p:cNvPr>
          <p:cNvSpPr/>
          <p:nvPr/>
        </p:nvSpPr>
        <p:spPr>
          <a:xfrm>
            <a:off x="1195952" y="1647986"/>
            <a:ext cx="1616310" cy="6586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solidFill>
                  <a:schemeClr val="tx1"/>
                </a:solidFill>
              </a:rPr>
              <a:t>Data Acquisition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D31488-FF3E-D545-511B-AE7B1E07A190}"/>
              </a:ext>
            </a:extLst>
          </p:cNvPr>
          <p:cNvCxnSpPr>
            <a:stCxn id="13" idx="6"/>
            <a:endCxn id="10" idx="2"/>
          </p:cNvCxnSpPr>
          <p:nvPr/>
        </p:nvCxnSpPr>
        <p:spPr>
          <a:xfrm>
            <a:off x="2812262" y="1977325"/>
            <a:ext cx="832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9EE2F3A-CAD7-F064-3ABE-D57FAF4CBBEF}"/>
              </a:ext>
            </a:extLst>
          </p:cNvPr>
          <p:cNvSpPr/>
          <p:nvPr/>
        </p:nvSpPr>
        <p:spPr>
          <a:xfrm>
            <a:off x="6178657" y="1647986"/>
            <a:ext cx="1616310" cy="6586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Building the model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6F5A78-0972-7A8D-EBAF-D293814DD7B7}"/>
              </a:ext>
            </a:extLst>
          </p:cNvPr>
          <p:cNvSpPr/>
          <p:nvPr/>
        </p:nvSpPr>
        <p:spPr>
          <a:xfrm>
            <a:off x="6178657" y="3195234"/>
            <a:ext cx="1616310" cy="6586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Training the model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3A623B-8D83-E5A5-26F1-E02317C52E25}"/>
              </a:ext>
            </a:extLst>
          </p:cNvPr>
          <p:cNvSpPr/>
          <p:nvPr/>
        </p:nvSpPr>
        <p:spPr>
          <a:xfrm>
            <a:off x="3456122" y="3195234"/>
            <a:ext cx="2193009" cy="6586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solidFill>
                  <a:schemeClr val="tx1"/>
                </a:solidFill>
              </a:rPr>
              <a:t>Testing and validating the model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125129-4A0A-645B-D09E-ECCF66C92937}"/>
              </a:ext>
            </a:extLst>
          </p:cNvPr>
          <p:cNvSpPr/>
          <p:nvPr/>
        </p:nvSpPr>
        <p:spPr>
          <a:xfrm>
            <a:off x="1195952" y="3195234"/>
            <a:ext cx="1616310" cy="6586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Analysing results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BFCF43-7678-9AAC-A198-AC914DE150D7}"/>
              </a:ext>
            </a:extLst>
          </p:cNvPr>
          <p:cNvCxnSpPr>
            <a:stCxn id="10" idx="6"/>
            <a:endCxn id="17" idx="2"/>
          </p:cNvCxnSpPr>
          <p:nvPr/>
        </p:nvCxnSpPr>
        <p:spPr>
          <a:xfrm>
            <a:off x="5260995" y="1977325"/>
            <a:ext cx="917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DDCD8D-DC74-0B80-8923-D52B0B2C750E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6986812" y="2306664"/>
            <a:ext cx="0" cy="88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6A49B-1EBE-C639-91A0-8290035CC055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5649131" y="3524573"/>
            <a:ext cx="529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28274D-7C83-358D-173C-D2FBF193A415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>
            <a:off x="2812262" y="3524573"/>
            <a:ext cx="643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C9621334-6718-C12D-8407-1A178089C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83262"/>
              </p:ext>
            </p:extLst>
          </p:nvPr>
        </p:nvGraphicFramePr>
        <p:xfrm>
          <a:off x="398034" y="892141"/>
          <a:ext cx="8128000" cy="3785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112544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683468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985109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704152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99293989"/>
                    </a:ext>
                  </a:extLst>
                </a:gridCol>
              </a:tblGrid>
              <a:tr h="700567">
                <a:tc>
                  <a:txBody>
                    <a:bodyPr/>
                    <a:lstStyle/>
                    <a:p>
                      <a:r>
                        <a:rPr lang="en-US" dirty="0"/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Year of Publication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Journal/Conference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Limitations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224"/>
                  </a:ext>
                </a:extLst>
              </a:tr>
              <a:tr h="890065">
                <a:tc>
                  <a:txBody>
                    <a:bodyPr/>
                    <a:lstStyle/>
                    <a:p>
                      <a:r>
                        <a:rPr lang="en-US" sz="1200" dirty="0"/>
                        <a:t>Credit Card Fraud Detection Using Machine Learning</a:t>
                      </a:r>
                      <a:endParaRPr lang="en-US" sz="132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ICICCS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 better approach to handle large data sets with higher dimensionality.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It's main drawbacks include the poor performance on imbalanced data 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81876"/>
                  </a:ext>
                </a:extLst>
              </a:tr>
              <a:tr h="890065">
                <a:tc>
                  <a:txBody>
                    <a:bodyPr/>
                    <a:lstStyle/>
                    <a:p>
                      <a:r>
                        <a:rPr lang="en-US" sz="1200" dirty="0"/>
                        <a:t>Credit card fraud detection using artificial neural network</a:t>
                      </a:r>
                      <a:endParaRPr lang="en-IN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Explained taxonomy of fraud detection techniques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method followed is not appropriate for huge dataset and accuracy  was low as well.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60453"/>
                  </a:ext>
                </a:extLst>
              </a:tr>
              <a:tr h="890065"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Detection of Fraudulent Transactions in Credit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Card using Machine Learning Algorithms</a:t>
                      </a:r>
                      <a:endParaRPr 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Conference on I-SMAC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robust to outliers and </a:t>
                      </a:r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handling missing values better .Good at</a:t>
                      </a:r>
                    </a:p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Handling classification</a:t>
                      </a:r>
                      <a:endParaRPr lang="en-US" sz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When the size of</a:t>
                      </a:r>
                    </a:p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dataset increases, </a:t>
                      </a:r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raise complexity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and leads to overfitting as Trees were used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81643"/>
                  </a:ext>
                </a:extLst>
              </a:tr>
            </a:tbl>
          </a:graphicData>
        </a:graphic>
      </p:graphicFrame>
      <p:sp>
        <p:nvSpPr>
          <p:cNvPr id="9" name="Google Shape;197;p44">
            <a:extLst>
              <a:ext uri="{FF2B5EF4-FFF2-40B4-BE49-F238E27FC236}">
                <a16:creationId xmlns:a16="http://schemas.microsoft.com/office/drawing/2014/main" id="{E2E9EEE4-648F-2C57-DA50-DAA085C7449B}"/>
              </a:ext>
            </a:extLst>
          </p:cNvPr>
          <p:cNvSpPr/>
          <p:nvPr/>
        </p:nvSpPr>
        <p:spPr>
          <a:xfrm>
            <a:off x="398034" y="790741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BD9D6-3016-5B46-0CF8-330FF31039A8}"/>
              </a:ext>
            </a:extLst>
          </p:cNvPr>
          <p:cNvSpPr txBox="1"/>
          <p:nvPr/>
        </p:nvSpPr>
        <p:spPr>
          <a:xfrm>
            <a:off x="398034" y="3153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accent1"/>
                </a:solidFill>
                <a:latin typeface=" red hat display black"/>
              </a:rPr>
              <a:t>Literature </a:t>
            </a:r>
            <a:r>
              <a:rPr lang="en-IN" sz="1800" dirty="0">
                <a:solidFill>
                  <a:schemeClr val="accent1"/>
                </a:solidFill>
                <a:latin typeface="Red Hat Display Black" panose="020B0604020202020204" charset="0"/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339743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C9621334-6718-C12D-8407-1A178089C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818996"/>
              </p:ext>
            </p:extLst>
          </p:nvPr>
        </p:nvGraphicFramePr>
        <p:xfrm>
          <a:off x="398034" y="749064"/>
          <a:ext cx="8128000" cy="420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883">
                  <a:extLst>
                    <a:ext uri="{9D8B030D-6E8A-4147-A177-3AD203B41FA5}">
                      <a16:colId xmlns:a16="http://schemas.microsoft.com/office/drawing/2014/main" val="1111254410"/>
                    </a:ext>
                  </a:extLst>
                </a:gridCol>
                <a:gridCol w="1664317">
                  <a:extLst>
                    <a:ext uri="{9D8B030D-6E8A-4147-A177-3AD203B41FA5}">
                      <a16:colId xmlns:a16="http://schemas.microsoft.com/office/drawing/2014/main" val="19683468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98510908"/>
                    </a:ext>
                  </a:extLst>
                </a:gridCol>
                <a:gridCol w="1645159">
                  <a:extLst>
                    <a:ext uri="{9D8B030D-6E8A-4147-A177-3AD203B41FA5}">
                      <a16:colId xmlns:a16="http://schemas.microsoft.com/office/drawing/2014/main" val="3570415204"/>
                    </a:ext>
                  </a:extLst>
                </a:gridCol>
                <a:gridCol w="1606041">
                  <a:extLst>
                    <a:ext uri="{9D8B030D-6E8A-4147-A177-3AD203B41FA5}">
                      <a16:colId xmlns:a16="http://schemas.microsoft.com/office/drawing/2014/main" val="1399293989"/>
                    </a:ext>
                  </a:extLst>
                </a:gridCol>
              </a:tblGrid>
              <a:tr h="752204">
                <a:tc>
                  <a:txBody>
                    <a:bodyPr/>
                    <a:lstStyle/>
                    <a:p>
                      <a:r>
                        <a:rPr lang="en-US" sz="1200" dirty="0"/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 of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Journal/Conference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224"/>
                  </a:ext>
                </a:extLst>
              </a:tr>
              <a:tr h="890065">
                <a:tc>
                  <a:txBody>
                    <a:bodyPr/>
                    <a:lstStyle/>
                    <a:p>
                      <a:r>
                        <a:rPr lang="en-IN" sz="1200" dirty="0"/>
                        <a:t>Machine Learning Approaches to Predict Default of Credit Card Clients.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Scientific research</a:t>
                      </a:r>
                    </a:p>
                    <a:p>
                      <a:r>
                        <a:rPr lang="en-IN" sz="1200" dirty="0"/>
                        <a:t>(An academia publisher)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paper has an excellent comparative analysis of traditional methods and ANN (with dropout). And also produces positive results.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There is no focus on imbalanced data sets in this research.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81876"/>
                  </a:ext>
                </a:extLst>
              </a:tr>
              <a:tr h="890065">
                <a:tc>
                  <a:txBody>
                    <a:bodyPr/>
                    <a:lstStyle/>
                    <a:p>
                      <a:r>
                        <a:rPr lang="en-IN" sz="1200" dirty="0"/>
                        <a:t>Deep Learning Detecting Fraud in Credit Card</a:t>
                      </a:r>
                    </a:p>
                    <a:p>
                      <a:r>
                        <a:rPr lang="en-IN" sz="1200" dirty="0"/>
                        <a:t>Transactions.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IEEE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research has good results and outcome from deep neural network.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paper does not look into the aspect of overfitting of the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60453"/>
                  </a:ext>
                </a:extLst>
              </a:tr>
              <a:tr h="890065">
                <a:tc>
                  <a:txBody>
                    <a:bodyPr/>
                    <a:lstStyle/>
                    <a:p>
                      <a:r>
                        <a:rPr lang="en-IN" sz="1200" dirty="0"/>
                        <a:t>A Survey on Credit Card Fraud Detection using</a:t>
                      </a:r>
                    </a:p>
                    <a:p>
                      <a:r>
                        <a:rPr lang="en-IN" sz="1200" dirty="0"/>
                        <a:t>Machine Learning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IEEE ICOEI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The paper gives a good understanding of the problem statement and different approaches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paper do not focus on results of the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81643"/>
                  </a:ext>
                </a:extLst>
              </a:tr>
            </a:tbl>
          </a:graphicData>
        </a:graphic>
      </p:graphicFrame>
      <p:sp>
        <p:nvSpPr>
          <p:cNvPr id="9" name="Google Shape;197;p44">
            <a:extLst>
              <a:ext uri="{FF2B5EF4-FFF2-40B4-BE49-F238E27FC236}">
                <a16:creationId xmlns:a16="http://schemas.microsoft.com/office/drawing/2014/main" id="{E2E9EEE4-648F-2C57-DA50-DAA085C7449B}"/>
              </a:ext>
            </a:extLst>
          </p:cNvPr>
          <p:cNvSpPr/>
          <p:nvPr/>
        </p:nvSpPr>
        <p:spPr>
          <a:xfrm>
            <a:off x="398034" y="558267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BD9D6-3016-5B46-0CF8-330FF31039A8}"/>
              </a:ext>
            </a:extLst>
          </p:cNvPr>
          <p:cNvSpPr txBox="1"/>
          <p:nvPr/>
        </p:nvSpPr>
        <p:spPr>
          <a:xfrm>
            <a:off x="398034" y="828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accent1"/>
                </a:solidFill>
                <a:latin typeface=" red hat display black"/>
              </a:rPr>
              <a:t>Literature </a:t>
            </a:r>
            <a:r>
              <a:rPr lang="en-IN" sz="1800" dirty="0">
                <a:solidFill>
                  <a:schemeClr val="accent1"/>
                </a:solidFill>
                <a:latin typeface="Red Hat Display Black" panose="020B0604020202020204" charset="0"/>
              </a:rPr>
              <a:t>Survey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60600" y="4760100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C9621334-6718-C12D-8407-1A178089C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57562"/>
              </p:ext>
            </p:extLst>
          </p:nvPr>
        </p:nvGraphicFramePr>
        <p:xfrm>
          <a:off x="175291" y="684678"/>
          <a:ext cx="8543407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12">
                  <a:extLst>
                    <a:ext uri="{9D8B030D-6E8A-4147-A177-3AD203B41FA5}">
                      <a16:colId xmlns:a16="http://schemas.microsoft.com/office/drawing/2014/main" val="1111254410"/>
                    </a:ext>
                  </a:extLst>
                </a:gridCol>
                <a:gridCol w="1110750">
                  <a:extLst>
                    <a:ext uri="{9D8B030D-6E8A-4147-A177-3AD203B41FA5}">
                      <a16:colId xmlns:a16="http://schemas.microsoft.com/office/drawing/2014/main" val="1968346851"/>
                    </a:ext>
                  </a:extLst>
                </a:gridCol>
                <a:gridCol w="1466063">
                  <a:extLst>
                    <a:ext uri="{9D8B030D-6E8A-4147-A177-3AD203B41FA5}">
                      <a16:colId xmlns:a16="http://schemas.microsoft.com/office/drawing/2014/main" val="798510908"/>
                    </a:ext>
                  </a:extLst>
                </a:gridCol>
                <a:gridCol w="1888639">
                  <a:extLst>
                    <a:ext uri="{9D8B030D-6E8A-4147-A177-3AD203B41FA5}">
                      <a16:colId xmlns:a16="http://schemas.microsoft.com/office/drawing/2014/main" val="3570415204"/>
                    </a:ext>
                  </a:extLst>
                </a:gridCol>
                <a:gridCol w="2169043">
                  <a:extLst>
                    <a:ext uri="{9D8B030D-6E8A-4147-A177-3AD203B41FA5}">
                      <a16:colId xmlns:a16="http://schemas.microsoft.com/office/drawing/2014/main" val="1399293989"/>
                    </a:ext>
                  </a:extLst>
                </a:gridCol>
              </a:tblGrid>
              <a:tr h="658630">
                <a:tc>
                  <a:txBody>
                    <a:bodyPr/>
                    <a:lstStyle/>
                    <a:p>
                      <a:r>
                        <a:rPr lang="en-US" dirty="0"/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of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Journal/Conference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224"/>
                  </a:ext>
                </a:extLst>
              </a:tr>
              <a:tr h="1234932">
                <a:tc>
                  <a:txBody>
                    <a:bodyPr/>
                    <a:lstStyle/>
                    <a:p>
                      <a:r>
                        <a:rPr lang="en-US" dirty="0"/>
                        <a:t>An Experimental Study With Imbalanced Classification Approaches for Credit Card Fraud Detection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IEEE</a:t>
                      </a:r>
                    </a:p>
                    <a:p>
                      <a:endParaRPr lang="en-US" dirty="0"/>
                    </a:p>
                    <a:p>
                      <a:r>
                        <a:rPr lang="en-US" sz="800" dirty="0"/>
                        <a:t>SPECIAL SECTION ON ADVANCED SOFTWARE AND DATA ENGINEERING FOR SECURE SOCIETIES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It gives clarity about most of the well-performing working MI models with their performance and explains the importance of handling imbalance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Didn't provide much information about the internal workings of any Models with stats or any changes to the routine execution of MI models.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81876"/>
                  </a:ext>
                </a:extLst>
              </a:tr>
              <a:tr h="1042831">
                <a:tc>
                  <a:txBody>
                    <a:bodyPr/>
                    <a:lstStyle/>
                    <a:p>
                      <a:r>
                        <a:rPr lang="en-US" dirty="0"/>
                        <a:t>Comparison on machine learning and neural network models on fraud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IEEE ICAICA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paper discusses DNN implementation and its effects on TensorFlow and </a:t>
                      </a:r>
                      <a:r>
                        <a:rPr lang="en-US" sz="1100" dirty="0" err="1"/>
                        <a:t>PyTorch</a:t>
                      </a:r>
                      <a:r>
                        <a:rPr lang="en-US" sz="1100" dirty="0"/>
                        <a:t> when the dataset is imbalanced.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They did not provide executed statistics or a detailed explanation of how DNNs used for  balanced datasets.</a:t>
                      </a:r>
                    </a:p>
                    <a:p>
                      <a:r>
                        <a:rPr lang="en-US" sz="1100" dirty="0"/>
                        <a:t>The use of sampling techniques is missing.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60453"/>
                  </a:ext>
                </a:extLst>
              </a:tr>
              <a:tr h="1138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Effects of Hidden Layers on the Efficiency of Neural networks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2020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IEEE INMIC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Explains how more than one hidden layer improves accuracy with time complexity constraints and helps in choosing the number of hidden layers.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It did not pay much attention to the activation functions in the hidden layers or to any other effects on the model after modifying the activation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81643"/>
                  </a:ext>
                </a:extLst>
              </a:tr>
            </a:tbl>
          </a:graphicData>
        </a:graphic>
      </p:graphicFrame>
      <p:sp>
        <p:nvSpPr>
          <p:cNvPr id="9" name="Google Shape;197;p44">
            <a:extLst>
              <a:ext uri="{FF2B5EF4-FFF2-40B4-BE49-F238E27FC236}">
                <a16:creationId xmlns:a16="http://schemas.microsoft.com/office/drawing/2014/main" id="{E2E9EEE4-648F-2C57-DA50-DAA085C7449B}"/>
              </a:ext>
            </a:extLst>
          </p:cNvPr>
          <p:cNvSpPr/>
          <p:nvPr/>
        </p:nvSpPr>
        <p:spPr>
          <a:xfrm>
            <a:off x="250800" y="479943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BD9D6-3016-5B46-0CF8-330FF31039A8}"/>
              </a:ext>
            </a:extLst>
          </p:cNvPr>
          <p:cNvSpPr txBox="1"/>
          <p:nvPr/>
        </p:nvSpPr>
        <p:spPr>
          <a:xfrm>
            <a:off x="398034" y="102862"/>
            <a:ext cx="2345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accent1"/>
                </a:solidFill>
                <a:latin typeface=" red hat display black"/>
              </a:rPr>
              <a:t>Literature </a:t>
            </a:r>
            <a:r>
              <a:rPr lang="en-IN" sz="1800" dirty="0">
                <a:solidFill>
                  <a:schemeClr val="accent1"/>
                </a:solidFill>
                <a:latin typeface="Red Hat Display Black" panose="020B0604020202020204" charset="0"/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243572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588935" y="1637351"/>
            <a:ext cx="8036905" cy="29590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900" dirty="0"/>
              <a:t>We proposed Artificial neural networks with different number hidden layer using </a:t>
            </a:r>
            <a:r>
              <a:rPr lang="en-IN" sz="1900" dirty="0" err="1"/>
              <a:t>keras</a:t>
            </a:r>
            <a:r>
              <a:rPr lang="en-IN" sz="1900" dirty="0"/>
              <a:t> making it more deeper for training model to train it 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900" dirty="0"/>
              <a:t>In the first MLP, we have the neural network with single hidden layer without drop and with drop.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We have a neural network with two hidden layers with dropout in the second MLP</a:t>
            </a:r>
            <a:endParaRPr lang="en-IN" sz="1900" dirty="0"/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588935" y="123986"/>
            <a:ext cx="3364855" cy="129441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Proposed Approach</a:t>
            </a:r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Graphic 2" descr="Single gear">
            <a:extLst>
              <a:ext uri="{FF2B5EF4-FFF2-40B4-BE49-F238E27FC236}">
                <a16:creationId xmlns:a16="http://schemas.microsoft.com/office/drawing/2014/main" id="{D44BFB15-7094-ADC3-660B-63AA69E7D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935" y="965406"/>
            <a:ext cx="452994" cy="45299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534691" y="1418401"/>
            <a:ext cx="8097865" cy="32078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 the first MLP, there are three layers in the network: an input layer, a hidden layer, and an output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input layer has 29 neurons, the hidden layer has 65 neurons, and the output layer has one neuron.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A defined custom activation function was utilised, one without dropout and the sigmoid function was used in the output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It was subsequently determined that our model was overfitting the data set and that dropout was necessary.</a:t>
            </a:r>
            <a:endParaRPr dirty="0"/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534691" y="0"/>
            <a:ext cx="34191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Proposed Approach</a:t>
            </a:r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Graphic 1" descr="Single gear">
            <a:extLst>
              <a:ext uri="{FF2B5EF4-FFF2-40B4-BE49-F238E27FC236}">
                <a16:creationId xmlns:a16="http://schemas.microsoft.com/office/drawing/2014/main" id="{C20C20B5-601D-7B92-72E3-0BEFB480E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935" y="965406"/>
            <a:ext cx="452994" cy="45299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3" name="Graphic 2" descr="Single gear">
            <a:extLst>
              <a:ext uri="{FF2B5EF4-FFF2-40B4-BE49-F238E27FC236}">
                <a16:creationId xmlns:a16="http://schemas.microsoft.com/office/drawing/2014/main" id="{CD1F21BF-BFF5-8708-5F37-8519F6AC0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929" y="965406"/>
            <a:ext cx="452994" cy="45299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2399069"/>
      </p:ext>
    </p:extLst>
  </p:cSld>
  <p:clrMapOvr>
    <a:masterClrMapping/>
  </p:clrMapOvr>
</p:sld>
</file>

<file path=ppt/theme/theme1.xml><?xml version="1.0" encoding="utf-8"?>
<a:theme xmlns:a="http://schemas.openxmlformats.org/drawingml/2006/main" name="Rutland template">
  <a:themeElements>
    <a:clrScheme name="Custom 347">
      <a:dk1>
        <a:srgbClr val="142236"/>
      </a:dk1>
      <a:lt1>
        <a:srgbClr val="FFFFFF"/>
      </a:lt1>
      <a:dk2>
        <a:srgbClr val="667180"/>
      </a:dk2>
      <a:lt2>
        <a:srgbClr val="E5E8EB"/>
      </a:lt2>
      <a:accent1>
        <a:srgbClr val="FF6035"/>
      </a:accent1>
      <a:accent2>
        <a:srgbClr val="BB1C0B"/>
      </a:accent2>
      <a:accent3>
        <a:srgbClr val="1DC8E6"/>
      </a:accent3>
      <a:accent4>
        <a:srgbClr val="0D7FA3"/>
      </a:accent4>
      <a:accent5>
        <a:srgbClr val="8FC55D"/>
      </a:accent5>
      <a:accent6>
        <a:srgbClr val="4E993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1001</Words>
  <Application>Microsoft Office PowerPoint</Application>
  <PresentationFormat>On-screen Show (16:9)</PresentationFormat>
  <Paragraphs>130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 red hat display black</vt:lpstr>
      <vt:lpstr>Arial</vt:lpstr>
      <vt:lpstr>Red Hat Display Black</vt:lpstr>
      <vt:lpstr>Red Hat Display</vt:lpstr>
      <vt:lpstr>Raleway</vt:lpstr>
      <vt:lpstr>Calibri</vt:lpstr>
      <vt:lpstr>Rutland template</vt:lpstr>
      <vt:lpstr>UE20CS302 – Machine Intelligence Mini Project   </vt:lpstr>
      <vt:lpstr>Problem statement</vt:lpstr>
      <vt:lpstr>Application  and Uses</vt:lpstr>
      <vt:lpstr>High level Architecture</vt:lpstr>
      <vt:lpstr>PowerPoint Presentation</vt:lpstr>
      <vt:lpstr>PowerPoint Presentation</vt:lpstr>
      <vt:lpstr>PowerPoint Presentation</vt:lpstr>
      <vt:lpstr>Proposed Approach</vt:lpstr>
      <vt:lpstr>Proposed Approach</vt:lpstr>
      <vt:lpstr>Proposed Approach</vt:lpstr>
      <vt:lpstr>Results </vt:lpstr>
      <vt:lpstr>Results </vt:lpstr>
      <vt:lpstr>Results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UE20CS302 – Machine Intelligence Mini Project</dc:title>
  <dc:creator>Sharath</dc:creator>
  <cp:lastModifiedBy>Sharath K</cp:lastModifiedBy>
  <cp:revision>22</cp:revision>
  <dcterms:modified xsi:type="dcterms:W3CDTF">2022-11-26T21:15:36Z</dcterms:modified>
</cp:coreProperties>
</file>