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9" r:id="rId2"/>
    <p:sldId id="271" r:id="rId3"/>
    <p:sldId id="272" r:id="rId4"/>
    <p:sldId id="257" r:id="rId5"/>
    <p:sldId id="258" r:id="rId6"/>
    <p:sldId id="259" r:id="rId7"/>
    <p:sldId id="260" r:id="rId8"/>
    <p:sldId id="261" r:id="rId9"/>
    <p:sldId id="262" r:id="rId10"/>
    <p:sldId id="263" r:id="rId11"/>
    <p:sldId id="264" r:id="rId12"/>
    <p:sldId id="265" r:id="rId13"/>
    <p:sldId id="266" r:id="rId14"/>
    <p:sldId id="270" r:id="rId15"/>
    <p:sldId id="268"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has\OneDrive\Desktop\1\IT%20Tickets%20Analysis%20sheet%20Sharath%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uhas\OneDrive\Desktop\1\IT%20Tickets%20Analysis%20sheet%20Sharath%20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has\OneDrive\Desktop\1\IT%20Tickets%20Analysis%20sheet%20Sharath%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has\OneDrive\Desktop\1\IT%20Tickets%20Analysis%20sheet%20Sharath%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uhas\OneDrive\Desktop\1\IT%20Tickets%20Analysis%20sheet%20Sharath%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uhas\OneDrive\Desktop\1\IT%20Tickets%20Analysis%20sheet%20Sharath%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uhas\OneDrive\Desktop\1\IT%20Tickets%20Analysis%20sheet%20Sharath%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uhas\OneDrive\Desktop\1\IT%20Tickets%20Analysis%20sheet%20Sharath%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uhas\OneDrive\Desktop\1\IT%20Tickets%20Analysis%20sheet%20Sharath%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uhas\OneDrive\Desktop\1\IT%20Tickets%20Analysis%20sheet%20Sharath%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[IT Tickets Analysis sheet Sharath 1.xlsx]Pivots!PivotTableA</c:name>
    <c:fmtId val="23"/>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 Ticket Volume by Category </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Pivots!$B$93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Pivots!$A$94:$A$98</c:f>
              <c:strCache>
                <c:ptCount val="4"/>
                <c:pt idx="0">
                  <c:v>Hardware</c:v>
                </c:pt>
                <c:pt idx="1">
                  <c:v>Login Access</c:v>
                </c:pt>
                <c:pt idx="2">
                  <c:v>Software</c:v>
                </c:pt>
                <c:pt idx="3">
                  <c:v>System</c:v>
                </c:pt>
              </c:strCache>
            </c:strRef>
          </c:cat>
          <c:val>
            <c:numRef>
              <c:f>Pivots!$B$94:$B$98</c:f>
              <c:numCache>
                <c:formatCode>0</c:formatCode>
                <c:ptCount val="4"/>
                <c:pt idx="0">
                  <c:v>9733</c:v>
                </c:pt>
                <c:pt idx="1">
                  <c:v>29193</c:v>
                </c:pt>
                <c:pt idx="2">
                  <c:v>19570</c:v>
                </c:pt>
                <c:pt idx="3">
                  <c:v>39002</c:v>
                </c:pt>
              </c:numCache>
            </c:numRef>
          </c:val>
          <c:extLst>
            <c:ext xmlns:c16="http://schemas.microsoft.com/office/drawing/2014/chart" uri="{C3380CC4-5D6E-409C-BE32-E72D297353CC}">
              <c16:uniqueId val="{00000000-E22C-4FFC-97A1-AD071DD6F8A2}"/>
            </c:ext>
          </c:extLst>
        </c:ser>
        <c:dLbls>
          <c:dLblPos val="outEnd"/>
          <c:showLegendKey val="0"/>
          <c:showVal val="1"/>
          <c:showCatName val="0"/>
          <c:showSerName val="0"/>
          <c:showPercent val="0"/>
          <c:showBubbleSize val="0"/>
        </c:dLbls>
        <c:gapWidth val="100"/>
        <c:overlap val="-24"/>
        <c:axId val="159194000"/>
        <c:axId val="1746018048"/>
      </c:barChart>
      <c:catAx>
        <c:axId val="15919400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Category</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018048"/>
        <c:crosses val="autoZero"/>
        <c:auto val="1"/>
        <c:lblAlgn val="ctr"/>
        <c:lblOffset val="100"/>
        <c:noMultiLvlLbl val="0"/>
      </c:catAx>
      <c:valAx>
        <c:axId val="1746018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Count of Tickets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194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Corelation Between Severity and Avg Resolution Time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lineChart>
        <c:grouping val="standard"/>
        <c:varyColors val="0"/>
        <c:ser>
          <c:idx val="0"/>
          <c:order val="0"/>
          <c:tx>
            <c:strRef>
              <c:f>Pivots!$D$104</c:f>
              <c:strCache>
                <c:ptCount val="1"/>
                <c:pt idx="0">
                  <c:v>Average Resolution Time for Severity</c:v>
                </c:pt>
              </c:strCache>
            </c:strRef>
          </c:tx>
          <c:spPr>
            <a:ln w="31750" cap="rnd">
              <a:solidFill>
                <a:schemeClr val="accent1"/>
              </a:solidFill>
              <a:round/>
            </a:ln>
            <a:effectLst>
              <a:outerShdw blurRad="38100" dist="25400" dir="5400000" rotWithShape="0">
                <a:srgbClr val="000000">
                  <a:alpha val="4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Pivots!$D$105:$D$109</c:f>
              <c:numCache>
                <c:formatCode>0.00</c:formatCode>
                <c:ptCount val="5"/>
                <c:pt idx="0">
                  <c:v>2.8764044943820224</c:v>
                </c:pt>
                <c:pt idx="1">
                  <c:v>3.4353410097431354</c:v>
                </c:pt>
                <c:pt idx="2">
                  <c:v>4.6636099079588522</c:v>
                </c:pt>
                <c:pt idx="3">
                  <c:v>3.9079818031430933</c:v>
                </c:pt>
                <c:pt idx="4">
                  <c:v>2.0014367816091956</c:v>
                </c:pt>
              </c:numCache>
            </c:numRef>
          </c:val>
          <c:smooth val="0"/>
          <c:extLst>
            <c:ext xmlns:c16="http://schemas.microsoft.com/office/drawing/2014/chart" uri="{C3380CC4-5D6E-409C-BE32-E72D297353CC}">
              <c16:uniqueId val="{00000000-8978-4280-BE1E-08662BA17C79}"/>
            </c:ext>
          </c:extLst>
        </c:ser>
        <c:ser>
          <c:idx val="1"/>
          <c:order val="1"/>
          <c:tx>
            <c:strRef>
              <c:f>Pivots!$E$104</c:f>
              <c:strCache>
                <c:ptCount val="1"/>
                <c:pt idx="0">
                  <c:v>Severity Flag</c:v>
                </c:pt>
              </c:strCache>
            </c:strRef>
          </c:tx>
          <c:spPr>
            <a:ln w="31750" cap="rnd">
              <a:solidFill>
                <a:schemeClr val="accent2"/>
              </a:solidFill>
              <a:round/>
            </a:ln>
            <a:effectLst>
              <a:outerShdw blurRad="38100" dist="25400" dir="5400000" rotWithShape="0">
                <a:srgbClr val="000000">
                  <a:alpha val="4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val>
            <c:numRef>
              <c:f>Pivots!$E$105:$E$109</c:f>
              <c:numCache>
                <c:formatCode>General</c:formatCode>
                <c:ptCount val="5"/>
                <c:pt idx="0">
                  <c:v>0</c:v>
                </c:pt>
                <c:pt idx="1">
                  <c:v>1</c:v>
                </c:pt>
                <c:pt idx="2">
                  <c:v>2</c:v>
                </c:pt>
                <c:pt idx="3">
                  <c:v>3</c:v>
                </c:pt>
                <c:pt idx="4">
                  <c:v>4</c:v>
                </c:pt>
              </c:numCache>
            </c:numRef>
          </c:val>
          <c:smooth val="0"/>
          <c:extLst>
            <c:ext xmlns:c16="http://schemas.microsoft.com/office/drawing/2014/chart" uri="{C3380CC4-5D6E-409C-BE32-E72D297353CC}">
              <c16:uniqueId val="{00000001-8978-4280-BE1E-08662BA17C79}"/>
            </c:ext>
          </c:extLst>
        </c:ser>
        <c:dLbls>
          <c:dLblPos val="ctr"/>
          <c:showLegendKey val="0"/>
          <c:showVal val="1"/>
          <c:showCatName val="0"/>
          <c:showSerName val="0"/>
          <c:showPercent val="0"/>
          <c:showBubbleSize val="0"/>
        </c:dLbls>
        <c:smooth val="0"/>
        <c:axId val="1903589024"/>
        <c:axId val="1903590944"/>
      </c:lineChart>
      <c:catAx>
        <c:axId val="190358902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Severity Level</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03590944"/>
        <c:crosses val="autoZero"/>
        <c:auto val="1"/>
        <c:lblAlgn val="ctr"/>
        <c:lblOffset val="100"/>
        <c:noMultiLvlLbl val="0"/>
      </c:catAx>
      <c:valAx>
        <c:axId val="190359094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Avg Resolution Time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03589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sheet Sharath 1.xlsx]Demographic!PivotTableD</c:name>
    <c:fmtId val="94"/>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Age vs Average Satisfaction Rate and Resolution Time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dLblPos val="t"/>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dLblPos val="t"/>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
              <c:y val="3.88004121058642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
              <c:y val="3.88004121058642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
              <c:y val="3.880041210586428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50181323178588"/>
          <c:y val="0.19374146210258106"/>
          <c:w val="0.53324493221637781"/>
          <c:h val="0.60183092685181605"/>
        </c:manualLayout>
      </c:layout>
      <c:barChart>
        <c:barDir val="col"/>
        <c:grouping val="clustered"/>
        <c:varyColors val="0"/>
        <c:ser>
          <c:idx val="0"/>
          <c:order val="0"/>
          <c:tx>
            <c:strRef>
              <c:f>Demographic!$B$3</c:f>
              <c:strCache>
                <c:ptCount val="1"/>
                <c:pt idx="0">
                  <c:v>Average of Satisfaction 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Pt>
            <c:idx val="2"/>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1214-443B-8D04-4E065F5CF048}"/>
              </c:ext>
            </c:extLst>
          </c:dPt>
          <c:dLbls>
            <c:dLbl>
              <c:idx val="2"/>
              <c:layout>
                <c:manualLayout>
                  <c:x val="0"/>
                  <c:y val="3.88004121058642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214-443B-8D04-4E065F5CF04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Demographic!$A$4:$A$13</c:f>
              <c:strCache>
                <c:ptCount val="9"/>
                <c:pt idx="0">
                  <c:v>28-30</c:v>
                </c:pt>
                <c:pt idx="1">
                  <c:v>31-33</c:v>
                </c:pt>
                <c:pt idx="2">
                  <c:v>34-36</c:v>
                </c:pt>
                <c:pt idx="3">
                  <c:v>37-39</c:v>
                </c:pt>
                <c:pt idx="4">
                  <c:v>40-42</c:v>
                </c:pt>
                <c:pt idx="5">
                  <c:v>43-45</c:v>
                </c:pt>
                <c:pt idx="6">
                  <c:v>46-48</c:v>
                </c:pt>
                <c:pt idx="7">
                  <c:v>49-51</c:v>
                </c:pt>
                <c:pt idx="8">
                  <c:v>52-54</c:v>
                </c:pt>
              </c:strCache>
            </c:strRef>
          </c:cat>
          <c:val>
            <c:numRef>
              <c:f>Demographic!$B$4:$B$13</c:f>
              <c:numCache>
                <c:formatCode>0.00</c:formatCode>
                <c:ptCount val="9"/>
                <c:pt idx="0">
                  <c:v>4.2128563155524095</c:v>
                </c:pt>
                <c:pt idx="1">
                  <c:v>4.2545639806402313</c:v>
                </c:pt>
                <c:pt idx="2">
                  <c:v>3.6434426229508197</c:v>
                </c:pt>
                <c:pt idx="3">
                  <c:v>4.3546427836112827</c:v>
                </c:pt>
                <c:pt idx="4">
                  <c:v>3.9432117122269243</c:v>
                </c:pt>
                <c:pt idx="5">
                  <c:v>4.0211023263750638</c:v>
                </c:pt>
                <c:pt idx="6">
                  <c:v>4.3351351351351353</c:v>
                </c:pt>
                <c:pt idx="7">
                  <c:v>3.9642811419792601</c:v>
                </c:pt>
                <c:pt idx="8">
                  <c:v>4.4147582697201022</c:v>
                </c:pt>
              </c:numCache>
            </c:numRef>
          </c:val>
          <c:extLst>
            <c:ext xmlns:c16="http://schemas.microsoft.com/office/drawing/2014/chart" uri="{C3380CC4-5D6E-409C-BE32-E72D297353CC}">
              <c16:uniqueId val="{00000002-1214-443B-8D04-4E065F5CF048}"/>
            </c:ext>
          </c:extLst>
        </c:ser>
        <c:ser>
          <c:idx val="1"/>
          <c:order val="1"/>
          <c:tx>
            <c:strRef>
              <c:f>Demographic!$C$3</c:f>
              <c:strCache>
                <c:ptCount val="1"/>
                <c:pt idx="0">
                  <c:v>Average of Resolution Time (Days)</c:v>
                </c:pt>
              </c:strCache>
            </c:strRef>
          </c:tx>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Demographic!$A$4:$A$13</c:f>
              <c:strCache>
                <c:ptCount val="9"/>
                <c:pt idx="0">
                  <c:v>28-30</c:v>
                </c:pt>
                <c:pt idx="1">
                  <c:v>31-33</c:v>
                </c:pt>
                <c:pt idx="2">
                  <c:v>34-36</c:v>
                </c:pt>
                <c:pt idx="3">
                  <c:v>37-39</c:v>
                </c:pt>
                <c:pt idx="4">
                  <c:v>40-42</c:v>
                </c:pt>
                <c:pt idx="5">
                  <c:v>43-45</c:v>
                </c:pt>
                <c:pt idx="6">
                  <c:v>46-48</c:v>
                </c:pt>
                <c:pt idx="7">
                  <c:v>49-51</c:v>
                </c:pt>
                <c:pt idx="8">
                  <c:v>52-54</c:v>
                </c:pt>
              </c:strCache>
            </c:strRef>
          </c:cat>
          <c:val>
            <c:numRef>
              <c:f>Demographic!$C$4:$C$13</c:f>
              <c:numCache>
                <c:formatCode>0</c:formatCode>
                <c:ptCount val="9"/>
                <c:pt idx="0">
                  <c:v>4.4939193102116981</c:v>
                </c:pt>
                <c:pt idx="1">
                  <c:v>4.4290566358155727</c:v>
                </c:pt>
                <c:pt idx="2">
                  <c:v>5.2423155737704921</c:v>
                </c:pt>
                <c:pt idx="3">
                  <c:v>4.5765904879555279</c:v>
                </c:pt>
                <c:pt idx="4">
                  <c:v>4.5052041633306645</c:v>
                </c:pt>
                <c:pt idx="5">
                  <c:v>4.7310164382003297</c:v>
                </c:pt>
                <c:pt idx="6">
                  <c:v>4.6640926640926637</c:v>
                </c:pt>
                <c:pt idx="7">
                  <c:v>4.2950966585584434</c:v>
                </c:pt>
                <c:pt idx="8">
                  <c:v>3.8863443596268024</c:v>
                </c:pt>
              </c:numCache>
            </c:numRef>
          </c:val>
          <c:extLst>
            <c:ext xmlns:c16="http://schemas.microsoft.com/office/drawing/2014/chart" uri="{C3380CC4-5D6E-409C-BE32-E72D297353CC}">
              <c16:uniqueId val="{00000003-1214-443B-8D04-4E065F5CF048}"/>
            </c:ext>
          </c:extLst>
        </c:ser>
        <c:dLbls>
          <c:dLblPos val="outEnd"/>
          <c:showLegendKey val="0"/>
          <c:showVal val="1"/>
          <c:showCatName val="0"/>
          <c:showSerName val="0"/>
          <c:showPercent val="0"/>
          <c:showBubbleSize val="0"/>
        </c:dLbls>
        <c:gapWidth val="247"/>
        <c:axId val="527636687"/>
        <c:axId val="694994015"/>
      </c:barChart>
      <c:valAx>
        <c:axId val="694994015"/>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Satisfaction Rate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636687"/>
        <c:crosses val="max"/>
        <c:crossBetween val="between"/>
      </c:valAx>
      <c:catAx>
        <c:axId val="527636687"/>
        <c:scaling>
          <c:orientation val="minMax"/>
        </c:scaling>
        <c:delete val="1"/>
        <c:axPos val="b"/>
        <c:numFmt formatCode="General" sourceLinked="1"/>
        <c:majorTickMark val="none"/>
        <c:minorTickMark val="none"/>
        <c:tickLblPos val="nextTo"/>
        <c:crossAx val="694994015"/>
        <c:crosses val="autoZero"/>
        <c:auto val="1"/>
        <c:lblAlgn val="ctr"/>
        <c:lblOffset val="100"/>
        <c:noMultiLvlLbl val="0"/>
      </c:catAx>
      <c:spPr>
        <a:noFill/>
        <a:ln>
          <a:noFill/>
        </a:ln>
        <a:effectLst/>
      </c:spPr>
    </c:plotArea>
    <c:legend>
      <c:legendPos val="r"/>
      <c:layout>
        <c:manualLayout>
          <c:xMode val="edge"/>
          <c:yMode val="edge"/>
          <c:x val="8.6959392346462744E-2"/>
          <c:y val="0.81985800056960312"/>
          <c:w val="0.81685922039286207"/>
          <c:h val="0.177910668017866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[IT Tickets Analysis sheet Sharath 1.xlsx]Demographic!PivotTable I</c:name>
    <c:fmtId val="69"/>
  </c:pivotSource>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Distribution of Agent Based on Resolution Time</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Demographic!$B$52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Demographic!$A$53:$A$60</c:f>
              <c:strCache>
                <c:ptCount val="7"/>
                <c:pt idx="0">
                  <c:v>0-2</c:v>
                </c:pt>
                <c:pt idx="1">
                  <c:v>3-5</c:v>
                </c:pt>
                <c:pt idx="2">
                  <c:v>6-8</c:v>
                </c:pt>
                <c:pt idx="3">
                  <c:v>9-11</c:v>
                </c:pt>
                <c:pt idx="4">
                  <c:v>12-14</c:v>
                </c:pt>
                <c:pt idx="5">
                  <c:v>15-17</c:v>
                </c:pt>
                <c:pt idx="6">
                  <c:v>18-21</c:v>
                </c:pt>
              </c:strCache>
            </c:strRef>
          </c:cat>
          <c:val>
            <c:numRef>
              <c:f>Demographic!$B$53:$B$60</c:f>
              <c:numCache>
                <c:formatCode>0</c:formatCode>
                <c:ptCount val="7"/>
                <c:pt idx="0">
                  <c:v>40814</c:v>
                </c:pt>
                <c:pt idx="1">
                  <c:v>19908</c:v>
                </c:pt>
                <c:pt idx="2">
                  <c:v>19234</c:v>
                </c:pt>
                <c:pt idx="3">
                  <c:v>9370</c:v>
                </c:pt>
                <c:pt idx="4">
                  <c:v>4833</c:v>
                </c:pt>
                <c:pt idx="5">
                  <c:v>3081</c:v>
                </c:pt>
                <c:pt idx="6">
                  <c:v>258</c:v>
                </c:pt>
              </c:numCache>
            </c:numRef>
          </c:val>
          <c:extLst>
            <c:ext xmlns:c16="http://schemas.microsoft.com/office/drawing/2014/chart" uri="{C3380CC4-5D6E-409C-BE32-E72D297353CC}">
              <c16:uniqueId val="{00000000-F9C4-4339-811A-1CBC1904D9A1}"/>
            </c:ext>
          </c:extLst>
        </c:ser>
        <c:dLbls>
          <c:dLblPos val="outEnd"/>
          <c:showLegendKey val="0"/>
          <c:showVal val="1"/>
          <c:showCatName val="0"/>
          <c:showSerName val="0"/>
          <c:showPercent val="0"/>
          <c:showBubbleSize val="0"/>
        </c:dLbls>
        <c:gapWidth val="269"/>
        <c:overlap val="-50"/>
        <c:axId val="939944032"/>
        <c:axId val="939944512"/>
      </c:barChart>
      <c:catAx>
        <c:axId val="939944032"/>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Resolution Time (Range)</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939944512"/>
        <c:crosses val="autoZero"/>
        <c:auto val="1"/>
        <c:lblAlgn val="ctr"/>
        <c:lblOffset val="100"/>
        <c:noMultiLvlLbl val="0"/>
      </c:catAx>
      <c:valAx>
        <c:axId val="93994451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Count of Agent</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9944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sheet Sharath 1.xlsx]Demographic!PivotTable1</c:name>
    <c:fmtId val="68"/>
  </c:pivotSource>
  <c:chart>
    <c:title>
      <c:tx>
        <c:rich>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r>
              <a:rPr lang="en-US"/>
              <a:t>Distribution of Agent based on Satisfaction Score</a:t>
            </a:r>
          </a:p>
        </c:rich>
      </c:tx>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pivotFmt>
      <c:pivotFmt>
        <c:idx val="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pivotFmt>
      <c:pivotFmt>
        <c:idx val="8"/>
      </c:pivotFmt>
      <c:pivotFmt>
        <c:idx val="9"/>
      </c:pivotFmt>
      <c:pivotFmt>
        <c:idx val="10"/>
      </c:pivotFmt>
      <c:pivotFmt>
        <c:idx val="11"/>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w="12700" cap="flat" cmpd="sng" algn="ctr">
              <a:noFill/>
              <a:round/>
            </a:ln>
            <a:effectLst/>
          </c:spPr>
          <c:txPr>
            <a:bodyPr rot="0" spcFirstLastPara="1" vertOverflow="ellipsis" horzOverflow="clip" vert="horz" wrap="square" lIns="38100" tIns="19050" rIns="38100" bIns="19050" anchor="ctr" anchorCtr="1">
              <a:spAutoFit/>
            </a:bodyPr>
            <a:lstStyle/>
            <a:p>
              <a:pPr>
                <a:defRPr sz="1000" b="1" i="0" u="none" strike="noStrike" kern="1200" spc="0" baseline="0">
                  <a:solidFill>
                    <a:schemeClr val="accent1"/>
                  </a:solidFill>
                  <a:effectLst/>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Demographic!$B$31</c:f>
              <c:strCache>
                <c:ptCount val="1"/>
                <c:pt idx="0">
                  <c:v>Total</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BF1E-4FFB-B044-CE668E379031}"/>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BF1E-4FFB-B044-CE668E379031}"/>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BF1E-4FFB-B044-CE668E379031}"/>
              </c:ext>
            </c:extLst>
          </c:dPt>
          <c:dPt>
            <c:idx val="3"/>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7-BF1E-4FFB-B044-CE668E379031}"/>
              </c:ext>
            </c:extLst>
          </c:dPt>
          <c:dPt>
            <c:idx val="4"/>
            <c:bubble3D val="0"/>
            <c:spPr>
              <a:solidFill>
                <a:schemeClr val="accent5">
                  <a:alpha val="90000"/>
                </a:schemeClr>
              </a:solidFill>
              <a:ln w="19050">
                <a:solidFill>
                  <a:schemeClr val="accent5">
                    <a:lumMod val="75000"/>
                  </a:schemeClr>
                </a:solidFill>
              </a:ln>
              <a:effectLst>
                <a:innerShdw blurRad="114300">
                  <a:schemeClr val="accent5">
                    <a:lumMod val="75000"/>
                  </a:schemeClr>
                </a:innerShdw>
              </a:effectLst>
              <a:scene3d>
                <a:camera prst="orthographicFront"/>
                <a:lightRig rig="threePt" dir="t"/>
              </a:scene3d>
              <a:sp3d contourW="19050" prstMaterial="flat">
                <a:contourClr>
                  <a:schemeClr val="accent5">
                    <a:lumMod val="75000"/>
                  </a:schemeClr>
                </a:contourClr>
              </a:sp3d>
            </c:spPr>
            <c:extLst>
              <c:ext xmlns:c16="http://schemas.microsoft.com/office/drawing/2014/chart" uri="{C3380CC4-5D6E-409C-BE32-E72D297353CC}">
                <c16:uniqueId val="{00000009-BF1E-4FFB-B044-CE668E379031}"/>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1"/>
              <c:showCatName val="1"/>
              <c:showSerName val="0"/>
              <c:showPercent val="1"/>
              <c:showBubbleSize val="0"/>
              <c:extLst>
                <c:ext xmlns:c16="http://schemas.microsoft.com/office/drawing/2014/chart" uri="{C3380CC4-5D6E-409C-BE32-E72D297353CC}">
                  <c16:uniqueId val="{00000001-BF1E-4FFB-B044-CE668E379031}"/>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1"/>
              <c:showCatName val="1"/>
              <c:showSerName val="0"/>
              <c:showPercent val="1"/>
              <c:showBubbleSize val="0"/>
              <c:extLst>
                <c:ext xmlns:c16="http://schemas.microsoft.com/office/drawing/2014/chart" uri="{C3380CC4-5D6E-409C-BE32-E72D297353CC}">
                  <c16:uniqueId val="{00000003-BF1E-4FFB-B044-CE668E379031}"/>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1"/>
              <c:showCatName val="1"/>
              <c:showSerName val="0"/>
              <c:showPercent val="1"/>
              <c:showBubbleSize val="0"/>
              <c:extLst>
                <c:ext xmlns:c16="http://schemas.microsoft.com/office/drawing/2014/chart" uri="{C3380CC4-5D6E-409C-BE32-E72D297353CC}">
                  <c16:uniqueId val="{00000005-BF1E-4FFB-B044-CE668E379031}"/>
                </c:ext>
              </c:extLst>
            </c:dLbl>
            <c:dLbl>
              <c:idx val="3"/>
              <c:spPr>
                <a:solidFill>
                  <a:schemeClr val="lt1">
                    <a:alpha val="90000"/>
                  </a:schemeClr>
                </a:solidFill>
                <a:ln w="12700" cap="flat" cmpd="sng" algn="ctr">
                  <a:solidFill>
                    <a:schemeClr val="accent4"/>
                  </a:solidFill>
                  <a:round/>
                </a:ln>
                <a:effectLst>
                  <a:outerShdw blurRad="50800" dist="38100" dir="2700000" algn="tl" rotWithShape="0">
                    <a:schemeClr val="accent4">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4"/>
                      </a:solidFill>
                      <a:effectLst/>
                      <a:latin typeface="+mn-lt"/>
                      <a:ea typeface="+mn-ea"/>
                      <a:cs typeface="+mn-cs"/>
                    </a:defRPr>
                  </a:pPr>
                  <a:endParaRPr lang="en-US"/>
                </a:p>
              </c:txPr>
              <c:dLblPos val="inEnd"/>
              <c:showLegendKey val="0"/>
              <c:showVal val="1"/>
              <c:showCatName val="1"/>
              <c:showSerName val="0"/>
              <c:showPercent val="1"/>
              <c:showBubbleSize val="0"/>
              <c:extLst>
                <c:ext xmlns:c16="http://schemas.microsoft.com/office/drawing/2014/chart" uri="{C3380CC4-5D6E-409C-BE32-E72D297353CC}">
                  <c16:uniqueId val="{00000007-BF1E-4FFB-B044-CE668E379031}"/>
                </c:ext>
              </c:extLst>
            </c:dLbl>
            <c:dLbl>
              <c:idx val="4"/>
              <c:spPr>
                <a:solidFill>
                  <a:schemeClr val="lt1">
                    <a:alpha val="90000"/>
                  </a:schemeClr>
                </a:solidFill>
                <a:ln w="12700" cap="flat" cmpd="sng" algn="ctr">
                  <a:solidFill>
                    <a:schemeClr val="accent5"/>
                  </a:solidFill>
                  <a:round/>
                </a:ln>
                <a:effectLst>
                  <a:outerShdw blurRad="50800" dist="38100" dir="2700000" algn="tl" rotWithShape="0">
                    <a:schemeClr val="accent5">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5"/>
                      </a:solidFill>
                      <a:effectLst/>
                      <a:latin typeface="+mn-lt"/>
                      <a:ea typeface="+mn-ea"/>
                      <a:cs typeface="+mn-cs"/>
                    </a:defRPr>
                  </a:pPr>
                  <a:endParaRPr lang="en-US"/>
                </a:p>
              </c:txPr>
              <c:dLblPos val="inEnd"/>
              <c:showLegendKey val="0"/>
              <c:showVal val="1"/>
              <c:showCatName val="1"/>
              <c:showSerName val="0"/>
              <c:showPercent val="1"/>
              <c:showBubbleSize val="0"/>
              <c:extLst>
                <c:ext xmlns:c16="http://schemas.microsoft.com/office/drawing/2014/chart" uri="{C3380CC4-5D6E-409C-BE32-E72D297353CC}">
                  <c16:uniqueId val="{00000009-BF1E-4FFB-B044-CE668E379031}"/>
                </c:ext>
              </c:extLst>
            </c:dLbl>
            <c:spPr>
              <a:solidFill>
                <a:prstClr val="white">
                  <a:alpha val="90000"/>
                </a:prstClr>
              </a:solidFill>
              <a:ln w="12700" cap="flat" cmpd="sng" algn="ctr">
                <a:solidFill>
                  <a:srgbClr val="B01513"/>
                </a:solidFill>
                <a:round/>
              </a:ln>
              <a:effectLst>
                <a:outerShdw blurRad="50800" dist="38100" dir="2700000" algn="tl" rotWithShape="0">
                  <a:srgbClr val="B01513">
                    <a:lumMod val="75000"/>
                    <a:alpha val="40000"/>
                  </a:srgbClr>
                </a:outerShdw>
              </a:effectLst>
            </c:spPr>
            <c:dLblPos val="inEnd"/>
            <c:showLegendKey val="0"/>
            <c:showVal val="1"/>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Demographic!$A$32:$A$37</c:f>
              <c:strCache>
                <c:ptCount val="5"/>
                <c:pt idx="0">
                  <c:v>1</c:v>
                </c:pt>
                <c:pt idx="1">
                  <c:v>2</c:v>
                </c:pt>
                <c:pt idx="2">
                  <c:v>3</c:v>
                </c:pt>
                <c:pt idx="3">
                  <c:v>4</c:v>
                </c:pt>
                <c:pt idx="4">
                  <c:v>5</c:v>
                </c:pt>
              </c:strCache>
            </c:strRef>
          </c:cat>
          <c:val>
            <c:numRef>
              <c:f>Demographic!$B$32:$B$37</c:f>
              <c:numCache>
                <c:formatCode>0</c:formatCode>
                <c:ptCount val="5"/>
                <c:pt idx="0">
                  <c:v>9907</c:v>
                </c:pt>
                <c:pt idx="1">
                  <c:v>1977</c:v>
                </c:pt>
                <c:pt idx="2">
                  <c:v>7282</c:v>
                </c:pt>
                <c:pt idx="3">
                  <c:v>27562</c:v>
                </c:pt>
                <c:pt idx="4">
                  <c:v>50770</c:v>
                </c:pt>
              </c:numCache>
            </c:numRef>
          </c:val>
          <c:extLst>
            <c:ext xmlns:c16="http://schemas.microsoft.com/office/drawing/2014/chart" uri="{C3380CC4-5D6E-409C-BE32-E72D297353CC}">
              <c16:uniqueId val="{0000000A-BF1E-4FFB-B044-CE668E379031}"/>
            </c:ext>
          </c:extLst>
        </c:ser>
        <c:dLbls>
          <c:dLblPos val="inEnd"/>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sheet Sharath 1.xlsx]Pivots!PivotTableB</c:name>
    <c:fmtId val="33"/>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Chart 1.4: Ticket Volume by Issue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dLbl>
          <c:idx val="0"/>
          <c:dLblPos val="bestFit"/>
          <c:showLegendKey val="0"/>
          <c:showVal val="1"/>
          <c:showCatName val="0"/>
          <c:showSerName val="0"/>
          <c:showPercent val="0"/>
          <c:showBubbleSize val="0"/>
          <c:extLst>
            <c:ext xmlns:c15="http://schemas.microsoft.com/office/drawing/2012/chart" uri="{CE6537A1-D6FC-4f65-9D91-7224C49458BB}"/>
          </c:extLst>
        </c:dLbl>
      </c:pivotFmt>
      <c:pivotFmt>
        <c:idx val="5"/>
      </c:pivotFmt>
      <c:pivotFmt>
        <c:idx val="6"/>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pivotFmt>
    </c:pivotFmts>
    <c:plotArea>
      <c:layout/>
      <c:pieChart>
        <c:varyColors val="1"/>
        <c:ser>
          <c:idx val="0"/>
          <c:order val="0"/>
          <c:tx>
            <c:strRef>
              <c:f>Pivots!$B$87</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D8DC-4BD0-A753-291B0CF1CCC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D8DC-4BD0-A753-291B0CF1CCC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Pivots!$A$88:$A$90</c:f>
              <c:strCache>
                <c:ptCount val="2"/>
                <c:pt idx="0">
                  <c:v>IT Error</c:v>
                </c:pt>
                <c:pt idx="1">
                  <c:v>IT Request</c:v>
                </c:pt>
              </c:strCache>
            </c:strRef>
          </c:cat>
          <c:val>
            <c:numRef>
              <c:f>Pivots!$B$88:$B$90</c:f>
              <c:numCache>
                <c:formatCode>0</c:formatCode>
                <c:ptCount val="2"/>
                <c:pt idx="0">
                  <c:v>24278</c:v>
                </c:pt>
                <c:pt idx="1">
                  <c:v>73220</c:v>
                </c:pt>
              </c:numCache>
            </c:numRef>
          </c:val>
          <c:extLst>
            <c:ext xmlns:c16="http://schemas.microsoft.com/office/drawing/2014/chart" uri="{C3380CC4-5D6E-409C-BE32-E72D297353CC}">
              <c16:uniqueId val="{00000004-D8DC-4BD0-A753-291B0CF1CCC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sheet Sharath 1.xlsx]Pivots!PivotTableF</c:name>
    <c:fmtId val="40"/>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Yearly Ticket Volume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8000"/>
                  <a:lumMod val="114000"/>
                </a:schemeClr>
              </a:gs>
              <a:gs pos="100000">
                <a:schemeClr val="accent1">
                  <a:shade val="90000"/>
                  <a:lumMod val="84000"/>
                </a:schemeClr>
              </a:gs>
            </a:gsLst>
            <a:lin ang="5400000" scaled="0"/>
          </a:gradFill>
          <a:ln w="31750" cap="rnd">
            <a:solidFill>
              <a:schemeClr val="accent1"/>
            </a:solidFill>
            <a:round/>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Pivots!$B$20</c:f>
              <c:strCache>
                <c:ptCount val="1"/>
                <c:pt idx="0">
                  <c:v>Total</c:v>
                </c:pt>
              </c:strCache>
            </c:strRef>
          </c:tx>
          <c:spPr>
            <a:ln w="31750" cap="rnd">
              <a:solidFill>
                <a:schemeClr val="accent1"/>
              </a:solidFill>
              <a:round/>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trendline>
            <c:spPr>
              <a:ln w="19050" cap="rnd">
                <a:solidFill>
                  <a:schemeClr val="accent1"/>
                </a:solidFill>
                <a:prstDash val="sysDash"/>
              </a:ln>
              <a:effectLst/>
            </c:spPr>
            <c:trendlineType val="linear"/>
            <c:dispRSqr val="0"/>
            <c:dispEq val="0"/>
          </c:trendline>
          <c:trendline>
            <c:spPr>
              <a:ln w="19050" cap="rnd">
                <a:solidFill>
                  <a:schemeClr val="accent1"/>
                </a:solidFill>
                <a:prstDash val="sysDash"/>
              </a:ln>
              <a:effectLst/>
            </c:spPr>
            <c:trendlineType val="linear"/>
            <c:dispRSqr val="0"/>
            <c:dispEq val="0"/>
          </c:trendline>
          <c:cat>
            <c:multiLvlStrRef>
              <c:f>Pivots!$A$21:$A$46</c:f>
              <c:multiLvlStrCache>
                <c:ptCount val="20"/>
                <c:lvl>
                  <c:pt idx="0">
                    <c:v>Qtr1</c:v>
                  </c:pt>
                  <c:pt idx="1">
                    <c:v>Qtr2</c:v>
                  </c:pt>
                  <c:pt idx="2">
                    <c:v>Qtr3</c:v>
                  </c:pt>
                  <c:pt idx="3">
                    <c:v>Qtr4</c:v>
                  </c:pt>
                  <c:pt idx="4">
                    <c:v>Qtr1</c:v>
                  </c:pt>
                  <c:pt idx="5">
                    <c:v>Qtr2</c:v>
                  </c:pt>
                  <c:pt idx="6">
                    <c:v>Qtr3</c:v>
                  </c:pt>
                  <c:pt idx="7">
                    <c:v>Qtr4</c:v>
                  </c:pt>
                  <c:pt idx="8">
                    <c:v>Qtr1</c:v>
                  </c:pt>
                  <c:pt idx="9">
                    <c:v>Qtr2</c:v>
                  </c:pt>
                  <c:pt idx="10">
                    <c:v>Qtr3</c:v>
                  </c:pt>
                  <c:pt idx="11">
                    <c:v>Qtr4</c:v>
                  </c:pt>
                  <c:pt idx="12">
                    <c:v>Qtr1</c:v>
                  </c:pt>
                  <c:pt idx="13">
                    <c:v>Qtr2</c:v>
                  </c:pt>
                  <c:pt idx="14">
                    <c:v>Qtr3</c:v>
                  </c:pt>
                  <c:pt idx="15">
                    <c:v>Qtr4</c:v>
                  </c:pt>
                  <c:pt idx="16">
                    <c:v>Qtr1</c:v>
                  </c:pt>
                  <c:pt idx="17">
                    <c:v>Qtr2</c:v>
                  </c:pt>
                  <c:pt idx="18">
                    <c:v>Qtr3</c:v>
                  </c:pt>
                  <c:pt idx="19">
                    <c:v>Qtr4</c:v>
                  </c:pt>
                </c:lvl>
                <c:lvl>
                  <c:pt idx="0">
                    <c:v>2016</c:v>
                  </c:pt>
                  <c:pt idx="4">
                    <c:v>2017</c:v>
                  </c:pt>
                  <c:pt idx="8">
                    <c:v>2018</c:v>
                  </c:pt>
                  <c:pt idx="12">
                    <c:v>2019</c:v>
                  </c:pt>
                  <c:pt idx="16">
                    <c:v>2020</c:v>
                  </c:pt>
                </c:lvl>
              </c:multiLvlStrCache>
            </c:multiLvlStrRef>
          </c:cat>
          <c:val>
            <c:numRef>
              <c:f>Pivots!$B$21:$B$46</c:f>
              <c:numCache>
                <c:formatCode>0</c:formatCode>
                <c:ptCount val="20"/>
                <c:pt idx="0">
                  <c:v>3276</c:v>
                </c:pt>
                <c:pt idx="1">
                  <c:v>3265</c:v>
                </c:pt>
                <c:pt idx="2">
                  <c:v>3252</c:v>
                </c:pt>
                <c:pt idx="3">
                  <c:v>3258</c:v>
                </c:pt>
                <c:pt idx="4">
                  <c:v>3559</c:v>
                </c:pt>
                <c:pt idx="5">
                  <c:v>3834</c:v>
                </c:pt>
                <c:pt idx="6">
                  <c:v>3717</c:v>
                </c:pt>
                <c:pt idx="7">
                  <c:v>3805</c:v>
                </c:pt>
                <c:pt idx="8">
                  <c:v>4266</c:v>
                </c:pt>
                <c:pt idx="9">
                  <c:v>4936</c:v>
                </c:pt>
                <c:pt idx="10">
                  <c:v>4927</c:v>
                </c:pt>
                <c:pt idx="11">
                  <c:v>4825</c:v>
                </c:pt>
                <c:pt idx="12">
                  <c:v>5114</c:v>
                </c:pt>
                <c:pt idx="13">
                  <c:v>5152</c:v>
                </c:pt>
                <c:pt idx="14">
                  <c:v>5646</c:v>
                </c:pt>
                <c:pt idx="15">
                  <c:v>5578</c:v>
                </c:pt>
                <c:pt idx="16">
                  <c:v>7156</c:v>
                </c:pt>
                <c:pt idx="17">
                  <c:v>7012</c:v>
                </c:pt>
                <c:pt idx="18">
                  <c:v>7236</c:v>
                </c:pt>
                <c:pt idx="19">
                  <c:v>7684</c:v>
                </c:pt>
              </c:numCache>
            </c:numRef>
          </c:val>
          <c:smooth val="0"/>
          <c:extLst>
            <c:ext xmlns:c16="http://schemas.microsoft.com/office/drawing/2014/chart" uri="{C3380CC4-5D6E-409C-BE32-E72D297353CC}">
              <c16:uniqueId val="{00000002-6AF6-4FFC-B643-C1453C696B70}"/>
            </c:ext>
          </c:extLst>
        </c:ser>
        <c:dLbls>
          <c:dLblPos val="t"/>
          <c:showLegendKey val="0"/>
          <c:showVal val="1"/>
          <c:showCatName val="0"/>
          <c:showSerName val="0"/>
          <c:showPercent val="0"/>
          <c:showBubbleSize val="0"/>
        </c:dLbls>
        <c:marker val="1"/>
        <c:smooth val="0"/>
        <c:axId val="1703641743"/>
        <c:axId val="1703643183"/>
      </c:lineChart>
      <c:catAx>
        <c:axId val="1703641743"/>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Years/ Quaters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703643183"/>
        <c:crosses val="autoZero"/>
        <c:auto val="1"/>
        <c:lblAlgn val="ctr"/>
        <c:lblOffset val="100"/>
        <c:noMultiLvlLbl val="0"/>
      </c:catAx>
      <c:valAx>
        <c:axId val="1703643183"/>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Count of Tickets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703641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[IT Tickets Analysis sheet Sharath 1.xlsx]Pivots!PivotTableG</c:name>
    <c:fmtId val="24"/>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Ticket Volume by Severity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miter lim="800000"/>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Pivots!$B$134</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Pivots!$A$135:$A$140</c:f>
              <c:strCache>
                <c:ptCount val="5"/>
                <c:pt idx="0">
                  <c:v>0 - Unclasified</c:v>
                </c:pt>
                <c:pt idx="1">
                  <c:v>1 - Minor</c:v>
                </c:pt>
                <c:pt idx="2">
                  <c:v>2 - Normal</c:v>
                </c:pt>
                <c:pt idx="3">
                  <c:v>3 - Mayor</c:v>
                </c:pt>
                <c:pt idx="4">
                  <c:v>4 - Urgent</c:v>
                </c:pt>
              </c:strCache>
            </c:strRef>
          </c:cat>
          <c:val>
            <c:numRef>
              <c:f>Pivots!$B$135:$B$140</c:f>
              <c:numCache>
                <c:formatCode>0</c:formatCode>
                <c:ptCount val="5"/>
                <c:pt idx="0">
                  <c:v>356</c:v>
                </c:pt>
                <c:pt idx="1">
                  <c:v>2258</c:v>
                </c:pt>
                <c:pt idx="2">
                  <c:v>88656</c:v>
                </c:pt>
                <c:pt idx="3">
                  <c:v>4836</c:v>
                </c:pt>
                <c:pt idx="4">
                  <c:v>1392</c:v>
                </c:pt>
              </c:numCache>
            </c:numRef>
          </c:val>
          <c:extLst>
            <c:ext xmlns:c16="http://schemas.microsoft.com/office/drawing/2014/chart" uri="{C3380CC4-5D6E-409C-BE32-E72D297353CC}">
              <c16:uniqueId val="{00000000-44D1-46AC-A961-87D2C0815929}"/>
            </c:ext>
          </c:extLst>
        </c:ser>
        <c:dLbls>
          <c:dLblPos val="outEnd"/>
          <c:showLegendKey val="0"/>
          <c:showVal val="1"/>
          <c:showCatName val="0"/>
          <c:showSerName val="0"/>
          <c:showPercent val="0"/>
          <c:showBubbleSize val="0"/>
        </c:dLbls>
        <c:gapWidth val="115"/>
        <c:overlap val="-20"/>
        <c:axId val="156208528"/>
        <c:axId val="156211408"/>
      </c:barChart>
      <c:catAx>
        <c:axId val="156208528"/>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Severity</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211408"/>
        <c:crosses val="autoZero"/>
        <c:auto val="1"/>
        <c:lblAlgn val="ctr"/>
        <c:lblOffset val="100"/>
        <c:noMultiLvlLbl val="0"/>
      </c:catAx>
      <c:valAx>
        <c:axId val="156211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Count of Tickets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208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[IT Tickets Analysis sheet Sharath 1.xlsx]Pivots!PivotTableH</c:name>
    <c:fmtId val="26"/>
  </c:pivotSource>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Ticket Volume by Priority</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Pivots!$B$149</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Pivots!$A$150:$A$154</c:f>
              <c:strCache>
                <c:ptCount val="4"/>
                <c:pt idx="0">
                  <c:v>0 - Unassiged</c:v>
                </c:pt>
                <c:pt idx="1">
                  <c:v>1 - Low</c:v>
                </c:pt>
                <c:pt idx="2">
                  <c:v>2 - Mid</c:v>
                </c:pt>
                <c:pt idx="3">
                  <c:v>3 - High</c:v>
                </c:pt>
              </c:strCache>
            </c:strRef>
          </c:cat>
          <c:val>
            <c:numRef>
              <c:f>Pivots!$B$150:$B$154</c:f>
              <c:numCache>
                <c:formatCode>0</c:formatCode>
                <c:ptCount val="4"/>
                <c:pt idx="0">
                  <c:v>29410</c:v>
                </c:pt>
                <c:pt idx="1">
                  <c:v>16694</c:v>
                </c:pt>
                <c:pt idx="2">
                  <c:v>15845</c:v>
                </c:pt>
                <c:pt idx="3">
                  <c:v>35549</c:v>
                </c:pt>
              </c:numCache>
            </c:numRef>
          </c:val>
          <c:extLst>
            <c:ext xmlns:c16="http://schemas.microsoft.com/office/drawing/2014/chart" uri="{C3380CC4-5D6E-409C-BE32-E72D297353CC}">
              <c16:uniqueId val="{00000000-7462-4C01-9B69-90937AC8375E}"/>
            </c:ext>
          </c:extLst>
        </c:ser>
        <c:dLbls>
          <c:dLblPos val="outEnd"/>
          <c:showLegendKey val="0"/>
          <c:showVal val="1"/>
          <c:showCatName val="0"/>
          <c:showSerName val="0"/>
          <c:showPercent val="0"/>
          <c:showBubbleSize val="0"/>
        </c:dLbls>
        <c:gapWidth val="199"/>
        <c:axId val="295428752"/>
        <c:axId val="295430672"/>
      </c:barChart>
      <c:catAx>
        <c:axId val="295428752"/>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Priority</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95430672"/>
        <c:crosses val="autoZero"/>
        <c:auto val="1"/>
        <c:lblAlgn val="ctr"/>
        <c:lblOffset val="100"/>
        <c:noMultiLvlLbl val="0"/>
      </c:catAx>
      <c:valAx>
        <c:axId val="29543067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Count of Tickets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5428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[IT Tickets Analysis sheet Sharath 1.xlsx]Pivots!PivotTableC</c:name>
    <c:fmtId val="37"/>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Category wise Avg Resolution Time </a:t>
            </a:r>
            <a:endParaRPr lang="en-US"/>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Pivots!$B$118</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38100" dist="254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Pivots!$A$119:$A$123</c:f>
              <c:strCache>
                <c:ptCount val="4"/>
                <c:pt idx="0">
                  <c:v>Hardware</c:v>
                </c:pt>
                <c:pt idx="1">
                  <c:v>Login Access</c:v>
                </c:pt>
                <c:pt idx="2">
                  <c:v>Software</c:v>
                </c:pt>
                <c:pt idx="3">
                  <c:v>System</c:v>
                </c:pt>
              </c:strCache>
            </c:strRef>
          </c:cat>
          <c:val>
            <c:numRef>
              <c:f>Pivots!$B$119:$B$123</c:f>
              <c:numCache>
                <c:formatCode>0.00</c:formatCode>
                <c:ptCount val="4"/>
                <c:pt idx="0">
                  <c:v>7.6253981300729476</c:v>
                </c:pt>
                <c:pt idx="1">
                  <c:v>0.31380810468262937</c:v>
                </c:pt>
                <c:pt idx="2">
                  <c:v>5.2387327542156363</c:v>
                </c:pt>
                <c:pt idx="3">
                  <c:v>6.6156094559253376</c:v>
                </c:pt>
              </c:numCache>
            </c:numRef>
          </c:val>
          <c:extLst>
            <c:ext xmlns:c16="http://schemas.microsoft.com/office/drawing/2014/chart" uri="{C3380CC4-5D6E-409C-BE32-E72D297353CC}">
              <c16:uniqueId val="{00000000-5454-44C2-AC71-1E00882C319A}"/>
            </c:ext>
          </c:extLst>
        </c:ser>
        <c:dLbls>
          <c:dLblPos val="inEnd"/>
          <c:showLegendKey val="0"/>
          <c:showVal val="1"/>
          <c:showCatName val="0"/>
          <c:showSerName val="0"/>
          <c:showPercent val="0"/>
          <c:showBubbleSize val="0"/>
        </c:dLbls>
        <c:gapWidth val="100"/>
        <c:axId val="1494493647"/>
        <c:axId val="1494496047"/>
      </c:barChart>
      <c:catAx>
        <c:axId val="1494493647"/>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Category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94496047"/>
        <c:crosses val="autoZero"/>
        <c:auto val="1"/>
        <c:lblAlgn val="ctr"/>
        <c:lblOffset val="100"/>
        <c:noMultiLvlLbl val="0"/>
      </c:catAx>
      <c:valAx>
        <c:axId val="1494496047"/>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IN"/>
                  <a:t>Average Resolution Time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944936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F89AA2-B817-473D-9707-30E26B7EC9A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3103839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F89AA2-B817-473D-9707-30E26B7EC9AD}"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114430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EF89AA2-B817-473D-9707-30E26B7EC9A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627357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EF89AA2-B817-473D-9707-30E26B7EC9A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5CD7-D7B6-49D8-8BFD-7E3616267C7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9230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F89AA2-B817-473D-9707-30E26B7EC9A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3889493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F89AA2-B817-473D-9707-30E26B7EC9AD}" type="datetimeFigureOut">
              <a:rPr lang="en-IN" smtClean="0"/>
              <a:t>26-11-2024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1091769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F89AA2-B817-473D-9707-30E26B7EC9AD}" type="datetimeFigureOut">
              <a:rPr lang="en-IN" smtClean="0"/>
              <a:t>26-11-2024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2081689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F89AA2-B817-473D-9707-30E26B7EC9A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434664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F89AA2-B817-473D-9707-30E26B7EC9A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382603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EF89AA2-B817-473D-9707-30E26B7EC9A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208480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F89AA2-B817-473D-9707-30E26B7EC9AD}"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252818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F89AA2-B817-473D-9707-30E26B7EC9AD}"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61887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F89AA2-B817-473D-9707-30E26B7EC9AD}"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95875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EF89AA2-B817-473D-9707-30E26B7EC9AD}" type="datetimeFigureOut">
              <a:rPr lang="en-IN" smtClean="0"/>
              <a:t>26-11-2024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2565372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F89AA2-B817-473D-9707-30E26B7EC9AD}" type="datetimeFigureOut">
              <a:rPr lang="en-IN" smtClean="0"/>
              <a:t>26-11-2024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131477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EF89AA2-B817-473D-9707-30E26B7EC9AD}" type="datetimeFigureOut">
              <a:rPr lang="en-IN" smtClean="0"/>
              <a:t>26-11-2024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293329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F89AA2-B817-473D-9707-30E26B7EC9AD}"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505CD7-D7B6-49D8-8BFD-7E3616267C78}" type="slidenum">
              <a:rPr lang="en-IN" smtClean="0"/>
              <a:t>‹#›</a:t>
            </a:fld>
            <a:endParaRPr lang="en-IN"/>
          </a:p>
        </p:txBody>
      </p:sp>
    </p:spTree>
    <p:extLst>
      <p:ext uri="{BB962C8B-B14F-4D97-AF65-F5344CB8AC3E}">
        <p14:creationId xmlns:p14="http://schemas.microsoft.com/office/powerpoint/2010/main" val="49847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F89AA2-B817-473D-9707-30E26B7EC9AD}" type="datetimeFigureOut">
              <a:rPr lang="en-IN" smtClean="0"/>
              <a:t>26-11-2024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505CD7-D7B6-49D8-8BFD-7E3616267C78}" type="slidenum">
              <a:rPr lang="en-IN" smtClean="0"/>
              <a:t>‹#›</a:t>
            </a:fld>
            <a:endParaRPr lang="en-IN"/>
          </a:p>
        </p:txBody>
      </p:sp>
    </p:spTree>
    <p:extLst>
      <p:ext uri="{BB962C8B-B14F-4D97-AF65-F5344CB8AC3E}">
        <p14:creationId xmlns:p14="http://schemas.microsoft.com/office/powerpoint/2010/main" val="172139186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C8EE-1358-7F0E-3812-83ABE0B8E8AF}"/>
              </a:ext>
            </a:extLst>
          </p:cNvPr>
          <p:cNvSpPr>
            <a:spLocks noGrp="1"/>
          </p:cNvSpPr>
          <p:nvPr>
            <p:ph type="title"/>
          </p:nvPr>
        </p:nvSpPr>
        <p:spPr>
          <a:xfrm>
            <a:off x="500353" y="1956619"/>
            <a:ext cx="5261350" cy="884903"/>
          </a:xfrm>
        </p:spPr>
        <p:txBody>
          <a:bodyPr>
            <a:normAutofit/>
          </a:bodyPr>
          <a:lstStyle/>
          <a:p>
            <a:pPr algn="ctr"/>
            <a:r>
              <a:rPr lang="en-IN" sz="4400" dirty="0"/>
              <a:t>IT Ticket Analysis </a:t>
            </a:r>
          </a:p>
        </p:txBody>
      </p:sp>
      <p:sp>
        <p:nvSpPr>
          <p:cNvPr id="3" name="Content Placeholder 2">
            <a:extLst>
              <a:ext uri="{FF2B5EF4-FFF2-40B4-BE49-F238E27FC236}">
                <a16:creationId xmlns:a16="http://schemas.microsoft.com/office/drawing/2014/main" id="{9F35230D-4D8B-08F9-0991-AB088E99844B}"/>
              </a:ext>
            </a:extLst>
          </p:cNvPr>
          <p:cNvSpPr>
            <a:spLocks noGrp="1"/>
          </p:cNvSpPr>
          <p:nvPr>
            <p:ph idx="1"/>
          </p:nvPr>
        </p:nvSpPr>
        <p:spPr>
          <a:xfrm>
            <a:off x="677334" y="3195484"/>
            <a:ext cx="2949679" cy="1270001"/>
          </a:xfrm>
        </p:spPr>
        <p:txBody>
          <a:bodyPr/>
          <a:lstStyle/>
          <a:p>
            <a:r>
              <a:rPr lang="en-IN" dirty="0"/>
              <a:t>Sharath </a:t>
            </a:r>
            <a:r>
              <a:rPr lang="en-IN" dirty="0" err="1"/>
              <a:t>kumar</a:t>
            </a:r>
            <a:r>
              <a:rPr lang="en-IN" dirty="0"/>
              <a:t> R</a:t>
            </a:r>
          </a:p>
          <a:p>
            <a:r>
              <a:rPr lang="en-IN" dirty="0"/>
              <a:t>Date -12 -10 -2024</a:t>
            </a:r>
          </a:p>
          <a:p>
            <a:pPr marL="0" indent="0">
              <a:buNone/>
            </a:pPr>
            <a:endParaRPr lang="en-IN" dirty="0"/>
          </a:p>
        </p:txBody>
      </p:sp>
    </p:spTree>
    <p:extLst>
      <p:ext uri="{BB962C8B-B14F-4D97-AF65-F5344CB8AC3E}">
        <p14:creationId xmlns:p14="http://schemas.microsoft.com/office/powerpoint/2010/main" val="200366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86D1-1FE7-0C19-33AF-5160AA829D26}"/>
              </a:ext>
            </a:extLst>
          </p:cNvPr>
          <p:cNvSpPr>
            <a:spLocks noGrp="1"/>
          </p:cNvSpPr>
          <p:nvPr>
            <p:ph type="title"/>
          </p:nvPr>
        </p:nvSpPr>
        <p:spPr/>
        <p:txBody>
          <a:bodyPr>
            <a:normAutofit/>
          </a:bodyPr>
          <a:lstStyle/>
          <a:p>
            <a:r>
              <a:rPr lang="en-IN" sz="4000" dirty="0"/>
              <a:t>Ticket Volume by Severity</a:t>
            </a:r>
            <a:br>
              <a:rPr lang="en-IN" sz="4000" dirty="0"/>
            </a:br>
            <a:endParaRPr lang="en-IN" sz="4000" dirty="0"/>
          </a:p>
        </p:txBody>
      </p:sp>
      <p:sp>
        <p:nvSpPr>
          <p:cNvPr id="3" name="Content Placeholder 2">
            <a:extLst>
              <a:ext uri="{FF2B5EF4-FFF2-40B4-BE49-F238E27FC236}">
                <a16:creationId xmlns:a16="http://schemas.microsoft.com/office/drawing/2014/main" id="{CD3B575F-4929-3C0B-1EF0-128765A272B9}"/>
              </a:ext>
            </a:extLst>
          </p:cNvPr>
          <p:cNvSpPr>
            <a:spLocks noGrp="1"/>
          </p:cNvSpPr>
          <p:nvPr>
            <p:ph idx="1"/>
          </p:nvPr>
        </p:nvSpPr>
        <p:spPr>
          <a:xfrm>
            <a:off x="838200" y="1825625"/>
            <a:ext cx="5257800" cy="4351338"/>
          </a:xfrm>
        </p:spPr>
        <p:txBody>
          <a:bodyPr>
            <a:normAutofit/>
          </a:bodyPr>
          <a:lstStyle/>
          <a:p>
            <a:pPr marL="0" indent="0">
              <a:buNone/>
            </a:pPr>
            <a:r>
              <a:rPr lang="en-US" sz="1800" dirty="0"/>
              <a:t>Insights:</a:t>
            </a:r>
          </a:p>
          <a:p>
            <a:r>
              <a:rPr lang="en-US" sz="1800" dirty="0"/>
              <a:t>"Normal" severity tickets dominate (~86,556), while "Urgent" and "Major" tickets are minimal.</a:t>
            </a:r>
          </a:p>
          <a:p>
            <a:r>
              <a:rPr lang="en-US" sz="1800" dirty="0"/>
              <a:t>High volume in "Normal" category suggests standardized resolution processes.</a:t>
            </a:r>
          </a:p>
          <a:p>
            <a:r>
              <a:rPr lang="en-US" sz="1800" dirty="0"/>
              <a:t>Focus on minimizing tickets in "Urgent" and "Major" categories through proactive measures.</a:t>
            </a:r>
          </a:p>
          <a:p>
            <a:r>
              <a:rPr lang="en-US" sz="1800" dirty="0"/>
              <a:t>Severity categorization aids in prioritizing critical issues.</a:t>
            </a:r>
            <a:endParaRPr lang="en-IN" sz="1800" dirty="0"/>
          </a:p>
        </p:txBody>
      </p:sp>
      <p:graphicFrame>
        <p:nvGraphicFramePr>
          <p:cNvPr id="4" name="Chart 3">
            <a:extLst>
              <a:ext uri="{FF2B5EF4-FFF2-40B4-BE49-F238E27FC236}">
                <a16:creationId xmlns:a16="http://schemas.microsoft.com/office/drawing/2014/main" id="{E104BCDC-EA49-44EE-A4F9-203D99A64026}"/>
              </a:ext>
            </a:extLst>
          </p:cNvPr>
          <p:cNvGraphicFramePr>
            <a:graphicFrameLocks/>
          </p:cNvGraphicFramePr>
          <p:nvPr>
            <p:extLst>
              <p:ext uri="{D42A27DB-BD31-4B8C-83A1-F6EECF244321}">
                <p14:modId xmlns:p14="http://schemas.microsoft.com/office/powerpoint/2010/main" val="2268906278"/>
              </p:ext>
            </p:extLst>
          </p:nvPr>
        </p:nvGraphicFramePr>
        <p:xfrm>
          <a:off x="6407607" y="1455174"/>
          <a:ext cx="5257800" cy="40902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346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E394-FB78-B215-5936-07D023F13EAA}"/>
              </a:ext>
            </a:extLst>
          </p:cNvPr>
          <p:cNvSpPr>
            <a:spLocks noGrp="1"/>
          </p:cNvSpPr>
          <p:nvPr>
            <p:ph type="title"/>
          </p:nvPr>
        </p:nvSpPr>
        <p:spPr/>
        <p:txBody>
          <a:bodyPr>
            <a:normAutofit/>
          </a:bodyPr>
          <a:lstStyle/>
          <a:p>
            <a:r>
              <a:rPr lang="en-IN" sz="4000" dirty="0"/>
              <a:t>Ticket Volume by Priority</a:t>
            </a:r>
          </a:p>
        </p:txBody>
      </p:sp>
      <p:sp>
        <p:nvSpPr>
          <p:cNvPr id="3" name="Content Placeholder 2">
            <a:extLst>
              <a:ext uri="{FF2B5EF4-FFF2-40B4-BE49-F238E27FC236}">
                <a16:creationId xmlns:a16="http://schemas.microsoft.com/office/drawing/2014/main" id="{15B28CE0-97BE-A3FE-A701-4B1C4BE96213}"/>
              </a:ext>
            </a:extLst>
          </p:cNvPr>
          <p:cNvSpPr>
            <a:spLocks noGrp="1"/>
          </p:cNvSpPr>
          <p:nvPr>
            <p:ph idx="1"/>
          </p:nvPr>
        </p:nvSpPr>
        <p:spPr>
          <a:xfrm>
            <a:off x="838200" y="1825625"/>
            <a:ext cx="5257800" cy="4351338"/>
          </a:xfrm>
        </p:spPr>
        <p:txBody>
          <a:bodyPr>
            <a:normAutofit/>
          </a:bodyPr>
          <a:lstStyle/>
          <a:p>
            <a:pPr marL="0" indent="0">
              <a:buNone/>
            </a:pPr>
            <a:r>
              <a:rPr lang="en-US" sz="1800" dirty="0"/>
              <a:t>Insights:</a:t>
            </a:r>
          </a:p>
          <a:p>
            <a:r>
              <a:rPr lang="en-US" sz="1800" dirty="0"/>
              <a:t>"Unassigned" priority tickets form a significant portion (~29,410), indicating potential workflow gaps.</a:t>
            </a:r>
          </a:p>
          <a:p>
            <a:r>
              <a:rPr lang="en-US" sz="1800" dirty="0"/>
              <a:t>"Medium" priority tickets (~15,845) outweigh "Low" priority tickets (~16,684).</a:t>
            </a:r>
          </a:p>
          <a:p>
            <a:r>
              <a:rPr lang="en-US" sz="1800" dirty="0"/>
              <a:t>Streamlining priority assignment processes can improve efficiency.</a:t>
            </a:r>
          </a:p>
          <a:p>
            <a:r>
              <a:rPr lang="en-US" sz="1800" dirty="0"/>
              <a:t>Regular review of unassigned tickets is recommended to prevent delays.</a:t>
            </a:r>
            <a:endParaRPr lang="en-IN" sz="1800" dirty="0"/>
          </a:p>
        </p:txBody>
      </p:sp>
      <p:graphicFrame>
        <p:nvGraphicFramePr>
          <p:cNvPr id="4" name="Chart 3">
            <a:extLst>
              <a:ext uri="{FF2B5EF4-FFF2-40B4-BE49-F238E27FC236}">
                <a16:creationId xmlns:a16="http://schemas.microsoft.com/office/drawing/2014/main" id="{AD62F20C-E8C9-427C-807E-3B6478DC17AD}"/>
              </a:ext>
            </a:extLst>
          </p:cNvPr>
          <p:cNvGraphicFramePr>
            <a:graphicFrameLocks/>
          </p:cNvGraphicFramePr>
          <p:nvPr>
            <p:extLst>
              <p:ext uri="{D42A27DB-BD31-4B8C-83A1-F6EECF244321}">
                <p14:modId xmlns:p14="http://schemas.microsoft.com/office/powerpoint/2010/main" val="2045959385"/>
              </p:ext>
            </p:extLst>
          </p:nvPr>
        </p:nvGraphicFramePr>
        <p:xfrm>
          <a:off x="6250290" y="1406014"/>
          <a:ext cx="5103510" cy="41098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000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6CD4-83EA-10AC-4551-3B5B9301EE4B}"/>
              </a:ext>
            </a:extLst>
          </p:cNvPr>
          <p:cNvSpPr>
            <a:spLocks noGrp="1"/>
          </p:cNvSpPr>
          <p:nvPr>
            <p:ph type="title"/>
          </p:nvPr>
        </p:nvSpPr>
        <p:spPr/>
        <p:txBody>
          <a:bodyPr>
            <a:normAutofit/>
          </a:bodyPr>
          <a:lstStyle/>
          <a:p>
            <a:r>
              <a:rPr lang="en-IN" sz="4000" dirty="0"/>
              <a:t>Category-Wise Average Resolution Time</a:t>
            </a:r>
          </a:p>
        </p:txBody>
      </p:sp>
      <p:sp>
        <p:nvSpPr>
          <p:cNvPr id="6" name="Content Placeholder 5">
            <a:extLst>
              <a:ext uri="{FF2B5EF4-FFF2-40B4-BE49-F238E27FC236}">
                <a16:creationId xmlns:a16="http://schemas.microsoft.com/office/drawing/2014/main" id="{3F97FF6E-762A-ADB1-D6E8-443AEA25798A}"/>
              </a:ext>
            </a:extLst>
          </p:cNvPr>
          <p:cNvSpPr>
            <a:spLocks noGrp="1"/>
          </p:cNvSpPr>
          <p:nvPr>
            <p:ph idx="1"/>
          </p:nvPr>
        </p:nvSpPr>
        <p:spPr>
          <a:xfrm>
            <a:off x="838200" y="1825625"/>
            <a:ext cx="5257800" cy="4351338"/>
          </a:xfrm>
        </p:spPr>
        <p:txBody>
          <a:bodyPr>
            <a:normAutofit/>
          </a:bodyPr>
          <a:lstStyle/>
          <a:p>
            <a:pPr marL="0" indent="0">
              <a:buNone/>
            </a:pPr>
            <a:r>
              <a:rPr lang="en-US" sz="1800" dirty="0"/>
              <a:t>Insights:</a:t>
            </a:r>
          </a:p>
          <a:p>
            <a:r>
              <a:rPr lang="en-US" sz="1800" dirty="0"/>
              <a:t>"Hardware" issues have the highest resolution time (~7.43 days), requiring focused attention.</a:t>
            </a:r>
          </a:p>
          <a:p>
            <a:r>
              <a:rPr lang="en-US" sz="1800" dirty="0"/>
              <a:t>"System" category resolution time is comparatively lower (~4.62 days).</a:t>
            </a:r>
          </a:p>
          <a:p>
            <a:r>
              <a:rPr lang="en-US" sz="1800" dirty="0"/>
              <a:t>High-resolution times in "Hardware" and "Software" categories may impact satisfaction.</a:t>
            </a:r>
          </a:p>
          <a:p>
            <a:r>
              <a:rPr lang="en-US" sz="1800" dirty="0"/>
              <a:t>Optimizing processes for high-resolution categories can enhance overall efficiency.</a:t>
            </a:r>
            <a:endParaRPr lang="en-IN" sz="1800" dirty="0"/>
          </a:p>
        </p:txBody>
      </p:sp>
      <p:graphicFrame>
        <p:nvGraphicFramePr>
          <p:cNvPr id="9" name="Chart 8">
            <a:extLst>
              <a:ext uri="{FF2B5EF4-FFF2-40B4-BE49-F238E27FC236}">
                <a16:creationId xmlns:a16="http://schemas.microsoft.com/office/drawing/2014/main" id="{E77CF43F-4E0C-45EC-826D-EF3C0BA379B9}"/>
              </a:ext>
            </a:extLst>
          </p:cNvPr>
          <p:cNvGraphicFramePr>
            <a:graphicFrameLocks/>
          </p:cNvGraphicFramePr>
          <p:nvPr>
            <p:extLst>
              <p:ext uri="{D42A27DB-BD31-4B8C-83A1-F6EECF244321}">
                <p14:modId xmlns:p14="http://schemas.microsoft.com/office/powerpoint/2010/main" val="2233838618"/>
              </p:ext>
            </p:extLst>
          </p:nvPr>
        </p:nvGraphicFramePr>
        <p:xfrm>
          <a:off x="6341956" y="1825625"/>
          <a:ext cx="5257800" cy="39164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3532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3B9A-0F39-C019-EF25-B7987A0889D8}"/>
              </a:ext>
            </a:extLst>
          </p:cNvPr>
          <p:cNvSpPr>
            <a:spLocks noGrp="1"/>
          </p:cNvSpPr>
          <p:nvPr>
            <p:ph type="title"/>
          </p:nvPr>
        </p:nvSpPr>
        <p:spPr/>
        <p:txBody>
          <a:bodyPr>
            <a:normAutofit/>
          </a:bodyPr>
          <a:lstStyle/>
          <a:p>
            <a:r>
              <a:rPr lang="en-IN" sz="4000" dirty="0"/>
              <a:t>Correlation Between Severity and Average Resolution time</a:t>
            </a:r>
          </a:p>
        </p:txBody>
      </p:sp>
      <p:sp>
        <p:nvSpPr>
          <p:cNvPr id="3" name="Content Placeholder 2">
            <a:extLst>
              <a:ext uri="{FF2B5EF4-FFF2-40B4-BE49-F238E27FC236}">
                <a16:creationId xmlns:a16="http://schemas.microsoft.com/office/drawing/2014/main" id="{2F5B5C41-378E-404D-D887-46143E8164CD}"/>
              </a:ext>
            </a:extLst>
          </p:cNvPr>
          <p:cNvSpPr>
            <a:spLocks noGrp="1"/>
          </p:cNvSpPr>
          <p:nvPr>
            <p:ph idx="1"/>
          </p:nvPr>
        </p:nvSpPr>
        <p:spPr>
          <a:xfrm>
            <a:off x="838200" y="1825625"/>
            <a:ext cx="5257800" cy="4351338"/>
          </a:xfrm>
        </p:spPr>
        <p:txBody>
          <a:bodyPr>
            <a:normAutofit/>
          </a:bodyPr>
          <a:lstStyle/>
          <a:p>
            <a:pPr marL="0" indent="0">
              <a:buNone/>
            </a:pPr>
            <a:r>
              <a:rPr lang="en-US" sz="1800" dirty="0"/>
              <a:t>Insights:</a:t>
            </a:r>
          </a:p>
          <a:p>
            <a:r>
              <a:rPr lang="en-US" sz="1800" dirty="0"/>
              <a:t>"High" severity tickets take the longest to resolve (~6.46 days), followed by "Major" severity (~3.91 days).</a:t>
            </a:r>
          </a:p>
          <a:p>
            <a:r>
              <a:rPr lang="en-US" sz="1800" dirty="0"/>
              <a:t>"Urgent" tickets surprisingly show lower resolution times (~2.18 days), likely due to prioritization.</a:t>
            </a:r>
          </a:p>
          <a:p>
            <a:r>
              <a:rPr lang="en-US" sz="1800" dirty="0"/>
              <a:t>The correlation indicates effective handling of urgent tickets but room for improvement in high-severity cases.</a:t>
            </a:r>
          </a:p>
          <a:p>
            <a:r>
              <a:rPr lang="en-US" sz="1800" dirty="0"/>
              <a:t>Implementing tiered escalation frameworks can improve resolution times for severe tickets.</a:t>
            </a:r>
            <a:endParaRPr lang="en-IN" sz="1800" dirty="0"/>
          </a:p>
        </p:txBody>
      </p:sp>
      <p:graphicFrame>
        <p:nvGraphicFramePr>
          <p:cNvPr id="4" name="Chart 3">
            <a:extLst>
              <a:ext uri="{FF2B5EF4-FFF2-40B4-BE49-F238E27FC236}">
                <a16:creationId xmlns:a16="http://schemas.microsoft.com/office/drawing/2014/main" id="{0D00739A-0333-4D48-8DFD-F921B36D5C28}"/>
              </a:ext>
            </a:extLst>
          </p:cNvPr>
          <p:cNvGraphicFramePr>
            <a:graphicFrameLocks/>
          </p:cNvGraphicFramePr>
          <p:nvPr>
            <p:extLst>
              <p:ext uri="{D42A27DB-BD31-4B8C-83A1-F6EECF244321}">
                <p14:modId xmlns:p14="http://schemas.microsoft.com/office/powerpoint/2010/main" val="1217585119"/>
              </p:ext>
            </p:extLst>
          </p:nvPr>
        </p:nvGraphicFramePr>
        <p:xfrm>
          <a:off x="6199309" y="2000028"/>
          <a:ext cx="5577359" cy="3727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0511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667C7-AD3B-A6E8-7F21-444A4912EE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02E439-8CE3-E9E7-909B-4066201FB834}"/>
              </a:ext>
            </a:extLst>
          </p:cNvPr>
          <p:cNvSpPr>
            <a:spLocks noGrp="1"/>
          </p:cNvSpPr>
          <p:nvPr>
            <p:ph type="ctrTitle"/>
          </p:nvPr>
        </p:nvSpPr>
        <p:spPr>
          <a:xfrm>
            <a:off x="2713703" y="-529936"/>
            <a:ext cx="7583688" cy="1473679"/>
          </a:xfrm>
        </p:spPr>
        <p:txBody>
          <a:bodyPr>
            <a:normAutofit/>
          </a:bodyPr>
          <a:lstStyle/>
          <a:p>
            <a:r>
              <a:rPr lang="en-IN" sz="5400" dirty="0"/>
              <a:t>Dash Board Overview</a:t>
            </a:r>
          </a:p>
        </p:txBody>
      </p:sp>
      <p:pic>
        <p:nvPicPr>
          <p:cNvPr id="7" name="Picture 6">
            <a:extLst>
              <a:ext uri="{FF2B5EF4-FFF2-40B4-BE49-F238E27FC236}">
                <a16:creationId xmlns:a16="http://schemas.microsoft.com/office/drawing/2014/main" id="{9BF7FE69-B74C-C945-6C60-9E9151B45D18}"/>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9213" y="943743"/>
            <a:ext cx="11513574" cy="5496631"/>
          </a:xfrm>
          <a:prstGeom prst="rect">
            <a:avLst/>
          </a:prstGeom>
          <a:ln>
            <a:solidFill>
              <a:schemeClr val="accent1"/>
            </a:solidFill>
          </a:ln>
        </p:spPr>
      </p:pic>
    </p:spTree>
    <p:extLst>
      <p:ext uri="{BB962C8B-B14F-4D97-AF65-F5344CB8AC3E}">
        <p14:creationId xmlns:p14="http://schemas.microsoft.com/office/powerpoint/2010/main" val="1501709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DCC81-FBBE-5A3A-5E28-DD023819AB97}"/>
              </a:ext>
            </a:extLst>
          </p:cNvPr>
          <p:cNvSpPr>
            <a:spLocks noGrp="1"/>
          </p:cNvSpPr>
          <p:nvPr>
            <p:ph idx="1"/>
          </p:nvPr>
        </p:nvSpPr>
        <p:spPr>
          <a:xfrm>
            <a:off x="838200" y="363794"/>
            <a:ext cx="10515600" cy="5813169"/>
          </a:xfrm>
        </p:spPr>
        <p:txBody>
          <a:bodyPr/>
          <a:lstStyle/>
          <a:p>
            <a:pPr marL="0" indent="0">
              <a:buNone/>
            </a:pPr>
            <a:endParaRPr lang="en-US" dirty="0"/>
          </a:p>
          <a:p>
            <a:pPr marL="0" indent="0">
              <a:buNone/>
            </a:pPr>
            <a:r>
              <a:rPr lang="en-US" dirty="0"/>
              <a:t>Key Points:</a:t>
            </a:r>
          </a:p>
          <a:p>
            <a:r>
              <a:rPr lang="en-US" dirty="0"/>
              <a:t>This dashboard provides a comprehensive analysis of IT ticket data over multiple dimensions.</a:t>
            </a:r>
          </a:p>
          <a:p>
            <a:r>
              <a:rPr lang="en-US" dirty="0"/>
              <a:t>It includes key metrics such as ticket volume, average satisfaction rate, resolution time, and agent count.</a:t>
            </a:r>
          </a:p>
          <a:p>
            <a:r>
              <a:rPr lang="en-US" dirty="0"/>
              <a:t>Filters are available for request category, priority, severity, and agent ID to enable dynamic exploration.</a:t>
            </a:r>
          </a:p>
          <a:p>
            <a:r>
              <a:rPr lang="en-US" dirty="0"/>
              <a:t>The analysis is visualized across multiple charts for actionable insights.</a:t>
            </a:r>
            <a:endParaRPr lang="en-IN" dirty="0"/>
          </a:p>
        </p:txBody>
      </p:sp>
    </p:spTree>
    <p:extLst>
      <p:ext uri="{BB962C8B-B14F-4D97-AF65-F5344CB8AC3E}">
        <p14:creationId xmlns:p14="http://schemas.microsoft.com/office/powerpoint/2010/main" val="3350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C9CD-1A1D-B613-28C0-7B63984D2324}"/>
              </a:ext>
            </a:extLst>
          </p:cNvPr>
          <p:cNvSpPr>
            <a:spLocks noGrp="1"/>
          </p:cNvSpPr>
          <p:nvPr>
            <p:ph type="title"/>
          </p:nvPr>
        </p:nvSpPr>
        <p:spPr/>
        <p:txBody>
          <a:bodyPr/>
          <a:lstStyle/>
          <a:p>
            <a:r>
              <a:rPr lang="en-IN" dirty="0"/>
              <a:t>Recommendations and Conclusion</a:t>
            </a:r>
          </a:p>
        </p:txBody>
      </p:sp>
      <p:sp>
        <p:nvSpPr>
          <p:cNvPr id="3" name="Content Placeholder 2">
            <a:extLst>
              <a:ext uri="{FF2B5EF4-FFF2-40B4-BE49-F238E27FC236}">
                <a16:creationId xmlns:a16="http://schemas.microsoft.com/office/drawing/2014/main" id="{58FEE4FB-3C32-9DCA-B59F-1395476D8362}"/>
              </a:ext>
            </a:extLst>
          </p:cNvPr>
          <p:cNvSpPr>
            <a:spLocks noGrp="1"/>
          </p:cNvSpPr>
          <p:nvPr>
            <p:ph idx="1"/>
          </p:nvPr>
        </p:nvSpPr>
        <p:spPr/>
        <p:txBody>
          <a:bodyPr>
            <a:normAutofit/>
          </a:bodyPr>
          <a:lstStyle/>
          <a:p>
            <a:pPr marL="0" indent="0">
              <a:buNone/>
            </a:pPr>
            <a:r>
              <a:rPr lang="en-US" sz="1800" dirty="0"/>
              <a:t>Key Recommendations:</a:t>
            </a:r>
          </a:p>
          <a:p>
            <a:r>
              <a:rPr lang="en-US" sz="1800" dirty="0"/>
              <a:t>Focus on reducing resolution times for categories like "Hardware" and high-severity tickets.</a:t>
            </a:r>
          </a:p>
          <a:p>
            <a:r>
              <a:rPr lang="en-US" sz="1800" dirty="0"/>
              <a:t>Enhance satisfaction scores by replicating best practices of high-performing agents.</a:t>
            </a:r>
          </a:p>
          <a:p>
            <a:r>
              <a:rPr lang="en-US" sz="1800" dirty="0"/>
              <a:t>Address gaps in priority assignment to minimize unassigned tickets.</a:t>
            </a:r>
          </a:p>
          <a:p>
            <a:r>
              <a:rPr lang="en-US" sz="1800" dirty="0"/>
              <a:t>Allocate resources dynamically based on high-ticket volume areas (e.g., "System" category).</a:t>
            </a:r>
          </a:p>
          <a:p>
            <a:r>
              <a:rPr lang="en-US" sz="1800" dirty="0"/>
              <a:t>Leverage filters and dynamic dashboards for real-time decision-making.</a:t>
            </a:r>
            <a:endParaRPr lang="en-IN" sz="1800" dirty="0"/>
          </a:p>
        </p:txBody>
      </p:sp>
    </p:spTree>
    <p:extLst>
      <p:ext uri="{BB962C8B-B14F-4D97-AF65-F5344CB8AC3E}">
        <p14:creationId xmlns:p14="http://schemas.microsoft.com/office/powerpoint/2010/main" val="170274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63C5-CE8E-D83A-2A25-999659A49598}"/>
              </a:ext>
            </a:extLst>
          </p:cNvPr>
          <p:cNvSpPr>
            <a:spLocks noGrp="1"/>
          </p:cNvSpPr>
          <p:nvPr>
            <p:ph type="title"/>
          </p:nvPr>
        </p:nvSpPr>
        <p:spPr/>
        <p:txBody>
          <a:bodyPr/>
          <a:lstStyle/>
          <a:p>
            <a:r>
              <a:rPr lang="en-IN" dirty="0"/>
              <a:t>About Project</a:t>
            </a:r>
            <a:br>
              <a:rPr lang="en-IN" dirty="0"/>
            </a:br>
            <a:endParaRPr lang="en-IN" dirty="0"/>
          </a:p>
        </p:txBody>
      </p:sp>
      <p:sp>
        <p:nvSpPr>
          <p:cNvPr id="3" name="Content Placeholder 2">
            <a:extLst>
              <a:ext uri="{FF2B5EF4-FFF2-40B4-BE49-F238E27FC236}">
                <a16:creationId xmlns:a16="http://schemas.microsoft.com/office/drawing/2014/main" id="{3A32C893-0842-9C30-502D-0CC45C214C12}"/>
              </a:ext>
            </a:extLst>
          </p:cNvPr>
          <p:cNvSpPr>
            <a:spLocks noGrp="1"/>
          </p:cNvSpPr>
          <p:nvPr>
            <p:ph idx="1"/>
          </p:nvPr>
        </p:nvSpPr>
        <p:spPr/>
        <p:txBody>
          <a:bodyPr/>
          <a:lstStyle/>
          <a:p>
            <a:pPr marL="12700" marR="8890" algn="just">
              <a:lnSpc>
                <a:spcPct val="114100"/>
              </a:lnSpc>
              <a:spcBef>
                <a:spcPts val="100"/>
              </a:spcBef>
            </a:pPr>
            <a:r>
              <a:rPr lang="en-US" sz="1800" spc="-55" dirty="0">
                <a:latin typeface="Trebuchet MS" panose="020B0603020202020204" pitchFamily="34" charset="0"/>
                <a:cs typeface="Lucida Sans Unicode"/>
              </a:rPr>
              <a:t>T</a:t>
            </a:r>
            <a:r>
              <a:rPr lang="en-US" sz="1800" spc="-45" dirty="0">
                <a:latin typeface="Trebuchet MS" panose="020B0603020202020204" pitchFamily="34" charset="0"/>
                <a:cs typeface="Lucida Sans Unicode"/>
              </a:rPr>
              <a:t>h</a:t>
            </a:r>
            <a:r>
              <a:rPr lang="en-US" sz="1800" spc="-55" dirty="0">
                <a:latin typeface="Trebuchet MS" panose="020B0603020202020204" pitchFamily="34" charset="0"/>
                <a:cs typeface="Lucida Sans Unicode"/>
              </a:rPr>
              <a:t>i</a:t>
            </a:r>
            <a:r>
              <a:rPr lang="en-US" sz="1800" dirty="0">
                <a:latin typeface="Trebuchet MS" panose="020B0603020202020204" pitchFamily="34" charset="0"/>
                <a:cs typeface="Lucida Sans Unicode"/>
              </a:rPr>
              <a:t>s</a:t>
            </a:r>
            <a:r>
              <a:rPr lang="en-US" sz="1800" spc="-35" dirty="0">
                <a:latin typeface="Trebuchet MS" panose="020B0603020202020204" pitchFamily="34" charset="0"/>
                <a:cs typeface="Lucida Sans Unicode"/>
              </a:rPr>
              <a:t> </a:t>
            </a:r>
            <a:r>
              <a:rPr lang="en-US" sz="1800" spc="25" dirty="0">
                <a:latin typeface="Trebuchet MS" panose="020B0603020202020204" pitchFamily="34" charset="0"/>
                <a:cs typeface="Lucida Sans Unicode"/>
              </a:rPr>
              <a:t>pr</a:t>
            </a:r>
            <a:r>
              <a:rPr lang="en-US" sz="1800" spc="15" dirty="0">
                <a:latin typeface="Trebuchet MS" panose="020B0603020202020204" pitchFamily="34" charset="0"/>
                <a:cs typeface="Lucida Sans Unicode"/>
              </a:rPr>
              <a:t>o</a:t>
            </a:r>
            <a:r>
              <a:rPr lang="en-US" sz="1800" spc="55" dirty="0">
                <a:latin typeface="Trebuchet MS" panose="020B0603020202020204" pitchFamily="34" charset="0"/>
                <a:cs typeface="Lucida Sans Unicode"/>
              </a:rPr>
              <a:t>je</a:t>
            </a:r>
            <a:r>
              <a:rPr lang="en-US" sz="1800" spc="60" dirty="0">
                <a:latin typeface="Trebuchet MS" panose="020B0603020202020204" pitchFamily="34" charset="0"/>
                <a:cs typeface="Lucida Sans Unicode"/>
              </a:rPr>
              <a:t>c</a:t>
            </a:r>
            <a:r>
              <a:rPr lang="en-US" sz="1800" dirty="0">
                <a:latin typeface="Trebuchet MS" panose="020B0603020202020204" pitchFamily="34" charset="0"/>
                <a:cs typeface="Lucida Sans Unicode"/>
              </a:rPr>
              <a:t>t</a:t>
            </a:r>
            <a:r>
              <a:rPr lang="en-US" sz="1800" spc="-10" dirty="0">
                <a:latin typeface="Trebuchet MS" panose="020B0603020202020204" pitchFamily="34" charset="0"/>
                <a:cs typeface="Lucida Sans Unicode"/>
              </a:rPr>
              <a:t> </a:t>
            </a:r>
            <a:r>
              <a:rPr lang="en-US" sz="1800" spc="195" dirty="0">
                <a:latin typeface="Trebuchet MS" panose="020B0603020202020204" pitchFamily="34" charset="0"/>
                <a:cs typeface="Lucida Sans Unicode"/>
              </a:rPr>
              <a:t>a</a:t>
            </a:r>
            <a:r>
              <a:rPr lang="en-US" sz="1800" spc="25" dirty="0">
                <a:latin typeface="Trebuchet MS" panose="020B0603020202020204" pitchFamily="34" charset="0"/>
                <a:cs typeface="Lucida Sans Unicode"/>
              </a:rPr>
              <a:t>n</a:t>
            </a:r>
            <a:r>
              <a:rPr lang="en-US" sz="1800" spc="15" dirty="0">
                <a:latin typeface="Trebuchet MS" panose="020B0603020202020204" pitchFamily="34" charset="0"/>
                <a:cs typeface="Lucida Sans Unicode"/>
              </a:rPr>
              <a:t>al</a:t>
            </a:r>
            <a:r>
              <a:rPr lang="en-US" sz="1800" spc="5" dirty="0">
                <a:latin typeface="Trebuchet MS" panose="020B0603020202020204" pitchFamily="34" charset="0"/>
                <a:cs typeface="Lucida Sans Unicode"/>
              </a:rPr>
              <a:t>y</a:t>
            </a:r>
            <a:r>
              <a:rPr lang="en-US" sz="1800" spc="25" dirty="0">
                <a:latin typeface="Trebuchet MS" panose="020B0603020202020204" pitchFamily="34" charset="0"/>
                <a:cs typeface="Lucida Sans Unicode"/>
              </a:rPr>
              <a:t>z</a:t>
            </a:r>
            <a:r>
              <a:rPr lang="en-US" sz="1800" spc="5" dirty="0">
                <a:latin typeface="Trebuchet MS" panose="020B0603020202020204" pitchFamily="34" charset="0"/>
                <a:cs typeface="Lucida Sans Unicode"/>
              </a:rPr>
              <a:t>e</a:t>
            </a:r>
            <a:r>
              <a:rPr lang="en-US" sz="1800" dirty="0">
                <a:latin typeface="Trebuchet MS" panose="020B0603020202020204" pitchFamily="34" charset="0"/>
                <a:cs typeface="Lucida Sans Unicode"/>
              </a:rPr>
              <a:t>s</a:t>
            </a:r>
            <a:r>
              <a:rPr lang="en-US" sz="1800" spc="50" dirty="0">
                <a:latin typeface="Trebuchet MS" panose="020B0603020202020204" pitchFamily="34" charset="0"/>
                <a:cs typeface="Lucida Sans Unicode"/>
              </a:rPr>
              <a:t> </a:t>
            </a:r>
            <a:r>
              <a:rPr lang="en-US" sz="1800" spc="-125" dirty="0">
                <a:latin typeface="Trebuchet MS" panose="020B0603020202020204" pitchFamily="34" charset="0"/>
                <a:cs typeface="Lucida Sans Unicode"/>
              </a:rPr>
              <a:t>I</a:t>
            </a:r>
            <a:r>
              <a:rPr lang="en-US" sz="1800" dirty="0">
                <a:latin typeface="Trebuchet MS" panose="020B0603020202020204" pitchFamily="34" charset="0"/>
                <a:cs typeface="Lucida Sans Unicode"/>
              </a:rPr>
              <a:t>T</a:t>
            </a:r>
            <a:r>
              <a:rPr lang="en-US" sz="1800" spc="-105" dirty="0">
                <a:latin typeface="Trebuchet MS" panose="020B0603020202020204" pitchFamily="34" charset="0"/>
                <a:cs typeface="Lucida Sans Unicode"/>
              </a:rPr>
              <a:t> </a:t>
            </a:r>
            <a:r>
              <a:rPr lang="en-US" sz="1800" spc="15" dirty="0">
                <a:latin typeface="Trebuchet MS" panose="020B0603020202020204" pitchFamily="34" charset="0"/>
                <a:cs typeface="Lucida Sans Unicode"/>
              </a:rPr>
              <a:t>su</a:t>
            </a:r>
            <a:r>
              <a:rPr lang="en-US" sz="1800" spc="60" dirty="0">
                <a:latin typeface="Trebuchet MS" panose="020B0603020202020204" pitchFamily="34" charset="0"/>
                <a:cs typeface="Lucida Sans Unicode"/>
              </a:rPr>
              <a:t>p</a:t>
            </a:r>
            <a:r>
              <a:rPr lang="en-US" sz="1800" spc="25" dirty="0">
                <a:latin typeface="Trebuchet MS" panose="020B0603020202020204" pitchFamily="34" charset="0"/>
                <a:cs typeface="Lucida Sans Unicode"/>
              </a:rPr>
              <a:t>po</a:t>
            </a:r>
            <a:r>
              <a:rPr lang="en-US" sz="1800" dirty="0">
                <a:latin typeface="Trebuchet MS" panose="020B0603020202020204" pitchFamily="34" charset="0"/>
                <a:cs typeface="Lucida Sans Unicode"/>
              </a:rPr>
              <a:t>rt</a:t>
            </a:r>
            <a:r>
              <a:rPr lang="en-US" sz="1800" spc="-10" dirty="0">
                <a:latin typeface="Trebuchet MS" panose="020B0603020202020204" pitchFamily="34" charset="0"/>
                <a:cs typeface="Lucida Sans Unicode"/>
              </a:rPr>
              <a:t> t</a:t>
            </a:r>
            <a:r>
              <a:rPr lang="en-US" sz="1800" spc="-15" dirty="0">
                <a:latin typeface="Trebuchet MS" panose="020B0603020202020204" pitchFamily="34" charset="0"/>
                <a:cs typeface="Lucida Sans Unicode"/>
              </a:rPr>
              <a:t>i</a:t>
            </a:r>
            <a:r>
              <a:rPr lang="en-US" sz="1800" spc="-10" dirty="0">
                <a:latin typeface="Trebuchet MS" panose="020B0603020202020204" pitchFamily="34" charset="0"/>
                <a:cs typeface="Lucida Sans Unicode"/>
              </a:rPr>
              <a:t>c</a:t>
            </a:r>
            <a:r>
              <a:rPr lang="en-US" sz="1800" spc="-40" dirty="0">
                <a:latin typeface="Trebuchet MS" panose="020B0603020202020204" pitchFamily="34" charset="0"/>
                <a:cs typeface="Lucida Sans Unicode"/>
              </a:rPr>
              <a:t>k</a:t>
            </a:r>
            <a:r>
              <a:rPr lang="en-US" sz="1800" spc="100" dirty="0">
                <a:latin typeface="Trebuchet MS" panose="020B0603020202020204" pitchFamily="34" charset="0"/>
                <a:cs typeface="Lucida Sans Unicode"/>
              </a:rPr>
              <a:t>e</a:t>
            </a:r>
            <a:r>
              <a:rPr lang="en-US" sz="1800" dirty="0">
                <a:latin typeface="Trebuchet MS" panose="020B0603020202020204" pitchFamily="34" charset="0"/>
                <a:cs typeface="Lucida Sans Unicode"/>
              </a:rPr>
              <a:t>t </a:t>
            </a:r>
            <a:r>
              <a:rPr lang="en-US" sz="1800" spc="95" dirty="0">
                <a:latin typeface="Trebuchet MS" panose="020B0603020202020204" pitchFamily="34" charset="0"/>
                <a:cs typeface="Lucida Sans Unicode"/>
              </a:rPr>
              <a:t>d</a:t>
            </a:r>
            <a:r>
              <a:rPr lang="en-US" sz="1800" spc="100" dirty="0">
                <a:latin typeface="Trebuchet MS" panose="020B0603020202020204" pitchFamily="34" charset="0"/>
                <a:cs typeface="Lucida Sans Unicode"/>
              </a:rPr>
              <a:t>a</a:t>
            </a:r>
            <a:r>
              <a:rPr lang="en-US" sz="1800" spc="50" dirty="0">
                <a:latin typeface="Trebuchet MS" panose="020B0603020202020204" pitchFamily="34" charset="0"/>
                <a:cs typeface="Lucida Sans Unicode"/>
              </a:rPr>
              <a:t>t</a:t>
            </a:r>
            <a:r>
              <a:rPr lang="en-US" sz="1800" dirty="0">
                <a:latin typeface="Trebuchet MS" panose="020B0603020202020204" pitchFamily="34" charset="0"/>
                <a:cs typeface="Lucida Sans Unicode"/>
              </a:rPr>
              <a:t>a  to</a:t>
            </a:r>
            <a:r>
              <a:rPr lang="en-US" sz="1800" spc="5" dirty="0">
                <a:latin typeface="Trebuchet MS" panose="020B0603020202020204" pitchFamily="34" charset="0"/>
                <a:cs typeface="Lucida Sans Unicode"/>
              </a:rPr>
              <a:t> </a:t>
            </a:r>
            <a:r>
              <a:rPr lang="en-US" sz="1800" spc="60" dirty="0">
                <a:latin typeface="Trebuchet MS" panose="020B0603020202020204" pitchFamily="34" charset="0"/>
                <a:cs typeface="Lucida Sans Unicode"/>
              </a:rPr>
              <a:t>evaluate</a:t>
            </a:r>
            <a:r>
              <a:rPr lang="en-US" sz="1800" spc="65" dirty="0">
                <a:latin typeface="Trebuchet MS" panose="020B0603020202020204" pitchFamily="34" charset="0"/>
                <a:cs typeface="Lucida Sans Unicode"/>
              </a:rPr>
              <a:t> </a:t>
            </a:r>
            <a:r>
              <a:rPr lang="en-US" sz="1800" spc="60" dirty="0">
                <a:latin typeface="Trebuchet MS" panose="020B0603020202020204" pitchFamily="34" charset="0"/>
                <a:cs typeface="Lucida Sans Unicode"/>
              </a:rPr>
              <a:t>agent</a:t>
            </a:r>
            <a:r>
              <a:rPr lang="en-US" sz="1800" spc="65" dirty="0">
                <a:latin typeface="Trebuchet MS" panose="020B0603020202020204" pitchFamily="34" charset="0"/>
                <a:cs typeface="Lucida Sans Unicode"/>
              </a:rPr>
              <a:t> </a:t>
            </a:r>
            <a:r>
              <a:rPr lang="en-US" sz="1800" spc="30" dirty="0">
                <a:latin typeface="Trebuchet MS" panose="020B0603020202020204" pitchFamily="34" charset="0"/>
                <a:cs typeface="Lucida Sans Unicode"/>
              </a:rPr>
              <a:t>performance,</a:t>
            </a:r>
            <a:r>
              <a:rPr lang="en-US" sz="1800" spc="35" dirty="0">
                <a:latin typeface="Trebuchet MS" panose="020B0603020202020204" pitchFamily="34" charset="0"/>
                <a:cs typeface="Lucida Sans Unicode"/>
              </a:rPr>
              <a:t> </a:t>
            </a:r>
            <a:r>
              <a:rPr lang="en-US" sz="1800" spc="-5" dirty="0">
                <a:latin typeface="Trebuchet MS" panose="020B0603020202020204" pitchFamily="34" charset="0"/>
                <a:cs typeface="Lucida Sans Unicode"/>
              </a:rPr>
              <a:t>ticket </a:t>
            </a:r>
            <a:r>
              <a:rPr lang="en-US" sz="1800" dirty="0">
                <a:latin typeface="Trebuchet MS" panose="020B0603020202020204" pitchFamily="34" charset="0"/>
                <a:cs typeface="Lucida Sans Unicode"/>
              </a:rPr>
              <a:t> </a:t>
            </a:r>
            <a:r>
              <a:rPr lang="en-US" sz="1800" spc="-5" dirty="0">
                <a:latin typeface="Trebuchet MS" panose="020B0603020202020204" pitchFamily="34" charset="0"/>
                <a:cs typeface="Lucida Sans Unicode"/>
              </a:rPr>
              <a:t>resolution</a:t>
            </a:r>
            <a:r>
              <a:rPr lang="en-US" sz="1800" dirty="0">
                <a:latin typeface="Trebuchet MS" panose="020B0603020202020204" pitchFamily="34" charset="0"/>
                <a:cs typeface="Lucida Sans Unicode"/>
              </a:rPr>
              <a:t> </a:t>
            </a:r>
            <a:r>
              <a:rPr lang="en-US" sz="1800" spc="-10" dirty="0">
                <a:latin typeface="Trebuchet MS" panose="020B0603020202020204" pitchFamily="34" charset="0"/>
                <a:cs typeface="Lucida Sans Unicode"/>
              </a:rPr>
              <a:t>times,</a:t>
            </a:r>
            <a:r>
              <a:rPr lang="en-US" sz="1800" spc="-5" dirty="0">
                <a:latin typeface="Trebuchet MS" panose="020B0603020202020204" pitchFamily="34" charset="0"/>
                <a:cs typeface="Lucida Sans Unicode"/>
              </a:rPr>
              <a:t> </a:t>
            </a:r>
            <a:r>
              <a:rPr lang="en-US" sz="1800" spc="70" dirty="0">
                <a:latin typeface="Trebuchet MS" panose="020B0603020202020204" pitchFamily="34" charset="0"/>
                <a:cs typeface="Lucida Sans Unicode"/>
              </a:rPr>
              <a:t>and</a:t>
            </a:r>
            <a:r>
              <a:rPr lang="en-US" sz="1800" spc="75" dirty="0">
                <a:latin typeface="Trebuchet MS" panose="020B0603020202020204" pitchFamily="34" charset="0"/>
                <a:cs typeface="Lucida Sans Unicode"/>
              </a:rPr>
              <a:t> </a:t>
            </a:r>
            <a:r>
              <a:rPr lang="en-US" sz="1800" spc="60" dirty="0">
                <a:latin typeface="Trebuchet MS" panose="020B0603020202020204" pitchFamily="34" charset="0"/>
                <a:cs typeface="Lucida Sans Unicode"/>
              </a:rPr>
              <a:t>employee </a:t>
            </a:r>
            <a:r>
              <a:rPr lang="en-US" sz="1800" spc="65" dirty="0">
                <a:latin typeface="Trebuchet MS" panose="020B0603020202020204" pitchFamily="34" charset="0"/>
                <a:cs typeface="Lucida Sans Unicode"/>
              </a:rPr>
              <a:t> </a:t>
            </a:r>
            <a:r>
              <a:rPr lang="en-US" sz="1800" spc="15" dirty="0">
                <a:latin typeface="Trebuchet MS" panose="020B0603020202020204" pitchFamily="34" charset="0"/>
                <a:cs typeface="Lucida Sans Unicode"/>
              </a:rPr>
              <a:t>satisfaction.</a:t>
            </a:r>
            <a:endParaRPr lang="en-US" sz="1800" dirty="0">
              <a:latin typeface="Trebuchet MS" panose="020B0603020202020204" pitchFamily="34" charset="0"/>
              <a:cs typeface="Lucida Sans Unicode"/>
            </a:endParaRPr>
          </a:p>
          <a:p>
            <a:pPr marL="12700" marR="5080" algn="just">
              <a:lnSpc>
                <a:spcPct val="114100"/>
              </a:lnSpc>
              <a:spcBef>
                <a:spcPts val="1855"/>
              </a:spcBef>
            </a:pPr>
            <a:r>
              <a:rPr lang="en-US" sz="1800" spc="10" dirty="0">
                <a:latin typeface="Trebuchet MS" panose="020B0603020202020204" pitchFamily="34" charset="0"/>
                <a:cs typeface="Lucida Sans Unicode"/>
              </a:rPr>
              <a:t>Key</a:t>
            </a:r>
            <a:r>
              <a:rPr lang="en-US" sz="1800" spc="575" dirty="0">
                <a:latin typeface="Trebuchet MS" panose="020B0603020202020204" pitchFamily="34" charset="0"/>
                <a:cs typeface="Lucida Sans Unicode"/>
              </a:rPr>
              <a:t> </a:t>
            </a:r>
            <a:r>
              <a:rPr lang="en-US" sz="1800" spc="25" dirty="0">
                <a:latin typeface="Trebuchet MS" panose="020B0603020202020204" pitchFamily="34" charset="0"/>
                <a:cs typeface="Lucida Sans Unicode"/>
              </a:rPr>
              <a:t>metrics</a:t>
            </a:r>
            <a:r>
              <a:rPr lang="en-US" sz="1800" spc="30" dirty="0">
                <a:latin typeface="Trebuchet MS" panose="020B0603020202020204" pitchFamily="34" charset="0"/>
                <a:cs typeface="Lucida Sans Unicode"/>
              </a:rPr>
              <a:t> </a:t>
            </a:r>
            <a:r>
              <a:rPr lang="en-US" sz="1800" spc="-45" dirty="0">
                <a:latin typeface="Trebuchet MS" panose="020B0603020202020204" pitchFamily="34" charset="0"/>
                <a:cs typeface="Lucida Sans Unicode"/>
              </a:rPr>
              <a:t>like</a:t>
            </a:r>
            <a:r>
              <a:rPr lang="en-US" sz="1800" spc="-40" dirty="0">
                <a:latin typeface="Trebuchet MS" panose="020B0603020202020204" pitchFamily="34" charset="0"/>
                <a:cs typeface="Lucida Sans Unicode"/>
              </a:rPr>
              <a:t> </a:t>
            </a:r>
            <a:r>
              <a:rPr lang="en-US" sz="1800" spc="25" dirty="0">
                <a:latin typeface="Trebuchet MS" panose="020B0603020202020204" pitchFamily="34" charset="0"/>
                <a:cs typeface="Lucida Sans Unicode"/>
              </a:rPr>
              <a:t>handling</a:t>
            </a:r>
            <a:r>
              <a:rPr lang="en-US" sz="1800" spc="30" dirty="0">
                <a:latin typeface="Trebuchet MS" panose="020B0603020202020204" pitchFamily="34" charset="0"/>
                <a:cs typeface="Lucida Sans Unicode"/>
              </a:rPr>
              <a:t> </a:t>
            </a:r>
            <a:r>
              <a:rPr lang="en-US" sz="1800" spc="-15" dirty="0">
                <a:latin typeface="Trebuchet MS" panose="020B0603020202020204" pitchFamily="34" charset="0"/>
                <a:cs typeface="Lucida Sans Unicode"/>
              </a:rPr>
              <a:t>time,</a:t>
            </a:r>
            <a:r>
              <a:rPr lang="en-US" sz="1800" spc="525" dirty="0">
                <a:latin typeface="Trebuchet MS" panose="020B0603020202020204" pitchFamily="34" charset="0"/>
                <a:cs typeface="Lucida Sans Unicode"/>
              </a:rPr>
              <a:t> </a:t>
            </a:r>
            <a:r>
              <a:rPr lang="en-US" sz="1800" spc="-10" dirty="0">
                <a:latin typeface="Trebuchet MS" panose="020B0603020202020204" pitchFamily="34" charset="0"/>
                <a:cs typeface="Lucida Sans Unicode"/>
              </a:rPr>
              <a:t>ticket </a:t>
            </a:r>
            <a:r>
              <a:rPr lang="en-US" sz="1800" spc="-540" dirty="0">
                <a:latin typeface="Trebuchet MS" panose="020B0603020202020204" pitchFamily="34" charset="0"/>
                <a:cs typeface="Lucida Sans Unicode"/>
              </a:rPr>
              <a:t> </a:t>
            </a:r>
            <a:r>
              <a:rPr lang="en-US" sz="1800" spc="5" dirty="0">
                <a:latin typeface="Trebuchet MS" panose="020B0603020202020204" pitchFamily="34" charset="0"/>
                <a:cs typeface="Lucida Sans Unicode"/>
              </a:rPr>
              <a:t>volume,</a:t>
            </a:r>
            <a:r>
              <a:rPr lang="en-US" sz="1800" spc="325" dirty="0">
                <a:latin typeface="Trebuchet MS" panose="020B0603020202020204" pitchFamily="34" charset="0"/>
                <a:cs typeface="Lucida Sans Unicode"/>
              </a:rPr>
              <a:t> </a:t>
            </a:r>
            <a:r>
              <a:rPr lang="en-US" sz="1800" spc="70" dirty="0">
                <a:latin typeface="Trebuchet MS" panose="020B0603020202020204" pitchFamily="34" charset="0"/>
                <a:cs typeface="Lucida Sans Unicode"/>
              </a:rPr>
              <a:t>and</a:t>
            </a:r>
            <a:r>
              <a:rPr lang="en-US" sz="1800" spc="400" dirty="0">
                <a:latin typeface="Trebuchet MS" panose="020B0603020202020204" pitchFamily="34" charset="0"/>
                <a:cs typeface="Lucida Sans Unicode"/>
              </a:rPr>
              <a:t> </a:t>
            </a:r>
            <a:r>
              <a:rPr lang="en-US" sz="1800" spc="25" dirty="0">
                <a:latin typeface="Trebuchet MS" panose="020B0603020202020204" pitchFamily="34" charset="0"/>
                <a:cs typeface="Lucida Sans Unicode"/>
              </a:rPr>
              <a:t>satisfaction</a:t>
            </a:r>
            <a:r>
              <a:rPr lang="en-US" sz="1800" spc="360" dirty="0">
                <a:latin typeface="Trebuchet MS" panose="020B0603020202020204" pitchFamily="34" charset="0"/>
                <a:cs typeface="Lucida Sans Unicode"/>
              </a:rPr>
              <a:t> </a:t>
            </a:r>
            <a:r>
              <a:rPr lang="en-US" sz="1800" spc="30" dirty="0">
                <a:latin typeface="Trebuchet MS" panose="020B0603020202020204" pitchFamily="34" charset="0"/>
                <a:cs typeface="Lucida Sans Unicode"/>
              </a:rPr>
              <a:t>scores</a:t>
            </a:r>
            <a:r>
              <a:rPr lang="en-US" sz="1800" spc="345" dirty="0">
                <a:latin typeface="Trebuchet MS" panose="020B0603020202020204" pitchFamily="34" charset="0"/>
                <a:cs typeface="Lucida Sans Unicode"/>
              </a:rPr>
              <a:t> </a:t>
            </a:r>
            <a:r>
              <a:rPr lang="en-US" sz="1800" spc="50" dirty="0">
                <a:latin typeface="Trebuchet MS" panose="020B0603020202020204" pitchFamily="34" charset="0"/>
                <a:cs typeface="Lucida Sans Unicode"/>
              </a:rPr>
              <a:t>are</a:t>
            </a:r>
            <a:r>
              <a:rPr lang="en-US" sz="1800" spc="375" dirty="0">
                <a:latin typeface="Trebuchet MS" panose="020B0603020202020204" pitchFamily="34" charset="0"/>
                <a:cs typeface="Lucida Sans Unicode"/>
              </a:rPr>
              <a:t> </a:t>
            </a:r>
            <a:r>
              <a:rPr lang="en-US" sz="1800" spc="35" dirty="0">
                <a:latin typeface="Trebuchet MS" panose="020B0603020202020204" pitchFamily="34" charset="0"/>
                <a:cs typeface="Lucida Sans Unicode"/>
              </a:rPr>
              <a:t>used </a:t>
            </a:r>
            <a:r>
              <a:rPr lang="en-US" sz="1800" spc="-540" dirty="0">
                <a:latin typeface="Trebuchet MS" panose="020B0603020202020204" pitchFamily="34" charset="0"/>
                <a:cs typeface="Lucida Sans Unicode"/>
              </a:rPr>
              <a:t> </a:t>
            </a:r>
            <a:r>
              <a:rPr lang="en-US" sz="1800" dirty="0">
                <a:latin typeface="Trebuchet MS" panose="020B0603020202020204" pitchFamily="34" charset="0"/>
                <a:cs typeface="Lucida Sans Unicode"/>
              </a:rPr>
              <a:t>to</a:t>
            </a:r>
            <a:r>
              <a:rPr lang="en-US" sz="1800" spc="5" dirty="0">
                <a:latin typeface="Trebuchet MS" panose="020B0603020202020204" pitchFamily="34" charset="0"/>
                <a:cs typeface="Lucida Sans Unicode"/>
              </a:rPr>
              <a:t> </a:t>
            </a:r>
            <a:r>
              <a:rPr lang="en-US" sz="1800" spc="-5" dirty="0">
                <a:latin typeface="Trebuchet MS" panose="020B0603020202020204" pitchFamily="34" charset="0"/>
                <a:cs typeface="Lucida Sans Unicode"/>
              </a:rPr>
              <a:t>identify</a:t>
            </a:r>
            <a:r>
              <a:rPr lang="en-US" sz="1800" dirty="0">
                <a:latin typeface="Trebuchet MS" panose="020B0603020202020204" pitchFamily="34" charset="0"/>
                <a:cs typeface="Lucida Sans Unicode"/>
              </a:rPr>
              <a:t> </a:t>
            </a:r>
            <a:r>
              <a:rPr lang="en-US" sz="1800" spc="40" dirty="0">
                <a:latin typeface="Trebuchet MS" panose="020B0603020202020204" pitchFamily="34" charset="0"/>
                <a:cs typeface="Lucida Sans Unicode"/>
              </a:rPr>
              <a:t>improvements</a:t>
            </a:r>
            <a:r>
              <a:rPr lang="en-US" sz="1800" spc="45" dirty="0">
                <a:latin typeface="Trebuchet MS" panose="020B0603020202020204" pitchFamily="34" charset="0"/>
                <a:cs typeface="Lucida Sans Unicode"/>
              </a:rPr>
              <a:t> </a:t>
            </a:r>
            <a:r>
              <a:rPr lang="en-US" sz="1800" spc="-20" dirty="0">
                <a:latin typeface="Trebuchet MS" panose="020B0603020202020204" pitchFamily="34" charset="0"/>
                <a:cs typeface="Lucida Sans Unicode"/>
              </a:rPr>
              <a:t>in</a:t>
            </a:r>
            <a:r>
              <a:rPr lang="en-US" sz="1800" spc="-15" dirty="0">
                <a:latin typeface="Trebuchet MS" panose="020B0603020202020204" pitchFamily="34" charset="0"/>
                <a:cs typeface="Lucida Sans Unicode"/>
              </a:rPr>
              <a:t> </a:t>
            </a:r>
            <a:r>
              <a:rPr lang="en-US" sz="1800" spc="-20" dirty="0">
                <a:latin typeface="Trebuchet MS" panose="020B0603020202020204" pitchFamily="34" charset="0"/>
                <a:cs typeface="Lucida Sans Unicode"/>
              </a:rPr>
              <a:t>staffing, </a:t>
            </a:r>
            <a:r>
              <a:rPr lang="en-US" sz="1800" spc="-15" dirty="0">
                <a:latin typeface="Trebuchet MS" panose="020B0603020202020204" pitchFamily="34" charset="0"/>
                <a:cs typeface="Lucida Sans Unicode"/>
              </a:rPr>
              <a:t> training, </a:t>
            </a:r>
            <a:r>
              <a:rPr lang="en-US" sz="1800" spc="65" dirty="0">
                <a:latin typeface="Trebuchet MS" panose="020B0603020202020204" pitchFamily="34" charset="0"/>
                <a:cs typeface="Lucida Sans Unicode"/>
              </a:rPr>
              <a:t>and </a:t>
            </a:r>
            <a:r>
              <a:rPr lang="en-US" sz="1800" spc="45" dirty="0">
                <a:latin typeface="Trebuchet MS" panose="020B0603020202020204" pitchFamily="34" charset="0"/>
                <a:cs typeface="Lucida Sans Unicode"/>
              </a:rPr>
              <a:t>system </a:t>
            </a:r>
            <a:r>
              <a:rPr lang="en-US" sz="1800" spc="25" dirty="0">
                <a:latin typeface="Trebuchet MS" panose="020B0603020202020204" pitchFamily="34" charset="0"/>
                <a:cs typeface="Lucida Sans Unicode"/>
              </a:rPr>
              <a:t>upgrades, </a:t>
            </a:r>
            <a:r>
              <a:rPr lang="en-US" sz="1800" spc="20" dirty="0">
                <a:latin typeface="Trebuchet MS" panose="020B0603020202020204" pitchFamily="34" charset="0"/>
                <a:cs typeface="Lucida Sans Unicode"/>
              </a:rPr>
              <a:t>ultimately </a:t>
            </a:r>
            <a:r>
              <a:rPr lang="en-US" sz="1800" spc="25" dirty="0">
                <a:latin typeface="Trebuchet MS" panose="020B0603020202020204" pitchFamily="34" charset="0"/>
                <a:cs typeface="Lucida Sans Unicode"/>
              </a:rPr>
              <a:t> </a:t>
            </a:r>
            <a:r>
              <a:rPr lang="en-US" sz="1800" spc="15" dirty="0">
                <a:latin typeface="Trebuchet MS" panose="020B0603020202020204" pitchFamily="34" charset="0"/>
                <a:cs typeface="Lucida Sans Unicode"/>
              </a:rPr>
              <a:t>guiding</a:t>
            </a:r>
            <a:r>
              <a:rPr lang="en-US" sz="1800" spc="20" dirty="0">
                <a:latin typeface="Trebuchet MS" panose="020B0603020202020204" pitchFamily="34" charset="0"/>
                <a:cs typeface="Lucida Sans Unicode"/>
              </a:rPr>
              <a:t> decisions</a:t>
            </a:r>
            <a:r>
              <a:rPr lang="en-US" sz="1800" spc="25" dirty="0">
                <a:latin typeface="Trebuchet MS" panose="020B0603020202020204" pitchFamily="34" charset="0"/>
                <a:cs typeface="Lucida Sans Unicode"/>
              </a:rPr>
              <a:t> </a:t>
            </a:r>
            <a:r>
              <a:rPr lang="en-US" sz="1800" dirty="0">
                <a:latin typeface="Trebuchet MS" panose="020B0603020202020204" pitchFamily="34" charset="0"/>
                <a:cs typeface="Lucida Sans Unicode"/>
              </a:rPr>
              <a:t>to</a:t>
            </a:r>
            <a:r>
              <a:rPr lang="en-US" sz="1800" spc="5" dirty="0">
                <a:latin typeface="Trebuchet MS" panose="020B0603020202020204" pitchFamily="34" charset="0"/>
                <a:cs typeface="Lucida Sans Unicode"/>
              </a:rPr>
              <a:t> </a:t>
            </a:r>
            <a:r>
              <a:rPr lang="en-US" sz="1800" spc="75" dirty="0">
                <a:latin typeface="Trebuchet MS" panose="020B0603020202020204" pitchFamily="34" charset="0"/>
                <a:cs typeface="Lucida Sans Unicode"/>
              </a:rPr>
              <a:t>enhance</a:t>
            </a:r>
            <a:r>
              <a:rPr lang="en-US" sz="1800" spc="80" dirty="0">
                <a:latin typeface="Trebuchet MS" panose="020B0603020202020204" pitchFamily="34" charset="0"/>
                <a:cs typeface="Lucida Sans Unicode"/>
              </a:rPr>
              <a:t> </a:t>
            </a:r>
            <a:r>
              <a:rPr lang="en-US" sz="1800" spc="15" dirty="0">
                <a:latin typeface="Trebuchet MS" panose="020B0603020202020204" pitchFamily="34" charset="0"/>
                <a:cs typeface="Lucida Sans Unicode"/>
              </a:rPr>
              <a:t>overall</a:t>
            </a:r>
            <a:r>
              <a:rPr lang="en-US" sz="1800" spc="20" dirty="0">
                <a:latin typeface="Trebuchet MS" panose="020B0603020202020204" pitchFamily="34" charset="0"/>
                <a:cs typeface="Lucida Sans Unicode"/>
              </a:rPr>
              <a:t> </a:t>
            </a:r>
            <a:r>
              <a:rPr lang="en-US" sz="1800" spc="-125" dirty="0">
                <a:latin typeface="Trebuchet MS" panose="020B0603020202020204" pitchFamily="34" charset="0"/>
                <a:cs typeface="Lucida Sans Unicode"/>
              </a:rPr>
              <a:t>IT </a:t>
            </a:r>
            <a:r>
              <a:rPr lang="en-US" sz="1800" spc="-120" dirty="0">
                <a:latin typeface="Trebuchet MS" panose="020B0603020202020204" pitchFamily="34" charset="0"/>
                <a:cs typeface="Lucida Sans Unicode"/>
              </a:rPr>
              <a:t> </a:t>
            </a:r>
            <a:r>
              <a:rPr lang="en-US" sz="1800" spc="35" dirty="0">
                <a:latin typeface="Trebuchet MS" panose="020B0603020202020204" pitchFamily="34" charset="0"/>
                <a:cs typeface="Lucida Sans Unicode"/>
              </a:rPr>
              <a:t>service</a:t>
            </a:r>
            <a:r>
              <a:rPr lang="en-US" sz="1800" spc="-85" dirty="0">
                <a:latin typeface="Trebuchet MS" panose="020B0603020202020204" pitchFamily="34" charset="0"/>
                <a:cs typeface="Lucida Sans Unicode"/>
              </a:rPr>
              <a:t> </a:t>
            </a:r>
            <a:r>
              <a:rPr lang="en-US" sz="1800" spc="-5" dirty="0">
                <a:latin typeface="Trebuchet MS" panose="020B0603020202020204" pitchFamily="34" charset="0"/>
                <a:cs typeface="Lucida Sans Unicode"/>
              </a:rPr>
              <a:t>quality.</a:t>
            </a:r>
            <a:endParaRPr lang="en-US" sz="1800" dirty="0">
              <a:latin typeface="Trebuchet MS" panose="020B0603020202020204" pitchFamily="34" charset="0"/>
              <a:cs typeface="Lucida Sans Unicode"/>
            </a:endParaRPr>
          </a:p>
          <a:p>
            <a:pPr marL="12700" marR="15240" algn="just">
              <a:lnSpc>
                <a:spcPct val="114100"/>
              </a:lnSpc>
              <a:spcBef>
                <a:spcPts val="1789"/>
              </a:spcBef>
            </a:pPr>
            <a:r>
              <a:rPr lang="en-US" sz="1800" spc="-5" dirty="0">
                <a:latin typeface="Trebuchet MS" panose="020B0603020202020204" pitchFamily="34" charset="0"/>
                <a:cs typeface="Lucida Sans Unicode"/>
              </a:rPr>
              <a:t>The</a:t>
            </a:r>
            <a:r>
              <a:rPr lang="en-US" sz="1800" dirty="0">
                <a:latin typeface="Trebuchet MS" panose="020B0603020202020204" pitchFamily="34" charset="0"/>
                <a:cs typeface="Lucida Sans Unicode"/>
              </a:rPr>
              <a:t> </a:t>
            </a:r>
            <a:r>
              <a:rPr lang="en-US" sz="1800" spc="40" dirty="0">
                <a:latin typeface="Trebuchet MS" panose="020B0603020202020204" pitchFamily="34" charset="0"/>
                <a:cs typeface="Lucida Sans Unicode"/>
              </a:rPr>
              <a:t>goal</a:t>
            </a:r>
            <a:r>
              <a:rPr lang="en-US" sz="1800" spc="45" dirty="0">
                <a:latin typeface="Trebuchet MS" panose="020B0603020202020204" pitchFamily="34" charset="0"/>
                <a:cs typeface="Lucida Sans Unicode"/>
              </a:rPr>
              <a:t> </a:t>
            </a:r>
            <a:r>
              <a:rPr lang="en-US" sz="1800" spc="-20" dirty="0">
                <a:latin typeface="Trebuchet MS" panose="020B0603020202020204" pitchFamily="34" charset="0"/>
                <a:cs typeface="Lucida Sans Unicode"/>
              </a:rPr>
              <a:t>is</a:t>
            </a:r>
            <a:r>
              <a:rPr lang="en-US" sz="1800" spc="-15" dirty="0">
                <a:latin typeface="Trebuchet MS" panose="020B0603020202020204" pitchFamily="34" charset="0"/>
                <a:cs typeface="Lucida Sans Unicode"/>
              </a:rPr>
              <a:t> </a:t>
            </a:r>
            <a:r>
              <a:rPr lang="en-US" sz="1800" dirty="0">
                <a:latin typeface="Trebuchet MS" panose="020B0603020202020204" pitchFamily="34" charset="0"/>
                <a:cs typeface="Lucida Sans Unicode"/>
              </a:rPr>
              <a:t>to</a:t>
            </a:r>
            <a:r>
              <a:rPr lang="en-US" sz="1800" spc="5" dirty="0">
                <a:latin typeface="Trebuchet MS" panose="020B0603020202020204" pitchFamily="34" charset="0"/>
                <a:cs typeface="Lucida Sans Unicode"/>
              </a:rPr>
              <a:t> </a:t>
            </a:r>
            <a:r>
              <a:rPr lang="en-US" sz="1800" spc="65" dirty="0">
                <a:latin typeface="Trebuchet MS" panose="020B0603020202020204" pitchFamily="34" charset="0"/>
                <a:cs typeface="Lucida Sans Unicode"/>
              </a:rPr>
              <a:t>create</a:t>
            </a:r>
            <a:r>
              <a:rPr lang="en-US" sz="1800" spc="70" dirty="0">
                <a:latin typeface="Trebuchet MS" panose="020B0603020202020204" pitchFamily="34" charset="0"/>
                <a:cs typeface="Lucida Sans Unicode"/>
              </a:rPr>
              <a:t> </a:t>
            </a:r>
            <a:r>
              <a:rPr lang="en-US" sz="1800" dirty="0">
                <a:latin typeface="Trebuchet MS" panose="020B0603020202020204" pitchFamily="34" charset="0"/>
                <a:cs typeface="Lucida Sans Unicode"/>
              </a:rPr>
              <a:t>a</a:t>
            </a:r>
            <a:r>
              <a:rPr lang="en-US" sz="1800" spc="5" dirty="0">
                <a:latin typeface="Trebuchet MS" panose="020B0603020202020204" pitchFamily="34" charset="0"/>
                <a:cs typeface="Lucida Sans Unicode"/>
              </a:rPr>
              <a:t> </a:t>
            </a:r>
            <a:r>
              <a:rPr lang="en-US" sz="1800" spc="45" dirty="0">
                <a:latin typeface="Trebuchet MS" panose="020B0603020202020204" pitchFamily="34" charset="0"/>
                <a:cs typeface="Lucida Sans Unicode"/>
              </a:rPr>
              <a:t>comprehensive </a:t>
            </a:r>
            <a:r>
              <a:rPr lang="en-US" sz="1800" spc="50" dirty="0">
                <a:latin typeface="Trebuchet MS" panose="020B0603020202020204" pitchFamily="34" charset="0"/>
                <a:cs typeface="Lucida Sans Unicode"/>
              </a:rPr>
              <a:t> </a:t>
            </a:r>
            <a:r>
              <a:rPr lang="en-US" sz="1800" spc="65" dirty="0">
                <a:latin typeface="Trebuchet MS" panose="020B0603020202020204" pitchFamily="34" charset="0"/>
                <a:cs typeface="Lucida Sans Unicode"/>
              </a:rPr>
              <a:t>dashboard</a:t>
            </a:r>
            <a:r>
              <a:rPr lang="en-US" sz="1800" spc="70" dirty="0">
                <a:latin typeface="Trebuchet MS" panose="020B0603020202020204" pitchFamily="34" charset="0"/>
                <a:cs typeface="Lucida Sans Unicode"/>
              </a:rPr>
              <a:t> </a:t>
            </a:r>
            <a:r>
              <a:rPr lang="en-US" sz="1800" spc="30" dirty="0">
                <a:latin typeface="Trebuchet MS" panose="020B0603020202020204" pitchFamily="34" charset="0"/>
                <a:cs typeface="Lucida Sans Unicode"/>
              </a:rPr>
              <a:t>that</a:t>
            </a:r>
            <a:r>
              <a:rPr lang="en-US" sz="1800" spc="35" dirty="0">
                <a:latin typeface="Trebuchet MS" panose="020B0603020202020204" pitchFamily="34" charset="0"/>
                <a:cs typeface="Lucida Sans Unicode"/>
              </a:rPr>
              <a:t> </a:t>
            </a:r>
            <a:r>
              <a:rPr lang="en-US" sz="1800" spc="20" dirty="0">
                <a:latin typeface="Trebuchet MS" panose="020B0603020202020204" pitchFamily="34" charset="0"/>
                <a:cs typeface="Lucida Sans Unicode"/>
              </a:rPr>
              <a:t>guides</a:t>
            </a:r>
            <a:r>
              <a:rPr lang="en-US" sz="1800" spc="25" dirty="0">
                <a:latin typeface="Trebuchet MS" panose="020B0603020202020204" pitchFamily="34" charset="0"/>
                <a:cs typeface="Lucida Sans Unicode"/>
              </a:rPr>
              <a:t> </a:t>
            </a:r>
            <a:r>
              <a:rPr lang="en-US" sz="1800" spc="30" dirty="0">
                <a:latin typeface="Trebuchet MS" panose="020B0603020202020204" pitchFamily="34" charset="0"/>
                <a:cs typeface="Lucida Sans Unicode"/>
              </a:rPr>
              <a:t>investment </a:t>
            </a:r>
            <a:r>
              <a:rPr lang="en-US" sz="1800" spc="35" dirty="0">
                <a:latin typeface="Trebuchet MS" panose="020B0603020202020204" pitchFamily="34" charset="0"/>
                <a:cs typeface="Lucida Sans Unicode"/>
              </a:rPr>
              <a:t> </a:t>
            </a:r>
            <a:r>
              <a:rPr lang="en-US" sz="1800" spc="20" dirty="0">
                <a:latin typeface="Trebuchet MS" panose="020B0603020202020204" pitchFamily="34" charset="0"/>
                <a:cs typeface="Lucida Sans Unicode"/>
              </a:rPr>
              <a:t>decisions</a:t>
            </a:r>
            <a:r>
              <a:rPr lang="en-US" sz="1800" spc="25" dirty="0">
                <a:latin typeface="Trebuchet MS" panose="020B0603020202020204" pitchFamily="34" charset="0"/>
                <a:cs typeface="Lucida Sans Unicode"/>
              </a:rPr>
              <a:t> </a:t>
            </a:r>
            <a:r>
              <a:rPr lang="en-US" sz="1800" dirty="0">
                <a:latin typeface="Trebuchet MS" panose="020B0603020202020204" pitchFamily="34" charset="0"/>
                <a:cs typeface="Lucida Sans Unicode"/>
              </a:rPr>
              <a:t>to</a:t>
            </a:r>
            <a:r>
              <a:rPr lang="en-US" sz="1800" spc="5" dirty="0">
                <a:latin typeface="Trebuchet MS" panose="020B0603020202020204" pitchFamily="34" charset="0"/>
                <a:cs typeface="Lucida Sans Unicode"/>
              </a:rPr>
              <a:t> </a:t>
            </a:r>
            <a:r>
              <a:rPr lang="en-US" sz="1800" spc="80" dirty="0">
                <a:latin typeface="Trebuchet MS" panose="020B0603020202020204" pitchFamily="34" charset="0"/>
                <a:cs typeface="Lucida Sans Unicode"/>
              </a:rPr>
              <a:t>enhance</a:t>
            </a:r>
            <a:r>
              <a:rPr lang="en-US" sz="1800" spc="85" dirty="0">
                <a:latin typeface="Trebuchet MS" panose="020B0603020202020204" pitchFamily="34" charset="0"/>
                <a:cs typeface="Lucida Sans Unicode"/>
              </a:rPr>
              <a:t> </a:t>
            </a:r>
            <a:r>
              <a:rPr lang="en-US" sz="1800" spc="15" dirty="0">
                <a:latin typeface="Trebuchet MS" panose="020B0603020202020204" pitchFamily="34" charset="0"/>
                <a:cs typeface="Lucida Sans Unicode"/>
              </a:rPr>
              <a:t>overall</a:t>
            </a:r>
            <a:r>
              <a:rPr lang="en-US" sz="1800" spc="20" dirty="0">
                <a:latin typeface="Trebuchet MS" panose="020B0603020202020204" pitchFamily="34" charset="0"/>
                <a:cs typeface="Lucida Sans Unicode"/>
              </a:rPr>
              <a:t> </a:t>
            </a:r>
            <a:r>
              <a:rPr lang="en-US" sz="1800" spc="-65" dirty="0">
                <a:latin typeface="Trebuchet MS" panose="020B0603020202020204" pitchFamily="34" charset="0"/>
                <a:cs typeface="Lucida Sans Unicode"/>
              </a:rPr>
              <a:t>IT</a:t>
            </a:r>
            <a:r>
              <a:rPr lang="en-US" sz="1800" spc="-60" dirty="0">
                <a:latin typeface="Trebuchet MS" panose="020B0603020202020204" pitchFamily="34" charset="0"/>
                <a:cs typeface="Lucida Sans Unicode"/>
              </a:rPr>
              <a:t> </a:t>
            </a:r>
            <a:r>
              <a:rPr lang="en-US" sz="1800" spc="30" dirty="0">
                <a:latin typeface="Trebuchet MS" panose="020B0603020202020204" pitchFamily="34" charset="0"/>
                <a:cs typeface="Lucida Sans Unicode"/>
              </a:rPr>
              <a:t>service </a:t>
            </a:r>
            <a:r>
              <a:rPr lang="en-US" sz="1800" spc="35" dirty="0">
                <a:latin typeface="Trebuchet MS" panose="020B0603020202020204" pitchFamily="34" charset="0"/>
                <a:cs typeface="Lucida Sans Unicode"/>
              </a:rPr>
              <a:t> </a:t>
            </a:r>
            <a:r>
              <a:rPr lang="en-US" sz="1800" spc="-5" dirty="0">
                <a:latin typeface="Trebuchet MS" panose="020B0603020202020204" pitchFamily="34" charset="0"/>
                <a:cs typeface="Lucida Sans Unicode"/>
              </a:rPr>
              <a:t>quality.</a:t>
            </a:r>
            <a:endParaRPr lang="en-US" sz="1800" dirty="0">
              <a:latin typeface="Trebuchet MS" panose="020B0603020202020204" pitchFamily="34" charset="0"/>
              <a:cs typeface="Lucida Sans Unicode"/>
            </a:endParaRPr>
          </a:p>
        </p:txBody>
      </p:sp>
    </p:spTree>
    <p:extLst>
      <p:ext uri="{BB962C8B-B14F-4D97-AF65-F5344CB8AC3E}">
        <p14:creationId xmlns:p14="http://schemas.microsoft.com/office/powerpoint/2010/main" val="314097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2FE0-D62E-B21D-00CB-CCCAC4A08938}"/>
              </a:ext>
            </a:extLst>
          </p:cNvPr>
          <p:cNvSpPr>
            <a:spLocks noGrp="1"/>
          </p:cNvSpPr>
          <p:nvPr>
            <p:ph type="title"/>
          </p:nvPr>
        </p:nvSpPr>
        <p:spPr>
          <a:xfrm>
            <a:off x="586661" y="639754"/>
            <a:ext cx="9404723" cy="1012401"/>
          </a:xfrm>
        </p:spPr>
        <p:txBody>
          <a:bodyPr/>
          <a:lstStyle/>
          <a:p>
            <a:r>
              <a:rPr lang="en-IN" dirty="0"/>
              <a:t>Data Summary</a:t>
            </a:r>
          </a:p>
        </p:txBody>
      </p:sp>
      <p:sp>
        <p:nvSpPr>
          <p:cNvPr id="8" name="TextBox 7">
            <a:extLst>
              <a:ext uri="{FF2B5EF4-FFF2-40B4-BE49-F238E27FC236}">
                <a16:creationId xmlns:a16="http://schemas.microsoft.com/office/drawing/2014/main" id="{E617D4E9-6808-338D-02DF-F419FFDA165F}"/>
              </a:ext>
            </a:extLst>
          </p:cNvPr>
          <p:cNvSpPr txBox="1"/>
          <p:nvPr/>
        </p:nvSpPr>
        <p:spPr>
          <a:xfrm>
            <a:off x="586661" y="2277296"/>
            <a:ext cx="8596668" cy="3416320"/>
          </a:xfrm>
          <a:prstGeom prst="rect">
            <a:avLst/>
          </a:prstGeom>
          <a:noFill/>
        </p:spPr>
        <p:txBody>
          <a:bodyPr wrap="square">
            <a:spAutoFit/>
          </a:bodyPr>
          <a:lstStyle/>
          <a:p>
            <a:r>
              <a:rPr lang="en-US" dirty="0"/>
              <a:t>The dataset contains two primary tables:</a:t>
            </a:r>
          </a:p>
          <a:p>
            <a:pPr marL="285750" indent="-285750">
              <a:buFont typeface="Arial" panose="020B0604020202020204" pitchFamily="34" charset="0"/>
              <a:buChar char="•"/>
            </a:pPr>
            <a:endParaRPr lang="en-US" dirty="0"/>
          </a:p>
          <a:p>
            <a:r>
              <a:rPr lang="en-US" dirty="0"/>
              <a:t>Ticket: </a:t>
            </a:r>
          </a:p>
          <a:p>
            <a:pPr marL="285750" indent="-285750">
              <a:buFont typeface="Arial" panose="020B0604020202020204" pitchFamily="34" charset="0"/>
              <a:buChar char="•"/>
            </a:pPr>
            <a:r>
              <a:rPr lang="en-US" dirty="0"/>
              <a:t>Includes attributes like Ticket ID,  Date (</a:t>
            </a:r>
            <a:r>
              <a:rPr lang="en-US" dirty="0" err="1"/>
              <a:t>Fecha</a:t>
            </a:r>
            <a:r>
              <a:rPr lang="en-US" dirty="0"/>
              <a:t>), Employee ID, Agent ID,  Request Category, Issue Type, Severity,  Priority, Resolution Time (Days), and  Satisfaction Rate. This data tracks IT  support requests, their urgency, and how  quickly and satisfactorily they were  resolved.</a:t>
            </a:r>
          </a:p>
          <a:p>
            <a:r>
              <a:rPr lang="en-US" dirty="0"/>
              <a:t>IT Agent: </a:t>
            </a:r>
          </a:p>
          <a:p>
            <a:pPr marL="285750" indent="-285750">
              <a:buFont typeface="Arial" panose="020B0604020202020204" pitchFamily="34" charset="0"/>
              <a:buChar char="•"/>
            </a:pPr>
            <a:r>
              <a:rPr lang="en-US" dirty="0"/>
              <a:t>Contains agent-specific  information such as Agent ID, Full Name,  Email, Year of Birth, Month of Birth, and Day  of Birth. This data is linked to the ticket  data for analyzing agent performance.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2495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A01F-FA09-91B3-350C-686AD7C08021}"/>
              </a:ext>
            </a:extLst>
          </p:cNvPr>
          <p:cNvSpPr>
            <a:spLocks noGrp="1"/>
          </p:cNvSpPr>
          <p:nvPr>
            <p:ph type="title"/>
          </p:nvPr>
        </p:nvSpPr>
        <p:spPr>
          <a:xfrm>
            <a:off x="838200" y="365125"/>
            <a:ext cx="6290187" cy="942565"/>
          </a:xfrm>
        </p:spPr>
        <p:txBody>
          <a:bodyPr/>
          <a:lstStyle/>
          <a:p>
            <a:r>
              <a:rPr lang="en-IN" dirty="0"/>
              <a:t>Ticket Volume By Category</a:t>
            </a:r>
          </a:p>
        </p:txBody>
      </p:sp>
      <p:sp>
        <p:nvSpPr>
          <p:cNvPr id="3" name="Content Placeholder 2">
            <a:extLst>
              <a:ext uri="{FF2B5EF4-FFF2-40B4-BE49-F238E27FC236}">
                <a16:creationId xmlns:a16="http://schemas.microsoft.com/office/drawing/2014/main" id="{33E5761F-8A94-5075-DB04-F995874BF99A}"/>
              </a:ext>
            </a:extLst>
          </p:cNvPr>
          <p:cNvSpPr>
            <a:spLocks noGrp="1"/>
          </p:cNvSpPr>
          <p:nvPr>
            <p:ph idx="1"/>
          </p:nvPr>
        </p:nvSpPr>
        <p:spPr>
          <a:xfrm>
            <a:off x="838201" y="1825624"/>
            <a:ext cx="5257799" cy="3572285"/>
          </a:xfrm>
        </p:spPr>
        <p:txBody>
          <a:bodyPr>
            <a:normAutofit lnSpcReduction="10000"/>
          </a:bodyPr>
          <a:lstStyle/>
          <a:p>
            <a:pPr marL="0" indent="0">
              <a:buNone/>
            </a:pPr>
            <a:r>
              <a:rPr lang="en-US" sz="1800" dirty="0"/>
              <a:t>Insights:</a:t>
            </a:r>
          </a:p>
          <a:p>
            <a:r>
              <a:rPr lang="en-US" sz="1800" dirty="0"/>
              <a:t>The "System" category accounts for the highest ticket volume (~39,002), followed by "Login Access" (~29,919).</a:t>
            </a:r>
          </a:p>
          <a:p>
            <a:r>
              <a:rPr lang="en-US" sz="1800" dirty="0"/>
              <a:t>"Hardware" issues are the least frequent, contributing only ~9,733 tickets.</a:t>
            </a:r>
          </a:p>
          <a:p>
            <a:r>
              <a:rPr lang="en-US" sz="1800" dirty="0"/>
              <a:t>Higher volumes in "System" and "Login Access" categories suggest critical areas to focus on for resource allocation.</a:t>
            </a:r>
          </a:p>
          <a:p>
            <a:r>
              <a:rPr lang="en-US" sz="1800" dirty="0"/>
              <a:t>Monitoring trends in these categories can help prioritize improvement initiatives.</a:t>
            </a:r>
            <a:endParaRPr lang="en-IN" sz="1800" dirty="0"/>
          </a:p>
        </p:txBody>
      </p:sp>
      <p:graphicFrame>
        <p:nvGraphicFramePr>
          <p:cNvPr id="4" name="Chart 3">
            <a:extLst>
              <a:ext uri="{FF2B5EF4-FFF2-40B4-BE49-F238E27FC236}">
                <a16:creationId xmlns:a16="http://schemas.microsoft.com/office/drawing/2014/main" id="{213FB3C1-B918-4A0F-8162-40081789DD43}"/>
              </a:ext>
            </a:extLst>
          </p:cNvPr>
          <p:cNvGraphicFramePr>
            <a:graphicFrameLocks/>
          </p:cNvGraphicFramePr>
          <p:nvPr>
            <p:extLst>
              <p:ext uri="{D42A27DB-BD31-4B8C-83A1-F6EECF244321}">
                <p14:modId xmlns:p14="http://schemas.microsoft.com/office/powerpoint/2010/main" val="960504495"/>
              </p:ext>
            </p:extLst>
          </p:nvPr>
        </p:nvGraphicFramePr>
        <p:xfrm>
          <a:off x="6351787" y="1825624"/>
          <a:ext cx="5338767" cy="35722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509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400A-25D6-B385-B9A5-4247F03DEB47}"/>
              </a:ext>
            </a:extLst>
          </p:cNvPr>
          <p:cNvSpPr>
            <a:spLocks noGrp="1"/>
          </p:cNvSpPr>
          <p:nvPr>
            <p:ph type="title"/>
          </p:nvPr>
        </p:nvSpPr>
        <p:spPr/>
        <p:txBody>
          <a:bodyPr>
            <a:normAutofit/>
          </a:bodyPr>
          <a:lstStyle/>
          <a:p>
            <a:r>
              <a:rPr lang="en-IN" sz="4000" dirty="0"/>
              <a:t>Age vs Average Satisfaction Rate and Resolution Time</a:t>
            </a:r>
          </a:p>
        </p:txBody>
      </p:sp>
      <p:sp>
        <p:nvSpPr>
          <p:cNvPr id="3" name="Content Placeholder 2">
            <a:extLst>
              <a:ext uri="{FF2B5EF4-FFF2-40B4-BE49-F238E27FC236}">
                <a16:creationId xmlns:a16="http://schemas.microsoft.com/office/drawing/2014/main" id="{72E6FEBC-8E1E-B31E-52ED-2338E1CF2398}"/>
              </a:ext>
            </a:extLst>
          </p:cNvPr>
          <p:cNvSpPr>
            <a:spLocks noGrp="1"/>
          </p:cNvSpPr>
          <p:nvPr>
            <p:ph idx="1"/>
          </p:nvPr>
        </p:nvSpPr>
        <p:spPr>
          <a:xfrm>
            <a:off x="838200" y="1825625"/>
            <a:ext cx="5365955" cy="3886917"/>
          </a:xfrm>
        </p:spPr>
        <p:txBody>
          <a:bodyPr>
            <a:normAutofit lnSpcReduction="10000"/>
          </a:bodyPr>
          <a:lstStyle/>
          <a:p>
            <a:pPr marL="0" indent="0">
              <a:buNone/>
            </a:pPr>
            <a:r>
              <a:rPr lang="en-US" sz="1800" dirty="0"/>
              <a:t>Insights:</a:t>
            </a:r>
          </a:p>
          <a:p>
            <a:r>
              <a:rPr lang="en-US" sz="1800" dirty="0"/>
              <a:t>Average satisfaction rates remain consistent across age groups, ranging between 4.1 and 4.3.</a:t>
            </a:r>
          </a:p>
          <a:p>
            <a:r>
              <a:rPr lang="en-US" sz="1800" dirty="0"/>
              <a:t>Average resolution time shows no significant variation with agent age, implying age-neutral ticket handling efficiency.</a:t>
            </a:r>
          </a:p>
          <a:p>
            <a:r>
              <a:rPr lang="en-US" sz="1800" dirty="0"/>
              <a:t>Peaks observed in specific age groups require further exploration for potential outliers . </a:t>
            </a:r>
          </a:p>
          <a:p>
            <a:r>
              <a:rPr lang="en-US" sz="1800" dirty="0"/>
              <a:t>Focus should shift from age-based analysis to operational and training aspects.</a:t>
            </a:r>
            <a:endParaRPr lang="en-IN" sz="1800" dirty="0"/>
          </a:p>
        </p:txBody>
      </p:sp>
      <p:graphicFrame>
        <p:nvGraphicFramePr>
          <p:cNvPr id="5" name="Chart 4">
            <a:extLst>
              <a:ext uri="{FF2B5EF4-FFF2-40B4-BE49-F238E27FC236}">
                <a16:creationId xmlns:a16="http://schemas.microsoft.com/office/drawing/2014/main" id="{895E3E56-572D-4747-8CAE-6A96F2DDCAAD}"/>
              </a:ext>
            </a:extLst>
          </p:cNvPr>
          <p:cNvGraphicFramePr>
            <a:graphicFrameLocks/>
          </p:cNvGraphicFramePr>
          <p:nvPr>
            <p:extLst>
              <p:ext uri="{D42A27DB-BD31-4B8C-83A1-F6EECF244321}">
                <p14:modId xmlns:p14="http://schemas.microsoft.com/office/powerpoint/2010/main" val="962833279"/>
              </p:ext>
            </p:extLst>
          </p:nvPr>
        </p:nvGraphicFramePr>
        <p:xfrm>
          <a:off x="6396243" y="1825625"/>
          <a:ext cx="5149645" cy="41491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721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C283-4FF5-9E5C-7893-12449CA8D761}"/>
              </a:ext>
            </a:extLst>
          </p:cNvPr>
          <p:cNvSpPr>
            <a:spLocks noGrp="1"/>
          </p:cNvSpPr>
          <p:nvPr>
            <p:ph type="title"/>
          </p:nvPr>
        </p:nvSpPr>
        <p:spPr/>
        <p:txBody>
          <a:bodyPr>
            <a:normAutofit/>
          </a:bodyPr>
          <a:lstStyle/>
          <a:p>
            <a:r>
              <a:rPr lang="en-IN" sz="4000" dirty="0"/>
              <a:t>Distribution of Agent Based on Resolution Time</a:t>
            </a:r>
          </a:p>
        </p:txBody>
      </p:sp>
      <p:sp>
        <p:nvSpPr>
          <p:cNvPr id="3" name="Content Placeholder 2">
            <a:extLst>
              <a:ext uri="{FF2B5EF4-FFF2-40B4-BE49-F238E27FC236}">
                <a16:creationId xmlns:a16="http://schemas.microsoft.com/office/drawing/2014/main" id="{57B44C32-B619-A8E4-A549-F8F7A1669518}"/>
              </a:ext>
            </a:extLst>
          </p:cNvPr>
          <p:cNvSpPr>
            <a:spLocks noGrp="1"/>
          </p:cNvSpPr>
          <p:nvPr>
            <p:ph idx="1"/>
          </p:nvPr>
        </p:nvSpPr>
        <p:spPr>
          <a:xfrm>
            <a:off x="838200" y="1825625"/>
            <a:ext cx="5257800" cy="4351338"/>
          </a:xfrm>
        </p:spPr>
        <p:txBody>
          <a:bodyPr>
            <a:normAutofit/>
          </a:bodyPr>
          <a:lstStyle/>
          <a:p>
            <a:pPr marL="0" indent="0">
              <a:buNone/>
            </a:pPr>
            <a:r>
              <a:rPr lang="en-US" sz="1800" dirty="0"/>
              <a:t>Insights:</a:t>
            </a:r>
          </a:p>
          <a:p>
            <a:r>
              <a:rPr lang="en-US" sz="1800" dirty="0"/>
              <a:t>The majority of agents resolve tickets within the 20,000 to 30,000 range.</a:t>
            </a:r>
          </a:p>
          <a:p>
            <a:r>
              <a:rPr lang="en-US" sz="1800" dirty="0"/>
              <a:t>A notable portion resolves tickets between 40,000 to 50,000, indicating varying efficiency levels.</a:t>
            </a:r>
          </a:p>
          <a:p>
            <a:r>
              <a:rPr lang="en-US" sz="1800" dirty="0"/>
              <a:t>Agents with lower resolution counts could indicate either specialized tasks or underperformance.</a:t>
            </a:r>
          </a:p>
          <a:p>
            <a:r>
              <a:rPr lang="en-US" sz="1800" dirty="0"/>
              <a:t>Further drill-down into individual agent performance is recommended.</a:t>
            </a:r>
            <a:endParaRPr lang="en-IN" sz="1800" dirty="0"/>
          </a:p>
        </p:txBody>
      </p:sp>
      <p:graphicFrame>
        <p:nvGraphicFramePr>
          <p:cNvPr id="5" name="Chart 4">
            <a:extLst>
              <a:ext uri="{FF2B5EF4-FFF2-40B4-BE49-F238E27FC236}">
                <a16:creationId xmlns:a16="http://schemas.microsoft.com/office/drawing/2014/main" id="{043593B7-566C-4FFC-BEC4-886295E6ECDA}"/>
              </a:ext>
            </a:extLst>
          </p:cNvPr>
          <p:cNvGraphicFramePr>
            <a:graphicFrameLocks/>
          </p:cNvGraphicFramePr>
          <p:nvPr>
            <p:extLst>
              <p:ext uri="{D42A27DB-BD31-4B8C-83A1-F6EECF244321}">
                <p14:modId xmlns:p14="http://schemas.microsoft.com/office/powerpoint/2010/main" val="1898465929"/>
              </p:ext>
            </p:extLst>
          </p:nvPr>
        </p:nvGraphicFramePr>
        <p:xfrm>
          <a:off x="6096000" y="1825625"/>
          <a:ext cx="5397910" cy="36902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974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E19F-A68D-B9D8-01D8-B3CDA389BBE4}"/>
              </a:ext>
            </a:extLst>
          </p:cNvPr>
          <p:cNvSpPr>
            <a:spLocks noGrp="1"/>
          </p:cNvSpPr>
          <p:nvPr>
            <p:ph type="title"/>
          </p:nvPr>
        </p:nvSpPr>
        <p:spPr/>
        <p:txBody>
          <a:bodyPr>
            <a:normAutofit/>
          </a:bodyPr>
          <a:lstStyle/>
          <a:p>
            <a:r>
              <a:rPr lang="en-IN" sz="3600" dirty="0"/>
              <a:t>Distribution of Agent Based on Satisfaction Score</a:t>
            </a:r>
          </a:p>
        </p:txBody>
      </p:sp>
      <p:sp>
        <p:nvSpPr>
          <p:cNvPr id="3" name="Content Placeholder 2">
            <a:extLst>
              <a:ext uri="{FF2B5EF4-FFF2-40B4-BE49-F238E27FC236}">
                <a16:creationId xmlns:a16="http://schemas.microsoft.com/office/drawing/2014/main" id="{CD6A0291-3EE2-7FBC-32BF-771447015A62}"/>
              </a:ext>
            </a:extLst>
          </p:cNvPr>
          <p:cNvSpPr>
            <a:spLocks noGrp="1"/>
          </p:cNvSpPr>
          <p:nvPr>
            <p:ph idx="1"/>
          </p:nvPr>
        </p:nvSpPr>
        <p:spPr>
          <a:xfrm>
            <a:off x="838200" y="1825625"/>
            <a:ext cx="5257800" cy="4351338"/>
          </a:xfrm>
        </p:spPr>
        <p:txBody>
          <a:bodyPr>
            <a:normAutofit/>
          </a:bodyPr>
          <a:lstStyle/>
          <a:p>
            <a:pPr marL="0" indent="0">
              <a:buNone/>
            </a:pPr>
            <a:r>
              <a:rPr lang="en-US" sz="1800" dirty="0"/>
              <a:t>Insights:</a:t>
            </a:r>
          </a:p>
          <a:p>
            <a:r>
              <a:rPr lang="en-US" sz="1800" dirty="0"/>
              <a:t>Most agents have satisfaction scores in the mid-range (scores 3 and 4), with ~5,077 agents scoring "3.“</a:t>
            </a:r>
          </a:p>
          <a:p>
            <a:r>
              <a:rPr lang="en-US" sz="1800" dirty="0"/>
              <a:t>High satisfaction scores (score 5) are achieved by ~2,752 agents, indicating excellence in service delivery.</a:t>
            </a:r>
          </a:p>
          <a:p>
            <a:r>
              <a:rPr lang="en-US" sz="1800" dirty="0"/>
              <a:t>A smaller number of agents with low scores (1 and 2) suggest targeted training opportunities.</a:t>
            </a:r>
          </a:p>
          <a:p>
            <a:r>
              <a:rPr lang="en-US" sz="1800" dirty="0"/>
              <a:t>Strategies to replicate high-satisfaction practices across all agents can boost overall satisfaction.</a:t>
            </a:r>
            <a:endParaRPr lang="en-IN" sz="1800" dirty="0"/>
          </a:p>
        </p:txBody>
      </p:sp>
      <p:graphicFrame>
        <p:nvGraphicFramePr>
          <p:cNvPr id="4" name="Chart 3">
            <a:extLst>
              <a:ext uri="{FF2B5EF4-FFF2-40B4-BE49-F238E27FC236}">
                <a16:creationId xmlns:a16="http://schemas.microsoft.com/office/drawing/2014/main" id="{C6D427AD-431C-4AD5-8555-E7CAF7BE1E49}"/>
              </a:ext>
            </a:extLst>
          </p:cNvPr>
          <p:cNvGraphicFramePr>
            <a:graphicFrameLocks/>
          </p:cNvGraphicFramePr>
          <p:nvPr>
            <p:extLst>
              <p:ext uri="{D42A27DB-BD31-4B8C-83A1-F6EECF244321}">
                <p14:modId xmlns:p14="http://schemas.microsoft.com/office/powerpoint/2010/main" val="1856667979"/>
              </p:ext>
            </p:extLst>
          </p:nvPr>
        </p:nvGraphicFramePr>
        <p:xfrm>
          <a:off x="6095999" y="2018600"/>
          <a:ext cx="5456903" cy="38020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503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137E-0CD7-1B80-50B5-6A4597D3FD14}"/>
              </a:ext>
            </a:extLst>
          </p:cNvPr>
          <p:cNvSpPr>
            <a:spLocks noGrp="1"/>
          </p:cNvSpPr>
          <p:nvPr>
            <p:ph type="title"/>
          </p:nvPr>
        </p:nvSpPr>
        <p:spPr/>
        <p:txBody>
          <a:bodyPr>
            <a:normAutofit/>
          </a:bodyPr>
          <a:lstStyle/>
          <a:p>
            <a:r>
              <a:rPr lang="en-IN" sz="4000" dirty="0"/>
              <a:t>Ticket volume by Issue</a:t>
            </a:r>
            <a:br>
              <a:rPr lang="en-IN" sz="4000" dirty="0"/>
            </a:br>
            <a:endParaRPr lang="en-IN" sz="4000" dirty="0"/>
          </a:p>
        </p:txBody>
      </p:sp>
      <p:sp>
        <p:nvSpPr>
          <p:cNvPr id="3" name="Content Placeholder 2">
            <a:extLst>
              <a:ext uri="{FF2B5EF4-FFF2-40B4-BE49-F238E27FC236}">
                <a16:creationId xmlns:a16="http://schemas.microsoft.com/office/drawing/2014/main" id="{11E04692-8B26-0042-C30F-F1B74E51AAF1}"/>
              </a:ext>
            </a:extLst>
          </p:cNvPr>
          <p:cNvSpPr>
            <a:spLocks noGrp="1"/>
          </p:cNvSpPr>
          <p:nvPr>
            <p:ph idx="1"/>
          </p:nvPr>
        </p:nvSpPr>
        <p:spPr>
          <a:xfrm>
            <a:off x="838200" y="1825625"/>
            <a:ext cx="5257800" cy="4351338"/>
          </a:xfrm>
        </p:spPr>
        <p:txBody>
          <a:bodyPr>
            <a:normAutofit/>
          </a:bodyPr>
          <a:lstStyle/>
          <a:p>
            <a:pPr marL="0" indent="0">
              <a:buNone/>
            </a:pPr>
            <a:r>
              <a:rPr lang="en-US" sz="1800" dirty="0"/>
              <a:t>Insights:</a:t>
            </a:r>
          </a:p>
          <a:p>
            <a:r>
              <a:rPr lang="en-US" sz="1800" dirty="0"/>
              <a:t>"IT Requests" dominate ticket volume (~71,222), significantly outweighing "IT Errors" (~24,276).</a:t>
            </a:r>
          </a:p>
          <a:p>
            <a:r>
              <a:rPr lang="en-US" sz="1800" dirty="0"/>
              <a:t>The disparity suggests a larger focus on preventive measures for requests.</a:t>
            </a:r>
          </a:p>
          <a:p>
            <a:r>
              <a:rPr lang="en-US" sz="1800" dirty="0"/>
              <a:t>Understanding root causes of requests could streamline processes and reduce volume.</a:t>
            </a:r>
          </a:p>
          <a:p>
            <a:r>
              <a:rPr lang="en-US" sz="1800" dirty="0"/>
              <a:t>Enhancing error resolution processes can minimize reoccurrence.</a:t>
            </a:r>
            <a:endParaRPr lang="en-IN" sz="1800" dirty="0"/>
          </a:p>
        </p:txBody>
      </p:sp>
      <p:graphicFrame>
        <p:nvGraphicFramePr>
          <p:cNvPr id="4" name="Chart 3">
            <a:extLst>
              <a:ext uri="{FF2B5EF4-FFF2-40B4-BE49-F238E27FC236}">
                <a16:creationId xmlns:a16="http://schemas.microsoft.com/office/drawing/2014/main" id="{E157C9FC-280A-4809-8FC5-8C7C395C8637}"/>
              </a:ext>
            </a:extLst>
          </p:cNvPr>
          <p:cNvGraphicFramePr>
            <a:graphicFrameLocks/>
          </p:cNvGraphicFramePr>
          <p:nvPr>
            <p:extLst>
              <p:ext uri="{D42A27DB-BD31-4B8C-83A1-F6EECF244321}">
                <p14:modId xmlns:p14="http://schemas.microsoft.com/office/powerpoint/2010/main" val="690010209"/>
              </p:ext>
            </p:extLst>
          </p:nvPr>
        </p:nvGraphicFramePr>
        <p:xfrm>
          <a:off x="6371452" y="1929537"/>
          <a:ext cx="5073296" cy="35273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682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606A-0127-3B8A-F208-1797D3E1E19E}"/>
              </a:ext>
            </a:extLst>
          </p:cNvPr>
          <p:cNvSpPr>
            <a:spLocks noGrp="1"/>
          </p:cNvSpPr>
          <p:nvPr>
            <p:ph type="title"/>
          </p:nvPr>
        </p:nvSpPr>
        <p:spPr/>
        <p:txBody>
          <a:bodyPr>
            <a:normAutofit/>
          </a:bodyPr>
          <a:lstStyle/>
          <a:p>
            <a:r>
              <a:rPr lang="en-IN" sz="4000" dirty="0"/>
              <a:t>Yearly Ticket Volume</a:t>
            </a:r>
          </a:p>
        </p:txBody>
      </p:sp>
      <p:sp>
        <p:nvSpPr>
          <p:cNvPr id="3" name="Content Placeholder 2">
            <a:extLst>
              <a:ext uri="{FF2B5EF4-FFF2-40B4-BE49-F238E27FC236}">
                <a16:creationId xmlns:a16="http://schemas.microsoft.com/office/drawing/2014/main" id="{D76B4635-F5D6-DDE0-416C-B2F64CD703B8}"/>
              </a:ext>
            </a:extLst>
          </p:cNvPr>
          <p:cNvSpPr>
            <a:spLocks noGrp="1"/>
          </p:cNvSpPr>
          <p:nvPr>
            <p:ph idx="1"/>
          </p:nvPr>
        </p:nvSpPr>
        <p:spPr>
          <a:xfrm>
            <a:off x="838200" y="1825625"/>
            <a:ext cx="4982497" cy="4351338"/>
          </a:xfrm>
        </p:spPr>
        <p:txBody>
          <a:bodyPr>
            <a:normAutofit/>
          </a:bodyPr>
          <a:lstStyle/>
          <a:p>
            <a:pPr marL="0" indent="0">
              <a:buNone/>
            </a:pPr>
            <a:r>
              <a:rPr lang="en-US" sz="1800" dirty="0"/>
              <a:t>Insights:</a:t>
            </a:r>
          </a:p>
          <a:p>
            <a:r>
              <a:rPr lang="en-US" sz="1800" dirty="0"/>
              <a:t>Ticket volumes have steadily increased from 2016 (~13,051) to 2020 (~29,088).</a:t>
            </a:r>
          </a:p>
          <a:p>
            <a:r>
              <a:rPr lang="en-US" sz="1800" dirty="0"/>
              <a:t>Quarterly analysis reveals consistent growth, with notable peaks in Q3 and Q4.</a:t>
            </a:r>
          </a:p>
          <a:p>
            <a:r>
              <a:rPr lang="en-US" sz="1800" dirty="0"/>
              <a:t>The upward trend highlights increasing IT service demand and workload.</a:t>
            </a:r>
          </a:p>
          <a:p>
            <a:r>
              <a:rPr lang="en-US" sz="1800" dirty="0"/>
              <a:t>Resource planning and scalability measures are crucial to meet future demands.</a:t>
            </a:r>
            <a:endParaRPr lang="en-IN" sz="1800" dirty="0"/>
          </a:p>
        </p:txBody>
      </p:sp>
      <p:graphicFrame>
        <p:nvGraphicFramePr>
          <p:cNvPr id="5" name="Chart 4">
            <a:extLst>
              <a:ext uri="{FF2B5EF4-FFF2-40B4-BE49-F238E27FC236}">
                <a16:creationId xmlns:a16="http://schemas.microsoft.com/office/drawing/2014/main" id="{F0018C5C-BD16-40FD-AA05-33BD58A1DA01}"/>
              </a:ext>
            </a:extLst>
          </p:cNvPr>
          <p:cNvGraphicFramePr>
            <a:graphicFrameLocks/>
          </p:cNvGraphicFramePr>
          <p:nvPr>
            <p:extLst>
              <p:ext uri="{D42A27DB-BD31-4B8C-83A1-F6EECF244321}">
                <p14:modId xmlns:p14="http://schemas.microsoft.com/office/powerpoint/2010/main" val="1984211789"/>
              </p:ext>
            </p:extLst>
          </p:nvPr>
        </p:nvGraphicFramePr>
        <p:xfrm>
          <a:off x="5726156" y="2018028"/>
          <a:ext cx="6210206" cy="37141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27078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TotalTime>
  <Words>1121</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Trebuchet MS</vt:lpstr>
      <vt:lpstr>Wingdings 3</vt:lpstr>
      <vt:lpstr>Ion</vt:lpstr>
      <vt:lpstr>IT Ticket Analysis </vt:lpstr>
      <vt:lpstr>About Project </vt:lpstr>
      <vt:lpstr>Data Summary</vt:lpstr>
      <vt:lpstr>Ticket Volume By Category</vt:lpstr>
      <vt:lpstr>Age vs Average Satisfaction Rate and Resolution Time</vt:lpstr>
      <vt:lpstr>Distribution of Agent Based on Resolution Time</vt:lpstr>
      <vt:lpstr>Distribution of Agent Based on Satisfaction Score</vt:lpstr>
      <vt:lpstr>Ticket volume by Issue </vt:lpstr>
      <vt:lpstr>Yearly Ticket Volume</vt:lpstr>
      <vt:lpstr>Ticket Volume by Severity </vt:lpstr>
      <vt:lpstr>Ticket Volume by Priority</vt:lpstr>
      <vt:lpstr>Category-Wise Average Resolution Time</vt:lpstr>
      <vt:lpstr>Correlation Between Severity and Average Resolution time</vt:lpstr>
      <vt:lpstr>Dash Board Overview</vt:lpstr>
      <vt:lpstr>PowerPoint Presentation</vt:lpstr>
      <vt:lpstr>Recommendations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Suhas Swaroop</dc:creator>
  <cp:lastModifiedBy>Suhas Swaroop</cp:lastModifiedBy>
  <cp:revision>7</cp:revision>
  <dcterms:created xsi:type="dcterms:W3CDTF">2024-11-23T11:30:02Z</dcterms:created>
  <dcterms:modified xsi:type="dcterms:W3CDTF">2024-11-26T05:09:38Z</dcterms:modified>
</cp:coreProperties>
</file>