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1" r:id="rId3"/>
    <p:sldId id="262" r:id="rId4"/>
    <p:sldId id="263" r:id="rId5"/>
    <p:sldId id="257" r:id="rId6"/>
    <p:sldId id="266" r:id="rId7"/>
    <p:sldId id="260" r:id="rId8"/>
    <p:sldId id="264" r:id="rId9"/>
    <p:sldId id="269" r:id="rId10"/>
    <p:sldId id="270" r:id="rId11"/>
    <p:sldId id="271" r:id="rId12"/>
    <p:sldId id="272" r:id="rId13"/>
    <p:sldId id="273" r:id="rId14"/>
    <p:sldId id="274" r:id="rId15"/>
    <p:sldId id="275" r:id="rId16"/>
    <p:sldId id="265"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3CBE2-7F19-4AAF-9DE9-F7A29B34F9B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4F3F388-DAC1-4170-B160-1D7439F9CA22}">
      <dgm:prSet/>
      <dgm:spPr/>
      <dgm:t>
        <a:bodyPr/>
        <a:lstStyle/>
        <a:p>
          <a:pPr>
            <a:lnSpc>
              <a:spcPct val="100000"/>
            </a:lnSpc>
          </a:pPr>
          <a:r>
            <a:rPr lang="en-US"/>
            <a:t>Community Detection</a:t>
          </a:r>
        </a:p>
      </dgm:t>
    </dgm:pt>
    <dgm:pt modelId="{F39DEAB6-AFA6-4691-8109-471ECFA10A5D}" type="parTrans" cxnId="{51ADF288-791A-456C-8E46-16F74261C8F4}">
      <dgm:prSet/>
      <dgm:spPr/>
      <dgm:t>
        <a:bodyPr/>
        <a:lstStyle/>
        <a:p>
          <a:endParaRPr lang="en-US"/>
        </a:p>
      </dgm:t>
    </dgm:pt>
    <dgm:pt modelId="{C4CD5A22-69B6-415E-93E0-E16C208AEE7D}" type="sibTrans" cxnId="{51ADF288-791A-456C-8E46-16F74261C8F4}">
      <dgm:prSet/>
      <dgm:spPr/>
      <dgm:t>
        <a:bodyPr/>
        <a:lstStyle/>
        <a:p>
          <a:endParaRPr lang="en-US"/>
        </a:p>
      </dgm:t>
    </dgm:pt>
    <dgm:pt modelId="{90AC8DC6-D959-41D4-858B-8009B0ABEF44}">
      <dgm:prSet/>
      <dgm:spPr/>
      <dgm:t>
        <a:bodyPr/>
        <a:lstStyle/>
        <a:p>
          <a:pPr>
            <a:lnSpc>
              <a:spcPct val="100000"/>
            </a:lnSpc>
          </a:pPr>
          <a:r>
            <a:rPr lang="en-US"/>
            <a:t>Centrality Measures</a:t>
          </a:r>
        </a:p>
      </dgm:t>
    </dgm:pt>
    <dgm:pt modelId="{0B9320D4-46A0-4003-9E30-E134CC0FA52D}" type="parTrans" cxnId="{30F988FA-EE71-4720-87BC-F0F99D1BB45F}">
      <dgm:prSet/>
      <dgm:spPr/>
      <dgm:t>
        <a:bodyPr/>
        <a:lstStyle/>
        <a:p>
          <a:endParaRPr lang="en-US"/>
        </a:p>
      </dgm:t>
    </dgm:pt>
    <dgm:pt modelId="{A108BEDF-5EFF-4C83-B1A6-6F67D7B41867}" type="sibTrans" cxnId="{30F988FA-EE71-4720-87BC-F0F99D1BB45F}">
      <dgm:prSet/>
      <dgm:spPr/>
      <dgm:t>
        <a:bodyPr/>
        <a:lstStyle/>
        <a:p>
          <a:endParaRPr lang="en-US"/>
        </a:p>
      </dgm:t>
    </dgm:pt>
    <dgm:pt modelId="{B1E2F1CE-BFFD-4111-ADCF-C4D8587C282B}">
      <dgm:prSet/>
      <dgm:spPr/>
      <dgm:t>
        <a:bodyPr/>
        <a:lstStyle/>
        <a:p>
          <a:pPr>
            <a:lnSpc>
              <a:spcPct val="100000"/>
            </a:lnSpc>
          </a:pPr>
          <a:r>
            <a:rPr lang="en-US"/>
            <a:t>Shortest Path Algorithm</a:t>
          </a:r>
        </a:p>
      </dgm:t>
    </dgm:pt>
    <dgm:pt modelId="{E4AE2AB2-6492-425F-A4A5-7A9607EA5456}" type="parTrans" cxnId="{39141C23-2FFE-4557-8200-3042C4DC82D2}">
      <dgm:prSet/>
      <dgm:spPr/>
      <dgm:t>
        <a:bodyPr/>
        <a:lstStyle/>
        <a:p>
          <a:endParaRPr lang="en-US"/>
        </a:p>
      </dgm:t>
    </dgm:pt>
    <dgm:pt modelId="{C65C7716-98B1-465E-A898-707255E01975}" type="sibTrans" cxnId="{39141C23-2FFE-4557-8200-3042C4DC82D2}">
      <dgm:prSet/>
      <dgm:spPr/>
      <dgm:t>
        <a:bodyPr/>
        <a:lstStyle/>
        <a:p>
          <a:endParaRPr lang="en-US"/>
        </a:p>
      </dgm:t>
    </dgm:pt>
    <dgm:pt modelId="{E65D784B-AD6C-40AE-84B4-6A416BC213E3}" type="pres">
      <dgm:prSet presAssocID="{F3D3CBE2-7F19-4AAF-9DE9-F7A29B34F9B6}" presName="root" presStyleCnt="0">
        <dgm:presLayoutVars>
          <dgm:dir/>
          <dgm:resizeHandles val="exact"/>
        </dgm:presLayoutVars>
      </dgm:prSet>
      <dgm:spPr/>
    </dgm:pt>
    <dgm:pt modelId="{267491F7-5EEC-4877-AE1F-B1DCE2CC6D54}" type="pres">
      <dgm:prSet presAssocID="{74F3F388-DAC1-4170-B160-1D7439F9CA22}" presName="compNode" presStyleCnt="0"/>
      <dgm:spPr/>
    </dgm:pt>
    <dgm:pt modelId="{C9E8185B-8185-459A-ADE8-44E772A48F0A}" type="pres">
      <dgm:prSet presAssocID="{74F3F388-DAC1-4170-B160-1D7439F9CA22}" presName="bgRect" presStyleLbl="bgShp" presStyleIdx="0" presStyleCnt="3"/>
      <dgm:spPr/>
    </dgm:pt>
    <dgm:pt modelId="{E778038A-E2AC-4AB6-8802-D1FCBBBAE7AF}" type="pres">
      <dgm:prSet presAssocID="{74F3F388-DAC1-4170-B160-1D7439F9CA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a:ext>
      </dgm:extLst>
    </dgm:pt>
    <dgm:pt modelId="{309D6CF2-C403-48A3-8318-352AB6916334}" type="pres">
      <dgm:prSet presAssocID="{74F3F388-DAC1-4170-B160-1D7439F9CA22}" presName="spaceRect" presStyleCnt="0"/>
      <dgm:spPr/>
    </dgm:pt>
    <dgm:pt modelId="{731E7CC7-575E-4F80-8529-AA8BEBD552CD}" type="pres">
      <dgm:prSet presAssocID="{74F3F388-DAC1-4170-B160-1D7439F9CA22}" presName="parTx" presStyleLbl="revTx" presStyleIdx="0" presStyleCnt="3">
        <dgm:presLayoutVars>
          <dgm:chMax val="0"/>
          <dgm:chPref val="0"/>
        </dgm:presLayoutVars>
      </dgm:prSet>
      <dgm:spPr/>
    </dgm:pt>
    <dgm:pt modelId="{5FDF4FD3-0DDC-47C9-92B0-1839DFB782AD}" type="pres">
      <dgm:prSet presAssocID="{C4CD5A22-69B6-415E-93E0-E16C208AEE7D}" presName="sibTrans" presStyleCnt="0"/>
      <dgm:spPr/>
    </dgm:pt>
    <dgm:pt modelId="{2BBA9D97-A22B-4B35-8DCE-21BDA5A35AB1}" type="pres">
      <dgm:prSet presAssocID="{90AC8DC6-D959-41D4-858B-8009B0ABEF44}" presName="compNode" presStyleCnt="0"/>
      <dgm:spPr/>
    </dgm:pt>
    <dgm:pt modelId="{AB3DD51C-CF1F-424F-A52C-22385E5F5CBC}" type="pres">
      <dgm:prSet presAssocID="{90AC8DC6-D959-41D4-858B-8009B0ABEF44}" presName="bgRect" presStyleLbl="bgShp" presStyleIdx="1" presStyleCnt="3"/>
      <dgm:spPr/>
    </dgm:pt>
    <dgm:pt modelId="{E4A13D77-7E81-4BCD-8C21-8C2A7FE9FB61}" type="pres">
      <dgm:prSet presAssocID="{90AC8DC6-D959-41D4-858B-8009B0ABEF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C2217FDF-9CE4-4A9E-8E8E-FCBE1FD7C521}" type="pres">
      <dgm:prSet presAssocID="{90AC8DC6-D959-41D4-858B-8009B0ABEF44}" presName="spaceRect" presStyleCnt="0"/>
      <dgm:spPr/>
    </dgm:pt>
    <dgm:pt modelId="{63BCBBC0-107A-4A60-B063-6497B553B1D4}" type="pres">
      <dgm:prSet presAssocID="{90AC8DC6-D959-41D4-858B-8009B0ABEF44}" presName="parTx" presStyleLbl="revTx" presStyleIdx="1" presStyleCnt="3">
        <dgm:presLayoutVars>
          <dgm:chMax val="0"/>
          <dgm:chPref val="0"/>
        </dgm:presLayoutVars>
      </dgm:prSet>
      <dgm:spPr/>
    </dgm:pt>
    <dgm:pt modelId="{2757A27C-4860-4E61-A470-00D33CEB6760}" type="pres">
      <dgm:prSet presAssocID="{A108BEDF-5EFF-4C83-B1A6-6F67D7B41867}" presName="sibTrans" presStyleCnt="0"/>
      <dgm:spPr/>
    </dgm:pt>
    <dgm:pt modelId="{A2681678-7534-4209-BF28-9139A372E9F4}" type="pres">
      <dgm:prSet presAssocID="{B1E2F1CE-BFFD-4111-ADCF-C4D8587C282B}" presName="compNode" presStyleCnt="0"/>
      <dgm:spPr/>
    </dgm:pt>
    <dgm:pt modelId="{44621041-4C53-40FB-BAA2-9EC1B8A3398D}" type="pres">
      <dgm:prSet presAssocID="{B1E2F1CE-BFFD-4111-ADCF-C4D8587C282B}" presName="bgRect" presStyleLbl="bgShp" presStyleIdx="2" presStyleCnt="3"/>
      <dgm:spPr/>
    </dgm:pt>
    <dgm:pt modelId="{C176720A-9270-4393-93F4-2F8D9DD9F60F}" type="pres">
      <dgm:prSet presAssocID="{B1E2F1CE-BFFD-4111-ADCF-C4D8587C28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3FD1475D-216E-4F7D-840C-897BB9E7ADDC}" type="pres">
      <dgm:prSet presAssocID="{B1E2F1CE-BFFD-4111-ADCF-C4D8587C282B}" presName="spaceRect" presStyleCnt="0"/>
      <dgm:spPr/>
    </dgm:pt>
    <dgm:pt modelId="{80A41561-8F7F-4A23-B4E3-97D6CCBCC98F}" type="pres">
      <dgm:prSet presAssocID="{B1E2F1CE-BFFD-4111-ADCF-C4D8587C282B}" presName="parTx" presStyleLbl="revTx" presStyleIdx="2" presStyleCnt="3">
        <dgm:presLayoutVars>
          <dgm:chMax val="0"/>
          <dgm:chPref val="0"/>
        </dgm:presLayoutVars>
      </dgm:prSet>
      <dgm:spPr/>
    </dgm:pt>
  </dgm:ptLst>
  <dgm:cxnLst>
    <dgm:cxn modelId="{39141C23-2FFE-4557-8200-3042C4DC82D2}" srcId="{F3D3CBE2-7F19-4AAF-9DE9-F7A29B34F9B6}" destId="{B1E2F1CE-BFFD-4111-ADCF-C4D8587C282B}" srcOrd="2" destOrd="0" parTransId="{E4AE2AB2-6492-425F-A4A5-7A9607EA5456}" sibTransId="{C65C7716-98B1-465E-A898-707255E01975}"/>
    <dgm:cxn modelId="{990D6770-43D5-456F-A522-24036312E748}" type="presOf" srcId="{90AC8DC6-D959-41D4-858B-8009B0ABEF44}" destId="{63BCBBC0-107A-4A60-B063-6497B553B1D4}" srcOrd="0" destOrd="0" presId="urn:microsoft.com/office/officeart/2018/2/layout/IconVerticalSolidList"/>
    <dgm:cxn modelId="{40A9E57D-EFCC-4D2A-8618-61A15D260DE9}" type="presOf" srcId="{F3D3CBE2-7F19-4AAF-9DE9-F7A29B34F9B6}" destId="{E65D784B-AD6C-40AE-84B4-6A416BC213E3}" srcOrd="0" destOrd="0" presId="urn:microsoft.com/office/officeart/2018/2/layout/IconVerticalSolidList"/>
    <dgm:cxn modelId="{51ADF288-791A-456C-8E46-16F74261C8F4}" srcId="{F3D3CBE2-7F19-4AAF-9DE9-F7A29B34F9B6}" destId="{74F3F388-DAC1-4170-B160-1D7439F9CA22}" srcOrd="0" destOrd="0" parTransId="{F39DEAB6-AFA6-4691-8109-471ECFA10A5D}" sibTransId="{C4CD5A22-69B6-415E-93E0-E16C208AEE7D}"/>
    <dgm:cxn modelId="{B9FF4CA6-63DC-4150-A6B6-716A23BA9667}" type="presOf" srcId="{B1E2F1CE-BFFD-4111-ADCF-C4D8587C282B}" destId="{80A41561-8F7F-4A23-B4E3-97D6CCBCC98F}" srcOrd="0" destOrd="0" presId="urn:microsoft.com/office/officeart/2018/2/layout/IconVerticalSolidList"/>
    <dgm:cxn modelId="{C017F7D5-01EB-41FF-8079-17A4D2235DEB}" type="presOf" srcId="{74F3F388-DAC1-4170-B160-1D7439F9CA22}" destId="{731E7CC7-575E-4F80-8529-AA8BEBD552CD}" srcOrd="0" destOrd="0" presId="urn:microsoft.com/office/officeart/2018/2/layout/IconVerticalSolidList"/>
    <dgm:cxn modelId="{30F988FA-EE71-4720-87BC-F0F99D1BB45F}" srcId="{F3D3CBE2-7F19-4AAF-9DE9-F7A29B34F9B6}" destId="{90AC8DC6-D959-41D4-858B-8009B0ABEF44}" srcOrd="1" destOrd="0" parTransId="{0B9320D4-46A0-4003-9E30-E134CC0FA52D}" sibTransId="{A108BEDF-5EFF-4C83-B1A6-6F67D7B41867}"/>
    <dgm:cxn modelId="{8FB65BE0-1F04-47F9-8308-E5CFBCA5DB5F}" type="presParOf" srcId="{E65D784B-AD6C-40AE-84B4-6A416BC213E3}" destId="{267491F7-5EEC-4877-AE1F-B1DCE2CC6D54}" srcOrd="0" destOrd="0" presId="urn:microsoft.com/office/officeart/2018/2/layout/IconVerticalSolidList"/>
    <dgm:cxn modelId="{6B969190-13C6-47E0-A1E4-24CC5B3E35F5}" type="presParOf" srcId="{267491F7-5EEC-4877-AE1F-B1DCE2CC6D54}" destId="{C9E8185B-8185-459A-ADE8-44E772A48F0A}" srcOrd="0" destOrd="0" presId="urn:microsoft.com/office/officeart/2018/2/layout/IconVerticalSolidList"/>
    <dgm:cxn modelId="{7D3F841B-7A3A-4AD9-BBB3-751E458BBB08}" type="presParOf" srcId="{267491F7-5EEC-4877-AE1F-B1DCE2CC6D54}" destId="{E778038A-E2AC-4AB6-8802-D1FCBBBAE7AF}" srcOrd="1" destOrd="0" presId="urn:microsoft.com/office/officeart/2018/2/layout/IconVerticalSolidList"/>
    <dgm:cxn modelId="{E072CB9F-0B29-4179-9E1A-93DE5F265C4C}" type="presParOf" srcId="{267491F7-5EEC-4877-AE1F-B1DCE2CC6D54}" destId="{309D6CF2-C403-48A3-8318-352AB6916334}" srcOrd="2" destOrd="0" presId="urn:microsoft.com/office/officeart/2018/2/layout/IconVerticalSolidList"/>
    <dgm:cxn modelId="{BA3A957F-8A81-4D3E-949C-1B79F30D2000}" type="presParOf" srcId="{267491F7-5EEC-4877-AE1F-B1DCE2CC6D54}" destId="{731E7CC7-575E-4F80-8529-AA8BEBD552CD}" srcOrd="3" destOrd="0" presId="urn:microsoft.com/office/officeart/2018/2/layout/IconVerticalSolidList"/>
    <dgm:cxn modelId="{37D863B8-AD78-4D3E-AA08-B70D42B0D3C8}" type="presParOf" srcId="{E65D784B-AD6C-40AE-84B4-6A416BC213E3}" destId="{5FDF4FD3-0DDC-47C9-92B0-1839DFB782AD}" srcOrd="1" destOrd="0" presId="urn:microsoft.com/office/officeart/2018/2/layout/IconVerticalSolidList"/>
    <dgm:cxn modelId="{9F9F88EA-5281-468D-831C-8EF01AB8D68C}" type="presParOf" srcId="{E65D784B-AD6C-40AE-84B4-6A416BC213E3}" destId="{2BBA9D97-A22B-4B35-8DCE-21BDA5A35AB1}" srcOrd="2" destOrd="0" presId="urn:microsoft.com/office/officeart/2018/2/layout/IconVerticalSolidList"/>
    <dgm:cxn modelId="{73975F80-494E-40B3-9150-F77FBBEC02C5}" type="presParOf" srcId="{2BBA9D97-A22B-4B35-8DCE-21BDA5A35AB1}" destId="{AB3DD51C-CF1F-424F-A52C-22385E5F5CBC}" srcOrd="0" destOrd="0" presId="urn:microsoft.com/office/officeart/2018/2/layout/IconVerticalSolidList"/>
    <dgm:cxn modelId="{8A411716-ED73-47C1-B2A5-E59870AB060D}" type="presParOf" srcId="{2BBA9D97-A22B-4B35-8DCE-21BDA5A35AB1}" destId="{E4A13D77-7E81-4BCD-8C21-8C2A7FE9FB61}" srcOrd="1" destOrd="0" presId="urn:microsoft.com/office/officeart/2018/2/layout/IconVerticalSolidList"/>
    <dgm:cxn modelId="{49F696EB-4DEE-4622-BCAB-9850D3468092}" type="presParOf" srcId="{2BBA9D97-A22B-4B35-8DCE-21BDA5A35AB1}" destId="{C2217FDF-9CE4-4A9E-8E8E-FCBE1FD7C521}" srcOrd="2" destOrd="0" presId="urn:microsoft.com/office/officeart/2018/2/layout/IconVerticalSolidList"/>
    <dgm:cxn modelId="{8C7C910F-B88D-45CE-8666-C124BBF6E4CB}" type="presParOf" srcId="{2BBA9D97-A22B-4B35-8DCE-21BDA5A35AB1}" destId="{63BCBBC0-107A-4A60-B063-6497B553B1D4}" srcOrd="3" destOrd="0" presId="urn:microsoft.com/office/officeart/2018/2/layout/IconVerticalSolidList"/>
    <dgm:cxn modelId="{BBE16C6C-AA44-432C-8640-93EEB0B0984C}" type="presParOf" srcId="{E65D784B-AD6C-40AE-84B4-6A416BC213E3}" destId="{2757A27C-4860-4E61-A470-00D33CEB6760}" srcOrd="3" destOrd="0" presId="urn:microsoft.com/office/officeart/2018/2/layout/IconVerticalSolidList"/>
    <dgm:cxn modelId="{B480E262-330D-4B70-91DE-20CC5D75FC81}" type="presParOf" srcId="{E65D784B-AD6C-40AE-84B4-6A416BC213E3}" destId="{A2681678-7534-4209-BF28-9139A372E9F4}" srcOrd="4" destOrd="0" presId="urn:microsoft.com/office/officeart/2018/2/layout/IconVerticalSolidList"/>
    <dgm:cxn modelId="{2F9C6275-9C63-47FE-A8D3-2247B5339839}" type="presParOf" srcId="{A2681678-7534-4209-BF28-9139A372E9F4}" destId="{44621041-4C53-40FB-BAA2-9EC1B8A3398D}" srcOrd="0" destOrd="0" presId="urn:microsoft.com/office/officeart/2018/2/layout/IconVerticalSolidList"/>
    <dgm:cxn modelId="{D564270E-3811-4AA3-BB7B-AFFBFCDF8EE7}" type="presParOf" srcId="{A2681678-7534-4209-BF28-9139A372E9F4}" destId="{C176720A-9270-4393-93F4-2F8D9DD9F60F}" srcOrd="1" destOrd="0" presId="urn:microsoft.com/office/officeart/2018/2/layout/IconVerticalSolidList"/>
    <dgm:cxn modelId="{0EB1A5B3-0092-46C7-B41A-EB972E0DEA8B}" type="presParOf" srcId="{A2681678-7534-4209-BF28-9139A372E9F4}" destId="{3FD1475D-216E-4F7D-840C-897BB9E7ADDC}" srcOrd="2" destOrd="0" presId="urn:microsoft.com/office/officeart/2018/2/layout/IconVerticalSolidList"/>
    <dgm:cxn modelId="{C8ABBA1C-61ED-4918-935B-A12FDA445735}" type="presParOf" srcId="{A2681678-7534-4209-BF28-9139A372E9F4}" destId="{80A41561-8F7F-4A23-B4E3-97D6CCBCC9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ACC27A-7AF1-4D7C-B75D-B70B5AC8AD2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FFC0127-43F3-4B5E-B8B2-B641C4DCF220}">
      <dgm:prSet/>
      <dgm:spPr/>
      <dgm:t>
        <a:bodyPr/>
        <a:lstStyle/>
        <a:p>
          <a:r>
            <a:rPr lang="en-US"/>
            <a:t>The average shortest path calculated for Email-core Network is</a:t>
          </a:r>
        </a:p>
      </dgm:t>
    </dgm:pt>
    <dgm:pt modelId="{A200309C-9E34-4097-828A-F5DD54C49A11}" type="parTrans" cxnId="{7790CD5E-2828-4BD3-92D7-5D72E5CB334F}">
      <dgm:prSet/>
      <dgm:spPr/>
      <dgm:t>
        <a:bodyPr/>
        <a:lstStyle/>
        <a:p>
          <a:endParaRPr lang="en-US"/>
        </a:p>
      </dgm:t>
    </dgm:pt>
    <dgm:pt modelId="{DA7F2C97-BC2C-455B-9D57-3C714DC2DC39}" type="sibTrans" cxnId="{7790CD5E-2828-4BD3-92D7-5D72E5CB334F}">
      <dgm:prSet/>
      <dgm:spPr/>
      <dgm:t>
        <a:bodyPr/>
        <a:lstStyle/>
        <a:p>
          <a:endParaRPr lang="en-US"/>
        </a:p>
      </dgm:t>
    </dgm:pt>
    <dgm:pt modelId="{E8504602-7512-4E56-B59B-2A2F436C3CA0}">
      <dgm:prSet/>
      <dgm:spPr/>
      <dgm:t>
        <a:bodyPr/>
        <a:lstStyle/>
        <a:p>
          <a:r>
            <a:rPr lang="en-US"/>
            <a:t>Dijkstra Algorithm:  </a:t>
          </a:r>
          <a:r>
            <a:rPr lang="en-IN" b="0" i="0"/>
            <a:t>2.5842596545002907</a:t>
          </a:r>
          <a:endParaRPr lang="en-US"/>
        </a:p>
      </dgm:t>
    </dgm:pt>
    <dgm:pt modelId="{F4DEAADA-900E-4F2B-BF0C-E3DA5679A947}" type="parTrans" cxnId="{BCA7A67E-7A8C-4082-9284-207F5FAE6B48}">
      <dgm:prSet/>
      <dgm:spPr/>
      <dgm:t>
        <a:bodyPr/>
        <a:lstStyle/>
        <a:p>
          <a:endParaRPr lang="en-US"/>
        </a:p>
      </dgm:t>
    </dgm:pt>
    <dgm:pt modelId="{CFCB5B28-E5AA-4369-939D-06BE3C6EFA58}" type="sibTrans" cxnId="{BCA7A67E-7A8C-4082-9284-207F5FAE6B48}">
      <dgm:prSet/>
      <dgm:spPr/>
      <dgm:t>
        <a:bodyPr/>
        <a:lstStyle/>
        <a:p>
          <a:endParaRPr lang="en-US"/>
        </a:p>
      </dgm:t>
    </dgm:pt>
    <dgm:pt modelId="{CC222FB7-B68E-4F38-BD0F-F55043B880A2}">
      <dgm:prSet/>
      <dgm:spPr/>
      <dgm:t>
        <a:bodyPr/>
        <a:lstStyle/>
        <a:p>
          <a:r>
            <a:rPr lang="en-IN"/>
            <a:t>Random Walk Algorithm: </a:t>
          </a:r>
          <a:r>
            <a:rPr lang="en-IN" b="0" i="0"/>
            <a:t>2.586933824816466</a:t>
          </a:r>
          <a:endParaRPr lang="en-US"/>
        </a:p>
      </dgm:t>
    </dgm:pt>
    <dgm:pt modelId="{EA77E0ED-79D9-4AE6-B1E9-F9372A15EE3E}" type="parTrans" cxnId="{71BECAC6-AF40-483A-87F0-186F945ACF56}">
      <dgm:prSet/>
      <dgm:spPr/>
      <dgm:t>
        <a:bodyPr/>
        <a:lstStyle/>
        <a:p>
          <a:endParaRPr lang="en-US"/>
        </a:p>
      </dgm:t>
    </dgm:pt>
    <dgm:pt modelId="{08DB9814-AC63-4DEF-9594-67FA0BC363E6}" type="sibTrans" cxnId="{71BECAC6-AF40-483A-87F0-186F945ACF56}">
      <dgm:prSet/>
      <dgm:spPr/>
      <dgm:t>
        <a:bodyPr/>
        <a:lstStyle/>
        <a:p>
          <a:endParaRPr lang="en-US"/>
        </a:p>
      </dgm:t>
    </dgm:pt>
    <dgm:pt modelId="{A32EA2E2-8DED-4FA0-8A05-C9893C31FD51}">
      <dgm:prSet/>
      <dgm:spPr/>
      <dgm:t>
        <a:bodyPr/>
        <a:lstStyle/>
        <a:p>
          <a:r>
            <a:rPr lang="en-IN"/>
            <a:t>PageRank Algorithm:  </a:t>
          </a:r>
          <a:r>
            <a:rPr lang="en-IN" b="0" i="0"/>
            <a:t>2.408972312888047</a:t>
          </a:r>
          <a:endParaRPr lang="en-US"/>
        </a:p>
      </dgm:t>
    </dgm:pt>
    <dgm:pt modelId="{8660B9EC-306A-46BC-AB25-73F7D467219C}" type="parTrans" cxnId="{EF3473BE-D897-4E7E-9301-AF8AF3947AD6}">
      <dgm:prSet/>
      <dgm:spPr/>
      <dgm:t>
        <a:bodyPr/>
        <a:lstStyle/>
        <a:p>
          <a:endParaRPr lang="en-US"/>
        </a:p>
      </dgm:t>
    </dgm:pt>
    <dgm:pt modelId="{F80F4114-FAD9-435A-9C58-9374A93A1938}" type="sibTrans" cxnId="{EF3473BE-D897-4E7E-9301-AF8AF3947AD6}">
      <dgm:prSet/>
      <dgm:spPr/>
      <dgm:t>
        <a:bodyPr/>
        <a:lstStyle/>
        <a:p>
          <a:endParaRPr lang="en-US"/>
        </a:p>
      </dgm:t>
    </dgm:pt>
    <dgm:pt modelId="{1089430A-49BD-4C86-8EE7-E70893A9A591}" type="pres">
      <dgm:prSet presAssocID="{75ACC27A-7AF1-4D7C-B75D-B70B5AC8AD25}" presName="linear" presStyleCnt="0">
        <dgm:presLayoutVars>
          <dgm:animLvl val="lvl"/>
          <dgm:resizeHandles val="exact"/>
        </dgm:presLayoutVars>
      </dgm:prSet>
      <dgm:spPr/>
    </dgm:pt>
    <dgm:pt modelId="{5A5E0707-6B49-4C2F-8CAE-84C3563A04BF}" type="pres">
      <dgm:prSet presAssocID="{8FFC0127-43F3-4B5E-B8B2-B641C4DCF220}" presName="parentText" presStyleLbl="node1" presStyleIdx="0" presStyleCnt="4">
        <dgm:presLayoutVars>
          <dgm:chMax val="0"/>
          <dgm:bulletEnabled val="1"/>
        </dgm:presLayoutVars>
      </dgm:prSet>
      <dgm:spPr/>
    </dgm:pt>
    <dgm:pt modelId="{4ADE4EA6-5C7B-4E4B-ADDA-C4875656F3CA}" type="pres">
      <dgm:prSet presAssocID="{DA7F2C97-BC2C-455B-9D57-3C714DC2DC39}" presName="spacer" presStyleCnt="0"/>
      <dgm:spPr/>
    </dgm:pt>
    <dgm:pt modelId="{7445AEF4-0D61-4705-BA7C-E1CE255FAC3A}" type="pres">
      <dgm:prSet presAssocID="{E8504602-7512-4E56-B59B-2A2F436C3CA0}" presName="parentText" presStyleLbl="node1" presStyleIdx="1" presStyleCnt="4">
        <dgm:presLayoutVars>
          <dgm:chMax val="0"/>
          <dgm:bulletEnabled val="1"/>
        </dgm:presLayoutVars>
      </dgm:prSet>
      <dgm:spPr/>
    </dgm:pt>
    <dgm:pt modelId="{9597672D-B867-4737-BC3B-6C6775E05F32}" type="pres">
      <dgm:prSet presAssocID="{CFCB5B28-E5AA-4369-939D-06BE3C6EFA58}" presName="spacer" presStyleCnt="0"/>
      <dgm:spPr/>
    </dgm:pt>
    <dgm:pt modelId="{538D0C0E-E788-4BBA-BC96-80EB216B98A8}" type="pres">
      <dgm:prSet presAssocID="{CC222FB7-B68E-4F38-BD0F-F55043B880A2}" presName="parentText" presStyleLbl="node1" presStyleIdx="2" presStyleCnt="4">
        <dgm:presLayoutVars>
          <dgm:chMax val="0"/>
          <dgm:bulletEnabled val="1"/>
        </dgm:presLayoutVars>
      </dgm:prSet>
      <dgm:spPr/>
    </dgm:pt>
    <dgm:pt modelId="{42B2E04F-9DDB-434C-B8FA-E05D81BD7F9D}" type="pres">
      <dgm:prSet presAssocID="{08DB9814-AC63-4DEF-9594-67FA0BC363E6}" presName="spacer" presStyleCnt="0"/>
      <dgm:spPr/>
    </dgm:pt>
    <dgm:pt modelId="{CB36D4A5-2B52-4DD0-9784-7C43FDBD2A7D}" type="pres">
      <dgm:prSet presAssocID="{A32EA2E2-8DED-4FA0-8A05-C9893C31FD51}" presName="parentText" presStyleLbl="node1" presStyleIdx="3" presStyleCnt="4">
        <dgm:presLayoutVars>
          <dgm:chMax val="0"/>
          <dgm:bulletEnabled val="1"/>
        </dgm:presLayoutVars>
      </dgm:prSet>
      <dgm:spPr/>
    </dgm:pt>
  </dgm:ptLst>
  <dgm:cxnLst>
    <dgm:cxn modelId="{C61F4635-F1BA-4497-9E72-AC36B9BEA6BE}" type="presOf" srcId="{8FFC0127-43F3-4B5E-B8B2-B641C4DCF220}" destId="{5A5E0707-6B49-4C2F-8CAE-84C3563A04BF}" srcOrd="0" destOrd="0" presId="urn:microsoft.com/office/officeart/2005/8/layout/vList2"/>
    <dgm:cxn modelId="{7790CD5E-2828-4BD3-92D7-5D72E5CB334F}" srcId="{75ACC27A-7AF1-4D7C-B75D-B70B5AC8AD25}" destId="{8FFC0127-43F3-4B5E-B8B2-B641C4DCF220}" srcOrd="0" destOrd="0" parTransId="{A200309C-9E34-4097-828A-F5DD54C49A11}" sibTransId="{DA7F2C97-BC2C-455B-9D57-3C714DC2DC39}"/>
    <dgm:cxn modelId="{9ECACC65-A774-49B6-8CAA-5461A73879FA}" type="presOf" srcId="{75ACC27A-7AF1-4D7C-B75D-B70B5AC8AD25}" destId="{1089430A-49BD-4C86-8EE7-E70893A9A591}" srcOrd="0" destOrd="0" presId="urn:microsoft.com/office/officeart/2005/8/layout/vList2"/>
    <dgm:cxn modelId="{46B67279-E43E-4E2A-996D-156FACAE92BF}" type="presOf" srcId="{CC222FB7-B68E-4F38-BD0F-F55043B880A2}" destId="{538D0C0E-E788-4BBA-BC96-80EB216B98A8}" srcOrd="0" destOrd="0" presId="urn:microsoft.com/office/officeart/2005/8/layout/vList2"/>
    <dgm:cxn modelId="{E0ABEF59-D366-4022-B0E1-ED9F153E51E9}" type="presOf" srcId="{E8504602-7512-4E56-B59B-2A2F436C3CA0}" destId="{7445AEF4-0D61-4705-BA7C-E1CE255FAC3A}" srcOrd="0" destOrd="0" presId="urn:microsoft.com/office/officeart/2005/8/layout/vList2"/>
    <dgm:cxn modelId="{BCA7A67E-7A8C-4082-9284-207F5FAE6B48}" srcId="{75ACC27A-7AF1-4D7C-B75D-B70B5AC8AD25}" destId="{E8504602-7512-4E56-B59B-2A2F436C3CA0}" srcOrd="1" destOrd="0" parTransId="{F4DEAADA-900E-4F2B-BF0C-E3DA5679A947}" sibTransId="{CFCB5B28-E5AA-4369-939D-06BE3C6EFA58}"/>
    <dgm:cxn modelId="{67477C8A-B73E-4AF2-B2EC-862D8EADAFFC}" type="presOf" srcId="{A32EA2E2-8DED-4FA0-8A05-C9893C31FD51}" destId="{CB36D4A5-2B52-4DD0-9784-7C43FDBD2A7D}" srcOrd="0" destOrd="0" presId="urn:microsoft.com/office/officeart/2005/8/layout/vList2"/>
    <dgm:cxn modelId="{EF3473BE-D897-4E7E-9301-AF8AF3947AD6}" srcId="{75ACC27A-7AF1-4D7C-B75D-B70B5AC8AD25}" destId="{A32EA2E2-8DED-4FA0-8A05-C9893C31FD51}" srcOrd="3" destOrd="0" parTransId="{8660B9EC-306A-46BC-AB25-73F7D467219C}" sibTransId="{F80F4114-FAD9-435A-9C58-9374A93A1938}"/>
    <dgm:cxn modelId="{71BECAC6-AF40-483A-87F0-186F945ACF56}" srcId="{75ACC27A-7AF1-4D7C-B75D-B70B5AC8AD25}" destId="{CC222FB7-B68E-4F38-BD0F-F55043B880A2}" srcOrd="2" destOrd="0" parTransId="{EA77E0ED-79D9-4AE6-B1E9-F9372A15EE3E}" sibTransId="{08DB9814-AC63-4DEF-9594-67FA0BC363E6}"/>
    <dgm:cxn modelId="{B4D0DA10-70BC-47CA-90F7-0133C023CFAC}" type="presParOf" srcId="{1089430A-49BD-4C86-8EE7-E70893A9A591}" destId="{5A5E0707-6B49-4C2F-8CAE-84C3563A04BF}" srcOrd="0" destOrd="0" presId="urn:microsoft.com/office/officeart/2005/8/layout/vList2"/>
    <dgm:cxn modelId="{4B459E1A-97BE-4EA3-BD7D-4496434277A5}" type="presParOf" srcId="{1089430A-49BD-4C86-8EE7-E70893A9A591}" destId="{4ADE4EA6-5C7B-4E4B-ADDA-C4875656F3CA}" srcOrd="1" destOrd="0" presId="urn:microsoft.com/office/officeart/2005/8/layout/vList2"/>
    <dgm:cxn modelId="{3FE5B8EF-F109-4F40-AADB-264F2FFB923E}" type="presParOf" srcId="{1089430A-49BD-4C86-8EE7-E70893A9A591}" destId="{7445AEF4-0D61-4705-BA7C-E1CE255FAC3A}" srcOrd="2" destOrd="0" presId="urn:microsoft.com/office/officeart/2005/8/layout/vList2"/>
    <dgm:cxn modelId="{A7D4EE20-7C71-4AFC-A419-BA9CF70D2E73}" type="presParOf" srcId="{1089430A-49BD-4C86-8EE7-E70893A9A591}" destId="{9597672D-B867-4737-BC3B-6C6775E05F32}" srcOrd="3" destOrd="0" presId="urn:microsoft.com/office/officeart/2005/8/layout/vList2"/>
    <dgm:cxn modelId="{BF98B621-0634-453C-A394-A10C0DC27084}" type="presParOf" srcId="{1089430A-49BD-4C86-8EE7-E70893A9A591}" destId="{538D0C0E-E788-4BBA-BC96-80EB216B98A8}" srcOrd="4" destOrd="0" presId="urn:microsoft.com/office/officeart/2005/8/layout/vList2"/>
    <dgm:cxn modelId="{BF7A5564-3EBA-4844-B2EB-14C97763DD5F}" type="presParOf" srcId="{1089430A-49BD-4C86-8EE7-E70893A9A591}" destId="{42B2E04F-9DDB-434C-B8FA-E05D81BD7F9D}" srcOrd="5" destOrd="0" presId="urn:microsoft.com/office/officeart/2005/8/layout/vList2"/>
    <dgm:cxn modelId="{FC4F8C7F-2F62-4237-86F7-E9150A894383}" type="presParOf" srcId="{1089430A-49BD-4C86-8EE7-E70893A9A591}" destId="{CB36D4A5-2B52-4DD0-9784-7C43FDBD2A7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64D823-12A2-4E8F-86F7-0949130A915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059AA51-06BA-42AF-8ECC-6113B7530D8D}">
      <dgm:prSet/>
      <dgm:spPr/>
      <dgm:t>
        <a:bodyPr/>
        <a:lstStyle/>
        <a:p>
          <a:r>
            <a:rPr lang="en-US"/>
            <a:t>The average shortest path calculated for Congress Twitter Network is </a:t>
          </a:r>
        </a:p>
      </dgm:t>
    </dgm:pt>
    <dgm:pt modelId="{75276AB9-87F3-4C7B-9C0E-2A8C1C2B5CE0}" type="parTrans" cxnId="{53D56711-AC0D-433A-A027-AEE2D1013E98}">
      <dgm:prSet/>
      <dgm:spPr/>
      <dgm:t>
        <a:bodyPr/>
        <a:lstStyle/>
        <a:p>
          <a:endParaRPr lang="en-US"/>
        </a:p>
      </dgm:t>
    </dgm:pt>
    <dgm:pt modelId="{71E84E6E-A0FE-4A38-87BD-FB29F2BC7080}" type="sibTrans" cxnId="{53D56711-AC0D-433A-A027-AEE2D1013E98}">
      <dgm:prSet/>
      <dgm:spPr/>
      <dgm:t>
        <a:bodyPr/>
        <a:lstStyle/>
        <a:p>
          <a:endParaRPr lang="en-US"/>
        </a:p>
      </dgm:t>
    </dgm:pt>
    <dgm:pt modelId="{EBBE8639-1B3B-476A-8BB9-49E339871A0B}">
      <dgm:prSet/>
      <dgm:spPr/>
      <dgm:t>
        <a:bodyPr/>
        <a:lstStyle/>
        <a:p>
          <a:r>
            <a:rPr lang="en-US"/>
            <a:t>Dijkstra Algorithm:        </a:t>
          </a:r>
          <a:r>
            <a:rPr lang="en-IN" b="0" i="0"/>
            <a:t>0.004423766546138872</a:t>
          </a:r>
          <a:endParaRPr lang="en-US"/>
        </a:p>
      </dgm:t>
    </dgm:pt>
    <dgm:pt modelId="{FB2CEAF2-18F3-4981-AD63-33F92BD057CF}" type="parTrans" cxnId="{8A86EDBD-C3B3-4318-9F18-6E8CCDF51936}">
      <dgm:prSet/>
      <dgm:spPr/>
      <dgm:t>
        <a:bodyPr/>
        <a:lstStyle/>
        <a:p>
          <a:endParaRPr lang="en-US"/>
        </a:p>
      </dgm:t>
    </dgm:pt>
    <dgm:pt modelId="{DEC47CB2-05DC-413B-986B-EE77ECBA3275}" type="sibTrans" cxnId="{8A86EDBD-C3B3-4318-9F18-6E8CCDF51936}">
      <dgm:prSet/>
      <dgm:spPr/>
      <dgm:t>
        <a:bodyPr/>
        <a:lstStyle/>
        <a:p>
          <a:endParaRPr lang="en-US"/>
        </a:p>
      </dgm:t>
    </dgm:pt>
    <dgm:pt modelId="{7CC7D193-4062-4311-BE6B-B79ACF5E7FEE}">
      <dgm:prSet/>
      <dgm:spPr/>
      <dgm:t>
        <a:bodyPr/>
        <a:lstStyle/>
        <a:p>
          <a:r>
            <a:rPr lang="en-IN"/>
            <a:t>Random Walk Algorithm: </a:t>
          </a:r>
          <a:r>
            <a:rPr lang="en-IN" b="0" i="0"/>
            <a:t>0.004433099386953511</a:t>
          </a:r>
          <a:endParaRPr lang="en-US"/>
        </a:p>
      </dgm:t>
    </dgm:pt>
    <dgm:pt modelId="{CCC453F4-BFAA-4469-8509-455A4F91E0DA}" type="parTrans" cxnId="{C2C5673C-01E6-4F0C-B800-350FE07E0091}">
      <dgm:prSet/>
      <dgm:spPr/>
      <dgm:t>
        <a:bodyPr/>
        <a:lstStyle/>
        <a:p>
          <a:endParaRPr lang="en-US"/>
        </a:p>
      </dgm:t>
    </dgm:pt>
    <dgm:pt modelId="{A340193D-1E5B-4F0B-826D-E03FA5FA7ED9}" type="sibTrans" cxnId="{C2C5673C-01E6-4F0C-B800-350FE07E0091}">
      <dgm:prSet/>
      <dgm:spPr/>
      <dgm:t>
        <a:bodyPr/>
        <a:lstStyle/>
        <a:p>
          <a:endParaRPr lang="en-US"/>
        </a:p>
      </dgm:t>
    </dgm:pt>
    <dgm:pt modelId="{EADC4C1E-1C3D-478E-9F56-A1111E76A6B6}">
      <dgm:prSet/>
      <dgm:spPr/>
      <dgm:t>
        <a:bodyPr/>
        <a:lstStyle/>
        <a:p>
          <a:r>
            <a:rPr lang="en-IN"/>
            <a:t>PageRank Algorithm:     </a:t>
          </a:r>
          <a:r>
            <a:rPr lang="en-IN" b="0" i="0"/>
            <a:t>1.9809904508105707</a:t>
          </a:r>
          <a:endParaRPr lang="en-US"/>
        </a:p>
      </dgm:t>
    </dgm:pt>
    <dgm:pt modelId="{5CFC3B65-D1B3-4848-ADEA-67C2490CCBEF}" type="parTrans" cxnId="{4659A63A-7A54-4EE4-A58E-5A580649EA59}">
      <dgm:prSet/>
      <dgm:spPr/>
      <dgm:t>
        <a:bodyPr/>
        <a:lstStyle/>
        <a:p>
          <a:endParaRPr lang="en-US"/>
        </a:p>
      </dgm:t>
    </dgm:pt>
    <dgm:pt modelId="{3F969AAE-2809-40FC-8876-F7FB8CBB332D}" type="sibTrans" cxnId="{4659A63A-7A54-4EE4-A58E-5A580649EA59}">
      <dgm:prSet/>
      <dgm:spPr/>
      <dgm:t>
        <a:bodyPr/>
        <a:lstStyle/>
        <a:p>
          <a:endParaRPr lang="en-US"/>
        </a:p>
      </dgm:t>
    </dgm:pt>
    <dgm:pt modelId="{2F28172E-C0BF-4AA3-ACC1-31F8B6171AFB}" type="pres">
      <dgm:prSet presAssocID="{FA64D823-12A2-4E8F-86F7-0949130A915F}" presName="linear" presStyleCnt="0">
        <dgm:presLayoutVars>
          <dgm:animLvl val="lvl"/>
          <dgm:resizeHandles val="exact"/>
        </dgm:presLayoutVars>
      </dgm:prSet>
      <dgm:spPr/>
    </dgm:pt>
    <dgm:pt modelId="{9B746C04-BC77-42D2-9552-28AEE0855554}" type="pres">
      <dgm:prSet presAssocID="{2059AA51-06BA-42AF-8ECC-6113B7530D8D}" presName="parentText" presStyleLbl="node1" presStyleIdx="0" presStyleCnt="4">
        <dgm:presLayoutVars>
          <dgm:chMax val="0"/>
          <dgm:bulletEnabled val="1"/>
        </dgm:presLayoutVars>
      </dgm:prSet>
      <dgm:spPr/>
    </dgm:pt>
    <dgm:pt modelId="{92C33BF6-E7EE-41F3-A168-99DC313C3EF8}" type="pres">
      <dgm:prSet presAssocID="{71E84E6E-A0FE-4A38-87BD-FB29F2BC7080}" presName="spacer" presStyleCnt="0"/>
      <dgm:spPr/>
    </dgm:pt>
    <dgm:pt modelId="{8B1B1E5E-3867-4DFB-BDF1-F084FD826D4C}" type="pres">
      <dgm:prSet presAssocID="{EBBE8639-1B3B-476A-8BB9-49E339871A0B}" presName="parentText" presStyleLbl="node1" presStyleIdx="1" presStyleCnt="4">
        <dgm:presLayoutVars>
          <dgm:chMax val="0"/>
          <dgm:bulletEnabled val="1"/>
        </dgm:presLayoutVars>
      </dgm:prSet>
      <dgm:spPr/>
    </dgm:pt>
    <dgm:pt modelId="{CB71DB80-DBA7-49F1-9CDE-ECF61CA6C82E}" type="pres">
      <dgm:prSet presAssocID="{DEC47CB2-05DC-413B-986B-EE77ECBA3275}" presName="spacer" presStyleCnt="0"/>
      <dgm:spPr/>
    </dgm:pt>
    <dgm:pt modelId="{A41AA60B-6FAC-4ACB-93E0-AD4FADD7BA06}" type="pres">
      <dgm:prSet presAssocID="{7CC7D193-4062-4311-BE6B-B79ACF5E7FEE}" presName="parentText" presStyleLbl="node1" presStyleIdx="2" presStyleCnt="4">
        <dgm:presLayoutVars>
          <dgm:chMax val="0"/>
          <dgm:bulletEnabled val="1"/>
        </dgm:presLayoutVars>
      </dgm:prSet>
      <dgm:spPr/>
    </dgm:pt>
    <dgm:pt modelId="{2435F70B-2CA5-48DA-967F-B823829EC73D}" type="pres">
      <dgm:prSet presAssocID="{A340193D-1E5B-4F0B-826D-E03FA5FA7ED9}" presName="spacer" presStyleCnt="0"/>
      <dgm:spPr/>
    </dgm:pt>
    <dgm:pt modelId="{516BC50B-6227-4ECF-AD62-5D8125B5BA1E}" type="pres">
      <dgm:prSet presAssocID="{EADC4C1E-1C3D-478E-9F56-A1111E76A6B6}" presName="parentText" presStyleLbl="node1" presStyleIdx="3" presStyleCnt="4">
        <dgm:presLayoutVars>
          <dgm:chMax val="0"/>
          <dgm:bulletEnabled val="1"/>
        </dgm:presLayoutVars>
      </dgm:prSet>
      <dgm:spPr/>
    </dgm:pt>
  </dgm:ptLst>
  <dgm:cxnLst>
    <dgm:cxn modelId="{BB4D530B-2E7A-409D-9911-C160E3E3DE31}" type="presOf" srcId="{7CC7D193-4062-4311-BE6B-B79ACF5E7FEE}" destId="{A41AA60B-6FAC-4ACB-93E0-AD4FADD7BA06}" srcOrd="0" destOrd="0" presId="urn:microsoft.com/office/officeart/2005/8/layout/vList2"/>
    <dgm:cxn modelId="{53D56711-AC0D-433A-A027-AEE2D1013E98}" srcId="{FA64D823-12A2-4E8F-86F7-0949130A915F}" destId="{2059AA51-06BA-42AF-8ECC-6113B7530D8D}" srcOrd="0" destOrd="0" parTransId="{75276AB9-87F3-4C7B-9C0E-2A8C1C2B5CE0}" sibTransId="{71E84E6E-A0FE-4A38-87BD-FB29F2BC7080}"/>
    <dgm:cxn modelId="{4659A63A-7A54-4EE4-A58E-5A580649EA59}" srcId="{FA64D823-12A2-4E8F-86F7-0949130A915F}" destId="{EADC4C1E-1C3D-478E-9F56-A1111E76A6B6}" srcOrd="3" destOrd="0" parTransId="{5CFC3B65-D1B3-4848-ADEA-67C2490CCBEF}" sibTransId="{3F969AAE-2809-40FC-8876-F7FB8CBB332D}"/>
    <dgm:cxn modelId="{C2C5673C-01E6-4F0C-B800-350FE07E0091}" srcId="{FA64D823-12A2-4E8F-86F7-0949130A915F}" destId="{7CC7D193-4062-4311-BE6B-B79ACF5E7FEE}" srcOrd="2" destOrd="0" parTransId="{CCC453F4-BFAA-4469-8509-455A4F91E0DA}" sibTransId="{A340193D-1E5B-4F0B-826D-E03FA5FA7ED9}"/>
    <dgm:cxn modelId="{CB8A5262-63CA-474A-B5C8-3CF4FD97E075}" type="presOf" srcId="{EADC4C1E-1C3D-478E-9F56-A1111E76A6B6}" destId="{516BC50B-6227-4ECF-AD62-5D8125B5BA1E}" srcOrd="0" destOrd="0" presId="urn:microsoft.com/office/officeart/2005/8/layout/vList2"/>
    <dgm:cxn modelId="{65AE504E-B888-4FF5-A97C-2DB43BB8B0CE}" type="presOf" srcId="{FA64D823-12A2-4E8F-86F7-0949130A915F}" destId="{2F28172E-C0BF-4AA3-ACC1-31F8B6171AFB}" srcOrd="0" destOrd="0" presId="urn:microsoft.com/office/officeart/2005/8/layout/vList2"/>
    <dgm:cxn modelId="{AE4CA27D-C260-4555-8A0F-0A13C6309D44}" type="presOf" srcId="{EBBE8639-1B3B-476A-8BB9-49E339871A0B}" destId="{8B1B1E5E-3867-4DFB-BDF1-F084FD826D4C}" srcOrd="0" destOrd="0" presId="urn:microsoft.com/office/officeart/2005/8/layout/vList2"/>
    <dgm:cxn modelId="{8A86EDBD-C3B3-4318-9F18-6E8CCDF51936}" srcId="{FA64D823-12A2-4E8F-86F7-0949130A915F}" destId="{EBBE8639-1B3B-476A-8BB9-49E339871A0B}" srcOrd="1" destOrd="0" parTransId="{FB2CEAF2-18F3-4981-AD63-33F92BD057CF}" sibTransId="{DEC47CB2-05DC-413B-986B-EE77ECBA3275}"/>
    <dgm:cxn modelId="{13AFC1C7-9F94-4FB7-A31C-23216C893AA6}" type="presOf" srcId="{2059AA51-06BA-42AF-8ECC-6113B7530D8D}" destId="{9B746C04-BC77-42D2-9552-28AEE0855554}" srcOrd="0" destOrd="0" presId="urn:microsoft.com/office/officeart/2005/8/layout/vList2"/>
    <dgm:cxn modelId="{A56B223F-C42D-434D-89BF-2DA40DAFB7B0}" type="presParOf" srcId="{2F28172E-C0BF-4AA3-ACC1-31F8B6171AFB}" destId="{9B746C04-BC77-42D2-9552-28AEE0855554}" srcOrd="0" destOrd="0" presId="urn:microsoft.com/office/officeart/2005/8/layout/vList2"/>
    <dgm:cxn modelId="{C6A01517-C68C-4EF3-84B3-A78EA984E544}" type="presParOf" srcId="{2F28172E-C0BF-4AA3-ACC1-31F8B6171AFB}" destId="{92C33BF6-E7EE-41F3-A168-99DC313C3EF8}" srcOrd="1" destOrd="0" presId="urn:microsoft.com/office/officeart/2005/8/layout/vList2"/>
    <dgm:cxn modelId="{4E6B22B9-5A87-4B99-92C7-642F9CA4BDBD}" type="presParOf" srcId="{2F28172E-C0BF-4AA3-ACC1-31F8B6171AFB}" destId="{8B1B1E5E-3867-4DFB-BDF1-F084FD826D4C}" srcOrd="2" destOrd="0" presId="urn:microsoft.com/office/officeart/2005/8/layout/vList2"/>
    <dgm:cxn modelId="{795D7A18-8821-4664-9BD2-8E795FE06150}" type="presParOf" srcId="{2F28172E-C0BF-4AA3-ACC1-31F8B6171AFB}" destId="{CB71DB80-DBA7-49F1-9CDE-ECF61CA6C82E}" srcOrd="3" destOrd="0" presId="urn:microsoft.com/office/officeart/2005/8/layout/vList2"/>
    <dgm:cxn modelId="{8989F6EB-F475-4B9B-B502-75F6BCC6E293}" type="presParOf" srcId="{2F28172E-C0BF-4AA3-ACC1-31F8B6171AFB}" destId="{A41AA60B-6FAC-4ACB-93E0-AD4FADD7BA06}" srcOrd="4" destOrd="0" presId="urn:microsoft.com/office/officeart/2005/8/layout/vList2"/>
    <dgm:cxn modelId="{EF82D308-E7CB-48AD-946B-C08CEBF54537}" type="presParOf" srcId="{2F28172E-C0BF-4AA3-ACC1-31F8B6171AFB}" destId="{2435F70B-2CA5-48DA-967F-B823829EC73D}" srcOrd="5" destOrd="0" presId="urn:microsoft.com/office/officeart/2005/8/layout/vList2"/>
    <dgm:cxn modelId="{05899CFB-5A3C-4626-97EA-30E939031D5E}" type="presParOf" srcId="{2F28172E-C0BF-4AA3-ACC1-31F8B6171AFB}" destId="{516BC50B-6227-4ECF-AD62-5D8125B5BA1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8185B-8185-459A-ADE8-44E772A48F0A}">
      <dsp:nvSpPr>
        <dsp:cNvPr id="0" name=""/>
        <dsp:cNvSpPr/>
      </dsp:nvSpPr>
      <dsp:spPr>
        <a:xfrm>
          <a:off x="0" y="392"/>
          <a:ext cx="10691265" cy="917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8038A-E2AC-4AB6-8802-D1FCBBBAE7AF}">
      <dsp:nvSpPr>
        <dsp:cNvPr id="0" name=""/>
        <dsp:cNvSpPr/>
      </dsp:nvSpPr>
      <dsp:spPr>
        <a:xfrm>
          <a:off x="277596" y="206869"/>
          <a:ext cx="504721" cy="5047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1E7CC7-575E-4F80-8529-AA8BEBD552CD}">
      <dsp:nvSpPr>
        <dsp:cNvPr id="0" name=""/>
        <dsp:cNvSpPr/>
      </dsp:nvSpPr>
      <dsp:spPr>
        <a:xfrm>
          <a:off x="1059914" y="392"/>
          <a:ext cx="9631350" cy="917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21" tIns="97121" rIns="97121" bIns="97121" numCol="1" spcCol="1270" anchor="ctr" anchorCtr="0">
          <a:noAutofit/>
        </a:bodyPr>
        <a:lstStyle/>
        <a:p>
          <a:pPr marL="0" lvl="0" indent="0" algn="l" defTabSz="1111250">
            <a:lnSpc>
              <a:spcPct val="100000"/>
            </a:lnSpc>
            <a:spcBef>
              <a:spcPct val="0"/>
            </a:spcBef>
            <a:spcAft>
              <a:spcPct val="35000"/>
            </a:spcAft>
            <a:buNone/>
          </a:pPr>
          <a:r>
            <a:rPr lang="en-US" sz="2500" kern="1200"/>
            <a:t>Community Detection</a:t>
          </a:r>
        </a:p>
      </dsp:txBody>
      <dsp:txXfrm>
        <a:off x="1059914" y="392"/>
        <a:ext cx="9631350" cy="917675"/>
      </dsp:txXfrm>
    </dsp:sp>
    <dsp:sp modelId="{AB3DD51C-CF1F-424F-A52C-22385E5F5CBC}">
      <dsp:nvSpPr>
        <dsp:cNvPr id="0" name=""/>
        <dsp:cNvSpPr/>
      </dsp:nvSpPr>
      <dsp:spPr>
        <a:xfrm>
          <a:off x="0" y="1147485"/>
          <a:ext cx="10691265" cy="917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13D77-7E81-4BCD-8C21-8C2A7FE9FB61}">
      <dsp:nvSpPr>
        <dsp:cNvPr id="0" name=""/>
        <dsp:cNvSpPr/>
      </dsp:nvSpPr>
      <dsp:spPr>
        <a:xfrm>
          <a:off x="277596" y="1353962"/>
          <a:ext cx="504721" cy="5047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CBBC0-107A-4A60-B063-6497B553B1D4}">
      <dsp:nvSpPr>
        <dsp:cNvPr id="0" name=""/>
        <dsp:cNvSpPr/>
      </dsp:nvSpPr>
      <dsp:spPr>
        <a:xfrm>
          <a:off x="1059914" y="1147485"/>
          <a:ext cx="9631350" cy="917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21" tIns="97121" rIns="97121" bIns="97121" numCol="1" spcCol="1270" anchor="ctr" anchorCtr="0">
          <a:noAutofit/>
        </a:bodyPr>
        <a:lstStyle/>
        <a:p>
          <a:pPr marL="0" lvl="0" indent="0" algn="l" defTabSz="1111250">
            <a:lnSpc>
              <a:spcPct val="100000"/>
            </a:lnSpc>
            <a:spcBef>
              <a:spcPct val="0"/>
            </a:spcBef>
            <a:spcAft>
              <a:spcPct val="35000"/>
            </a:spcAft>
            <a:buNone/>
          </a:pPr>
          <a:r>
            <a:rPr lang="en-US" sz="2500" kern="1200"/>
            <a:t>Centrality Measures</a:t>
          </a:r>
        </a:p>
      </dsp:txBody>
      <dsp:txXfrm>
        <a:off x="1059914" y="1147485"/>
        <a:ext cx="9631350" cy="917675"/>
      </dsp:txXfrm>
    </dsp:sp>
    <dsp:sp modelId="{44621041-4C53-40FB-BAA2-9EC1B8A3398D}">
      <dsp:nvSpPr>
        <dsp:cNvPr id="0" name=""/>
        <dsp:cNvSpPr/>
      </dsp:nvSpPr>
      <dsp:spPr>
        <a:xfrm>
          <a:off x="0" y="2294579"/>
          <a:ext cx="10691265" cy="917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6720A-9270-4393-93F4-2F8D9DD9F60F}">
      <dsp:nvSpPr>
        <dsp:cNvPr id="0" name=""/>
        <dsp:cNvSpPr/>
      </dsp:nvSpPr>
      <dsp:spPr>
        <a:xfrm>
          <a:off x="277596" y="2501056"/>
          <a:ext cx="504721" cy="5047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A41561-8F7F-4A23-B4E3-97D6CCBCC98F}">
      <dsp:nvSpPr>
        <dsp:cNvPr id="0" name=""/>
        <dsp:cNvSpPr/>
      </dsp:nvSpPr>
      <dsp:spPr>
        <a:xfrm>
          <a:off x="1059914" y="2294579"/>
          <a:ext cx="9631350" cy="917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21" tIns="97121" rIns="97121" bIns="97121" numCol="1" spcCol="1270" anchor="ctr" anchorCtr="0">
          <a:noAutofit/>
        </a:bodyPr>
        <a:lstStyle/>
        <a:p>
          <a:pPr marL="0" lvl="0" indent="0" algn="l" defTabSz="1111250">
            <a:lnSpc>
              <a:spcPct val="100000"/>
            </a:lnSpc>
            <a:spcBef>
              <a:spcPct val="0"/>
            </a:spcBef>
            <a:spcAft>
              <a:spcPct val="35000"/>
            </a:spcAft>
            <a:buNone/>
          </a:pPr>
          <a:r>
            <a:rPr lang="en-US" sz="2500" kern="1200"/>
            <a:t>Shortest Path Algorithm</a:t>
          </a:r>
        </a:p>
      </dsp:txBody>
      <dsp:txXfrm>
        <a:off x="1059914" y="2294579"/>
        <a:ext cx="9631350" cy="917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E0707-6B49-4C2F-8CAE-84C3563A04BF}">
      <dsp:nvSpPr>
        <dsp:cNvPr id="0" name=""/>
        <dsp:cNvSpPr/>
      </dsp:nvSpPr>
      <dsp:spPr>
        <a:xfrm>
          <a:off x="0" y="79079"/>
          <a:ext cx="6581776" cy="1081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average shortest path calculated for Email-core Network is</a:t>
          </a:r>
        </a:p>
      </dsp:txBody>
      <dsp:txXfrm>
        <a:off x="52774" y="131853"/>
        <a:ext cx="6476228" cy="975532"/>
      </dsp:txXfrm>
    </dsp:sp>
    <dsp:sp modelId="{7445AEF4-0D61-4705-BA7C-E1CE255FAC3A}">
      <dsp:nvSpPr>
        <dsp:cNvPr id="0" name=""/>
        <dsp:cNvSpPr/>
      </dsp:nvSpPr>
      <dsp:spPr>
        <a:xfrm>
          <a:off x="0" y="1240799"/>
          <a:ext cx="6581776" cy="1081080"/>
        </a:xfrm>
        <a:prstGeom prst="roundRect">
          <a:avLst/>
        </a:prstGeom>
        <a:solidFill>
          <a:schemeClr val="accent2">
            <a:hueOff val="487531"/>
            <a:satOff val="-5660"/>
            <a:lumOff val="-12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Dijkstra Algorithm:  </a:t>
          </a:r>
          <a:r>
            <a:rPr lang="en-IN" sz="2800" b="0" i="0" kern="1200"/>
            <a:t>2.5842596545002907</a:t>
          </a:r>
          <a:endParaRPr lang="en-US" sz="2800" kern="1200"/>
        </a:p>
      </dsp:txBody>
      <dsp:txXfrm>
        <a:off x="52774" y="1293573"/>
        <a:ext cx="6476228" cy="975532"/>
      </dsp:txXfrm>
    </dsp:sp>
    <dsp:sp modelId="{538D0C0E-E788-4BBA-BC96-80EB216B98A8}">
      <dsp:nvSpPr>
        <dsp:cNvPr id="0" name=""/>
        <dsp:cNvSpPr/>
      </dsp:nvSpPr>
      <dsp:spPr>
        <a:xfrm>
          <a:off x="0" y="2402519"/>
          <a:ext cx="6581776" cy="1081080"/>
        </a:xfrm>
        <a:prstGeom prst="roundRect">
          <a:avLst/>
        </a:prstGeom>
        <a:solidFill>
          <a:schemeClr val="accent2">
            <a:hueOff val="975061"/>
            <a:satOff val="-11321"/>
            <a:lumOff val="-24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Random Walk Algorithm: </a:t>
          </a:r>
          <a:r>
            <a:rPr lang="en-IN" sz="2800" b="0" i="0" kern="1200"/>
            <a:t>2.586933824816466</a:t>
          </a:r>
          <a:endParaRPr lang="en-US" sz="2800" kern="1200"/>
        </a:p>
      </dsp:txBody>
      <dsp:txXfrm>
        <a:off x="52774" y="2455293"/>
        <a:ext cx="6476228" cy="975532"/>
      </dsp:txXfrm>
    </dsp:sp>
    <dsp:sp modelId="{CB36D4A5-2B52-4DD0-9784-7C43FDBD2A7D}">
      <dsp:nvSpPr>
        <dsp:cNvPr id="0" name=""/>
        <dsp:cNvSpPr/>
      </dsp:nvSpPr>
      <dsp:spPr>
        <a:xfrm>
          <a:off x="0" y="3564240"/>
          <a:ext cx="6581776" cy="1081080"/>
        </a:xfrm>
        <a:prstGeom prst="roundRect">
          <a:avLst/>
        </a:prstGeom>
        <a:solidFill>
          <a:schemeClr val="accent2">
            <a:hueOff val="1462592"/>
            <a:satOff val="-16981"/>
            <a:lumOff val="-3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PageRank Algorithm:  </a:t>
          </a:r>
          <a:r>
            <a:rPr lang="en-IN" sz="2800" b="0" i="0" kern="1200"/>
            <a:t>2.408972312888047</a:t>
          </a:r>
          <a:endParaRPr lang="en-US" sz="2800" kern="1200"/>
        </a:p>
      </dsp:txBody>
      <dsp:txXfrm>
        <a:off x="52774" y="3617014"/>
        <a:ext cx="6476228" cy="975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46C04-BC77-42D2-9552-28AEE0855554}">
      <dsp:nvSpPr>
        <dsp:cNvPr id="0" name=""/>
        <dsp:cNvSpPr/>
      </dsp:nvSpPr>
      <dsp:spPr>
        <a:xfrm>
          <a:off x="0" y="79079"/>
          <a:ext cx="6581776" cy="1081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average shortest path calculated for Congress Twitter Network is </a:t>
          </a:r>
        </a:p>
      </dsp:txBody>
      <dsp:txXfrm>
        <a:off x="52774" y="131853"/>
        <a:ext cx="6476228" cy="975532"/>
      </dsp:txXfrm>
    </dsp:sp>
    <dsp:sp modelId="{8B1B1E5E-3867-4DFB-BDF1-F084FD826D4C}">
      <dsp:nvSpPr>
        <dsp:cNvPr id="0" name=""/>
        <dsp:cNvSpPr/>
      </dsp:nvSpPr>
      <dsp:spPr>
        <a:xfrm>
          <a:off x="0" y="1240799"/>
          <a:ext cx="6581776" cy="1081080"/>
        </a:xfrm>
        <a:prstGeom prst="roundRect">
          <a:avLst/>
        </a:prstGeom>
        <a:solidFill>
          <a:schemeClr val="accent2">
            <a:hueOff val="487531"/>
            <a:satOff val="-5660"/>
            <a:lumOff val="-12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Dijkstra Algorithm:        </a:t>
          </a:r>
          <a:r>
            <a:rPr lang="en-IN" sz="2800" b="0" i="0" kern="1200"/>
            <a:t>0.004423766546138872</a:t>
          </a:r>
          <a:endParaRPr lang="en-US" sz="2800" kern="1200"/>
        </a:p>
      </dsp:txBody>
      <dsp:txXfrm>
        <a:off x="52774" y="1293573"/>
        <a:ext cx="6476228" cy="975532"/>
      </dsp:txXfrm>
    </dsp:sp>
    <dsp:sp modelId="{A41AA60B-6FAC-4ACB-93E0-AD4FADD7BA06}">
      <dsp:nvSpPr>
        <dsp:cNvPr id="0" name=""/>
        <dsp:cNvSpPr/>
      </dsp:nvSpPr>
      <dsp:spPr>
        <a:xfrm>
          <a:off x="0" y="2402519"/>
          <a:ext cx="6581776" cy="1081080"/>
        </a:xfrm>
        <a:prstGeom prst="roundRect">
          <a:avLst/>
        </a:prstGeom>
        <a:solidFill>
          <a:schemeClr val="accent2">
            <a:hueOff val="975061"/>
            <a:satOff val="-11321"/>
            <a:lumOff val="-24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Random Walk Algorithm: </a:t>
          </a:r>
          <a:r>
            <a:rPr lang="en-IN" sz="2800" b="0" i="0" kern="1200"/>
            <a:t>0.004433099386953511</a:t>
          </a:r>
          <a:endParaRPr lang="en-US" sz="2800" kern="1200"/>
        </a:p>
      </dsp:txBody>
      <dsp:txXfrm>
        <a:off x="52774" y="2455293"/>
        <a:ext cx="6476228" cy="975532"/>
      </dsp:txXfrm>
    </dsp:sp>
    <dsp:sp modelId="{516BC50B-6227-4ECF-AD62-5D8125B5BA1E}">
      <dsp:nvSpPr>
        <dsp:cNvPr id="0" name=""/>
        <dsp:cNvSpPr/>
      </dsp:nvSpPr>
      <dsp:spPr>
        <a:xfrm>
          <a:off x="0" y="3564240"/>
          <a:ext cx="6581776" cy="1081080"/>
        </a:xfrm>
        <a:prstGeom prst="roundRect">
          <a:avLst/>
        </a:prstGeom>
        <a:solidFill>
          <a:schemeClr val="accent2">
            <a:hueOff val="1462592"/>
            <a:satOff val="-16981"/>
            <a:lumOff val="-3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PageRank Algorithm:     </a:t>
          </a:r>
          <a:r>
            <a:rPr lang="en-IN" sz="2800" b="0" i="0" kern="1200"/>
            <a:t>1.9809904508105707</a:t>
          </a:r>
          <a:endParaRPr lang="en-US" sz="2800" kern="1200"/>
        </a:p>
      </dsp:txBody>
      <dsp:txXfrm>
        <a:off x="52774" y="3617014"/>
        <a:ext cx="6476228" cy="9755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4/24/2024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61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4/24/2024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109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4/24/2024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4667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3160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4/24/2024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0986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4/24/2024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1753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4/24/2024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9064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4/24/2024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7805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4/24/2024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616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4/24/2024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12040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4/24/2024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4048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4/24/2024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2499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nap.stanford.edu/data/congress-twitter.html" TargetMode="External"/><Relationship Id="rId2" Type="http://schemas.openxmlformats.org/officeDocument/2006/relationships/hyperlink" Target="https://snap.stanford.edu/data/email-Eu-core.html"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09ECC-758F-60E2-FF1A-A006B9F4F8C1}"/>
              </a:ext>
            </a:extLst>
          </p:cNvPr>
          <p:cNvSpPr>
            <a:spLocks noGrp="1"/>
          </p:cNvSpPr>
          <p:nvPr>
            <p:ph type="ctrTitle"/>
          </p:nvPr>
        </p:nvSpPr>
        <p:spPr>
          <a:xfrm>
            <a:off x="5604552" y="871758"/>
            <a:ext cx="5825448" cy="3871143"/>
          </a:xfrm>
        </p:spPr>
        <p:txBody>
          <a:bodyPr>
            <a:normAutofit/>
          </a:bodyPr>
          <a:lstStyle/>
          <a:p>
            <a:r>
              <a:rPr lang="en-IN" dirty="0"/>
              <a:t>Community Detection using </a:t>
            </a:r>
            <a:r>
              <a:rPr lang="en-IN" dirty="0" err="1"/>
              <a:t>NetworkX</a:t>
            </a:r>
            <a:endParaRPr lang="en-IN" dirty="0"/>
          </a:p>
        </p:txBody>
      </p:sp>
      <p:sp>
        <p:nvSpPr>
          <p:cNvPr id="3" name="Subtitle 2">
            <a:extLst>
              <a:ext uri="{FF2B5EF4-FFF2-40B4-BE49-F238E27FC236}">
                <a16:creationId xmlns:a16="http://schemas.microsoft.com/office/drawing/2014/main" id="{78CB44D5-6D3F-CF50-A6AD-550FE0444EB4}"/>
              </a:ext>
            </a:extLst>
          </p:cNvPr>
          <p:cNvSpPr>
            <a:spLocks noGrp="1"/>
          </p:cNvSpPr>
          <p:nvPr>
            <p:ph type="subTitle" idx="1"/>
          </p:nvPr>
        </p:nvSpPr>
        <p:spPr>
          <a:xfrm>
            <a:off x="5619964" y="4785543"/>
            <a:ext cx="5322013" cy="1005657"/>
          </a:xfrm>
        </p:spPr>
        <p:txBody>
          <a:bodyPr>
            <a:normAutofit/>
          </a:bodyPr>
          <a:lstStyle/>
          <a:p>
            <a:r>
              <a:rPr lang="en-IN" dirty="0"/>
              <a:t>Sharath Kumar Karnati</a:t>
            </a:r>
          </a:p>
          <a:p>
            <a:r>
              <a:rPr lang="en-IN" dirty="0"/>
              <a:t>011852253</a:t>
            </a:r>
          </a:p>
        </p:txBody>
      </p:sp>
      <p:pic>
        <p:nvPicPr>
          <p:cNvPr id="4" name="Picture 3">
            <a:extLst>
              <a:ext uri="{FF2B5EF4-FFF2-40B4-BE49-F238E27FC236}">
                <a16:creationId xmlns:a16="http://schemas.microsoft.com/office/drawing/2014/main" id="{8A0AF3B6-6DCA-6735-48D6-7B07D71550BD}"/>
              </a:ext>
            </a:extLst>
          </p:cNvPr>
          <p:cNvPicPr>
            <a:picLocks noChangeAspect="1"/>
          </p:cNvPicPr>
          <p:nvPr/>
        </p:nvPicPr>
        <p:blipFill rotWithShape="1">
          <a:blip r:embed="rId2"/>
          <a:srcRect l="16875" r="12014"/>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94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1BCDB-BFAE-99E4-07AD-F4B8E444268A}"/>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Centrality measures:</a:t>
            </a:r>
          </a:p>
        </p:txBody>
      </p:sp>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black network with many dots and lines&#10;&#10;Description automatically generated">
            <a:extLst>
              <a:ext uri="{FF2B5EF4-FFF2-40B4-BE49-F238E27FC236}">
                <a16:creationId xmlns:a16="http://schemas.microsoft.com/office/drawing/2014/main" id="{C9428023-2B55-F779-9710-4CA99430A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9627" y="723901"/>
            <a:ext cx="6570258" cy="5410200"/>
          </a:xfrm>
          <a:prstGeom prst="rect">
            <a:avLst/>
          </a:prstGeom>
        </p:spPr>
      </p:pic>
      <p:sp>
        <p:nvSpPr>
          <p:cNvPr id="5" name="Footer Placeholder 4">
            <a:extLst>
              <a:ext uri="{FF2B5EF4-FFF2-40B4-BE49-F238E27FC236}">
                <a16:creationId xmlns:a16="http://schemas.microsoft.com/office/drawing/2014/main" id="{6B73EE09-ED79-BFD5-45B2-2D76667C017A}"/>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endParaRPr lang="en-US" kern="1200" dirty="0">
              <a:solidFill>
                <a:schemeClr val="tx1"/>
              </a:solidFill>
              <a:latin typeface="+mj-lt"/>
              <a:ea typeface="+mn-ea"/>
              <a:cs typeface="+mn-cs"/>
            </a:endParaRPr>
          </a:p>
        </p:txBody>
      </p:sp>
      <p:sp>
        <p:nvSpPr>
          <p:cNvPr id="4" name="Date Placeholder 3">
            <a:extLst>
              <a:ext uri="{FF2B5EF4-FFF2-40B4-BE49-F238E27FC236}">
                <a16:creationId xmlns:a16="http://schemas.microsoft.com/office/drawing/2014/main" id="{58ECE4B2-E370-53CD-3FAF-185B225D5C4A}"/>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4/24/2024</a:t>
            </a:fld>
            <a:endParaRPr lang="en-US"/>
          </a:p>
        </p:txBody>
      </p:sp>
      <p:sp>
        <p:nvSpPr>
          <p:cNvPr id="6" name="Slide Number Placeholder 5">
            <a:extLst>
              <a:ext uri="{FF2B5EF4-FFF2-40B4-BE49-F238E27FC236}">
                <a16:creationId xmlns:a16="http://schemas.microsoft.com/office/drawing/2014/main" id="{6ABD4FD5-76B8-D238-A268-55DFFF06868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174054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15F2F-1FFF-FF41-0229-D35CFA9E0FFD}"/>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Community detection:</a:t>
            </a:r>
          </a:p>
        </p:txBody>
      </p:sp>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omputer&#10;&#10;Description automatically generated">
            <a:extLst>
              <a:ext uri="{FF2B5EF4-FFF2-40B4-BE49-F238E27FC236}">
                <a16:creationId xmlns:a16="http://schemas.microsoft.com/office/drawing/2014/main" id="{8D6517FA-77BF-A8D3-41F0-67C79D91F5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3829" y="723901"/>
            <a:ext cx="5856051" cy="5410200"/>
          </a:xfrm>
          <a:prstGeom prst="rect">
            <a:avLst/>
          </a:prstGeom>
        </p:spPr>
      </p:pic>
      <p:sp>
        <p:nvSpPr>
          <p:cNvPr id="5" name="Footer Placeholder 4">
            <a:extLst>
              <a:ext uri="{FF2B5EF4-FFF2-40B4-BE49-F238E27FC236}">
                <a16:creationId xmlns:a16="http://schemas.microsoft.com/office/drawing/2014/main" id="{4FB5925C-0DF8-C749-C8D6-F21B07D099FA}"/>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endParaRPr lang="en-US" kern="1200" dirty="0">
              <a:solidFill>
                <a:schemeClr val="tx1"/>
              </a:solidFill>
              <a:latin typeface="+mj-lt"/>
              <a:ea typeface="+mn-ea"/>
              <a:cs typeface="+mn-cs"/>
            </a:endParaRPr>
          </a:p>
        </p:txBody>
      </p:sp>
      <p:sp>
        <p:nvSpPr>
          <p:cNvPr id="4" name="Date Placeholder 3">
            <a:extLst>
              <a:ext uri="{FF2B5EF4-FFF2-40B4-BE49-F238E27FC236}">
                <a16:creationId xmlns:a16="http://schemas.microsoft.com/office/drawing/2014/main" id="{7E15FEF0-2D93-3C77-6AC9-314B18BCA8B8}"/>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4/24/2024</a:t>
            </a:fld>
            <a:endParaRPr lang="en-US"/>
          </a:p>
        </p:txBody>
      </p:sp>
      <p:sp>
        <p:nvSpPr>
          <p:cNvPr id="6" name="Slide Number Placeholder 5">
            <a:extLst>
              <a:ext uri="{FF2B5EF4-FFF2-40B4-BE49-F238E27FC236}">
                <a16:creationId xmlns:a16="http://schemas.microsoft.com/office/drawing/2014/main" id="{BD995864-E8D6-570C-4DDB-D00DF73A66E6}"/>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11</a:t>
            </a:fld>
            <a:endParaRPr lang="en-US"/>
          </a:p>
        </p:txBody>
      </p:sp>
    </p:spTree>
    <p:extLst>
      <p:ext uri="{BB962C8B-B14F-4D97-AF65-F5344CB8AC3E}">
        <p14:creationId xmlns:p14="http://schemas.microsoft.com/office/powerpoint/2010/main" val="416366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6C1DC-88EC-0E1C-9C1B-30641C8A7E3C}"/>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Community Detection:</a:t>
            </a:r>
          </a:p>
        </p:txBody>
      </p:sp>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black and blue network&#10;&#10;Description automatically generated">
            <a:extLst>
              <a:ext uri="{FF2B5EF4-FFF2-40B4-BE49-F238E27FC236}">
                <a16:creationId xmlns:a16="http://schemas.microsoft.com/office/drawing/2014/main" id="{002836C1-CB86-E4AE-5EA2-49AEADA809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910496"/>
            <a:ext cx="7353299" cy="5037010"/>
          </a:xfrm>
          <a:prstGeom prst="rect">
            <a:avLst/>
          </a:prstGeom>
        </p:spPr>
      </p:pic>
      <p:sp>
        <p:nvSpPr>
          <p:cNvPr id="5" name="Footer Placeholder 4">
            <a:extLst>
              <a:ext uri="{FF2B5EF4-FFF2-40B4-BE49-F238E27FC236}">
                <a16:creationId xmlns:a16="http://schemas.microsoft.com/office/drawing/2014/main" id="{3C0A2C1D-049D-DA1D-AC0E-797A2166C3E9}"/>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endParaRPr lang="en-US" kern="1200" dirty="0">
              <a:solidFill>
                <a:schemeClr val="tx1"/>
              </a:solidFill>
              <a:latin typeface="+mj-lt"/>
              <a:ea typeface="+mn-ea"/>
              <a:cs typeface="+mn-cs"/>
            </a:endParaRPr>
          </a:p>
        </p:txBody>
      </p:sp>
      <p:sp>
        <p:nvSpPr>
          <p:cNvPr id="4" name="Date Placeholder 3">
            <a:extLst>
              <a:ext uri="{FF2B5EF4-FFF2-40B4-BE49-F238E27FC236}">
                <a16:creationId xmlns:a16="http://schemas.microsoft.com/office/drawing/2014/main" id="{59A43516-BDE0-5E3A-38ED-DB33BA0A5F77}"/>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4/24/2024</a:t>
            </a:fld>
            <a:endParaRPr lang="en-US"/>
          </a:p>
        </p:txBody>
      </p:sp>
      <p:sp>
        <p:nvSpPr>
          <p:cNvPr id="6" name="Slide Number Placeholder 5">
            <a:extLst>
              <a:ext uri="{FF2B5EF4-FFF2-40B4-BE49-F238E27FC236}">
                <a16:creationId xmlns:a16="http://schemas.microsoft.com/office/drawing/2014/main" id="{1B70EDDA-C41B-302B-D59E-CCFF6C5277AD}"/>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12</a:t>
            </a:fld>
            <a:endParaRPr lang="en-US"/>
          </a:p>
        </p:txBody>
      </p:sp>
    </p:spTree>
    <p:extLst>
      <p:ext uri="{BB962C8B-B14F-4D97-AF65-F5344CB8AC3E}">
        <p14:creationId xmlns:p14="http://schemas.microsoft.com/office/powerpoint/2010/main" val="253312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2632E-42B2-4CA0-F90F-3E1D31158E36}"/>
              </a:ext>
            </a:extLst>
          </p:cNvPr>
          <p:cNvSpPr>
            <a:spLocks noGrp="1"/>
          </p:cNvSpPr>
          <p:nvPr>
            <p:ph type="title"/>
          </p:nvPr>
        </p:nvSpPr>
        <p:spPr>
          <a:xfrm>
            <a:off x="704088" y="914400"/>
            <a:ext cx="3660776" cy="4404064"/>
          </a:xfrm>
        </p:spPr>
        <p:txBody>
          <a:bodyPr>
            <a:normAutofit/>
          </a:bodyPr>
          <a:lstStyle/>
          <a:p>
            <a:r>
              <a:rPr lang="en-IN" dirty="0"/>
              <a:t>Shortest Path Algorithm:</a:t>
            </a:r>
          </a:p>
        </p:txBody>
      </p:sp>
      <p:cxnSp>
        <p:nvCxnSpPr>
          <p:cNvPr id="15" name="Straight Connector 14">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A0FA67F-9959-8859-D76D-7D279892CE5A}"/>
              </a:ext>
            </a:extLst>
          </p:cNvPr>
          <p:cNvSpPr>
            <a:spLocks noGrp="1"/>
          </p:cNvSpPr>
          <p:nvPr>
            <p:ph type="ftr" sz="quarter" idx="11"/>
          </p:nvPr>
        </p:nvSpPr>
        <p:spPr>
          <a:xfrm>
            <a:off x="715383" y="6356350"/>
            <a:ext cx="4539727" cy="365125"/>
          </a:xfrm>
        </p:spPr>
        <p:txBody>
          <a:bodyPr>
            <a:normAutofit/>
          </a:bodyPr>
          <a:lstStyle/>
          <a:p>
            <a:pPr>
              <a:spcAft>
                <a:spcPts val="600"/>
              </a:spcAft>
            </a:pPr>
            <a:endParaRPr lang="en-US" dirty="0"/>
          </a:p>
        </p:txBody>
      </p:sp>
      <p:sp>
        <p:nvSpPr>
          <p:cNvPr id="4" name="Date Placeholder 3">
            <a:extLst>
              <a:ext uri="{FF2B5EF4-FFF2-40B4-BE49-F238E27FC236}">
                <a16:creationId xmlns:a16="http://schemas.microsoft.com/office/drawing/2014/main" id="{31D9567A-24F8-93B6-1A3E-6725AF88A289}"/>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4/24/2024</a:t>
            </a:fld>
            <a:endParaRPr lang="en-US"/>
          </a:p>
        </p:txBody>
      </p:sp>
      <p:sp>
        <p:nvSpPr>
          <p:cNvPr id="6" name="Slide Number Placeholder 5">
            <a:extLst>
              <a:ext uri="{FF2B5EF4-FFF2-40B4-BE49-F238E27FC236}">
                <a16:creationId xmlns:a16="http://schemas.microsoft.com/office/drawing/2014/main" id="{AA3B7C07-982E-4314-FF41-7104D4146F4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13</a:t>
            </a:fld>
            <a:endParaRPr lang="en-US"/>
          </a:p>
        </p:txBody>
      </p:sp>
      <p:graphicFrame>
        <p:nvGraphicFramePr>
          <p:cNvPr id="8" name="Content Placeholder 2">
            <a:extLst>
              <a:ext uri="{FF2B5EF4-FFF2-40B4-BE49-F238E27FC236}">
                <a16:creationId xmlns:a16="http://schemas.microsoft.com/office/drawing/2014/main" id="{42A9AFA2-D92B-C8C2-6F77-1E7809DF367F}"/>
              </a:ext>
            </a:extLst>
          </p:cNvPr>
          <p:cNvGraphicFramePr>
            <a:graphicFrameLocks noGrp="1"/>
          </p:cNvGraphicFramePr>
          <p:nvPr>
            <p:ph idx="1"/>
            <p:extLst>
              <p:ext uri="{D42A27DB-BD31-4B8C-83A1-F6EECF244321}">
                <p14:modId xmlns:p14="http://schemas.microsoft.com/office/powerpoint/2010/main" val="2294199226"/>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28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D84C4-D7E1-F420-F268-B87493B8EA34}"/>
              </a:ext>
            </a:extLst>
          </p:cNvPr>
          <p:cNvSpPr>
            <a:spLocks noGrp="1"/>
          </p:cNvSpPr>
          <p:nvPr>
            <p:ph type="title"/>
          </p:nvPr>
        </p:nvSpPr>
        <p:spPr>
          <a:xfrm>
            <a:off x="704088" y="914400"/>
            <a:ext cx="3660776" cy="4404064"/>
          </a:xfrm>
        </p:spPr>
        <p:txBody>
          <a:bodyPr>
            <a:normAutofit/>
          </a:bodyPr>
          <a:lstStyle/>
          <a:p>
            <a:r>
              <a:rPr lang="en-IN" dirty="0"/>
              <a:t>Shortest Path Algorithm:</a:t>
            </a:r>
          </a:p>
        </p:txBody>
      </p:sp>
      <p:cxnSp>
        <p:nvCxnSpPr>
          <p:cNvPr id="14" name="Straight Connector 13">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3D88304-EF92-5B8D-5696-561435DA32E1}"/>
              </a:ext>
            </a:extLst>
          </p:cNvPr>
          <p:cNvSpPr>
            <a:spLocks noGrp="1"/>
          </p:cNvSpPr>
          <p:nvPr>
            <p:ph type="ftr" sz="quarter" idx="11"/>
          </p:nvPr>
        </p:nvSpPr>
        <p:spPr>
          <a:xfrm>
            <a:off x="715383" y="6356350"/>
            <a:ext cx="4539727" cy="365125"/>
          </a:xfrm>
        </p:spPr>
        <p:txBody>
          <a:bodyPr>
            <a:normAutofit/>
          </a:bodyPr>
          <a:lstStyle/>
          <a:p>
            <a:pPr>
              <a:spcAft>
                <a:spcPts val="600"/>
              </a:spcAft>
            </a:pPr>
            <a:endParaRPr lang="en-US" dirty="0"/>
          </a:p>
        </p:txBody>
      </p:sp>
      <p:sp>
        <p:nvSpPr>
          <p:cNvPr id="4" name="Date Placeholder 3">
            <a:extLst>
              <a:ext uri="{FF2B5EF4-FFF2-40B4-BE49-F238E27FC236}">
                <a16:creationId xmlns:a16="http://schemas.microsoft.com/office/drawing/2014/main" id="{458F72EF-856C-0EB7-E5A0-3CB708DFA45B}"/>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4/24/2024</a:t>
            </a:fld>
            <a:endParaRPr lang="en-US"/>
          </a:p>
        </p:txBody>
      </p:sp>
      <p:sp>
        <p:nvSpPr>
          <p:cNvPr id="6" name="Slide Number Placeholder 5">
            <a:extLst>
              <a:ext uri="{FF2B5EF4-FFF2-40B4-BE49-F238E27FC236}">
                <a16:creationId xmlns:a16="http://schemas.microsoft.com/office/drawing/2014/main" id="{99E252D2-F9BC-A4A2-32D4-E5F649F66E3D}"/>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14</a:t>
            </a:fld>
            <a:endParaRPr lang="en-US"/>
          </a:p>
        </p:txBody>
      </p:sp>
      <p:graphicFrame>
        <p:nvGraphicFramePr>
          <p:cNvPr id="8" name="Content Placeholder 2">
            <a:extLst>
              <a:ext uri="{FF2B5EF4-FFF2-40B4-BE49-F238E27FC236}">
                <a16:creationId xmlns:a16="http://schemas.microsoft.com/office/drawing/2014/main" id="{8E188944-3E96-0EF0-3A48-63EC8B2FDC97}"/>
              </a:ext>
            </a:extLst>
          </p:cNvPr>
          <p:cNvGraphicFramePr>
            <a:graphicFrameLocks noGrp="1"/>
          </p:cNvGraphicFramePr>
          <p:nvPr>
            <p:ph idx="1"/>
            <p:extLst>
              <p:ext uri="{D42A27DB-BD31-4B8C-83A1-F6EECF244321}">
                <p14:modId xmlns:p14="http://schemas.microsoft.com/office/powerpoint/2010/main" val="4014869327"/>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74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C817A-0A23-9D04-7E29-9890C00FD923}"/>
              </a:ext>
            </a:extLst>
          </p:cNvPr>
          <p:cNvSpPr>
            <a:spLocks noGrp="1"/>
          </p:cNvSpPr>
          <p:nvPr>
            <p:ph type="title"/>
          </p:nvPr>
        </p:nvSpPr>
        <p:spPr>
          <a:xfrm>
            <a:off x="4866968" y="914400"/>
            <a:ext cx="6627924" cy="1307592"/>
          </a:xfrm>
        </p:spPr>
        <p:txBody>
          <a:bodyPr>
            <a:normAutofit/>
          </a:bodyPr>
          <a:lstStyle/>
          <a:p>
            <a:r>
              <a:rPr lang="en-IN" dirty="0"/>
              <a:t>Tasks pending:</a:t>
            </a:r>
          </a:p>
        </p:txBody>
      </p:sp>
      <p:pic>
        <p:nvPicPr>
          <p:cNvPr id="8" name="Picture 7" descr="Magnifying glass showing decling performance">
            <a:extLst>
              <a:ext uri="{FF2B5EF4-FFF2-40B4-BE49-F238E27FC236}">
                <a16:creationId xmlns:a16="http://schemas.microsoft.com/office/drawing/2014/main" id="{73630BBC-5CD2-DC0B-DABE-8B2576DB5485}"/>
              </a:ext>
            </a:extLst>
          </p:cNvPr>
          <p:cNvPicPr>
            <a:picLocks noChangeAspect="1"/>
          </p:cNvPicPr>
          <p:nvPr/>
        </p:nvPicPr>
        <p:blipFill rotWithShape="1">
          <a:blip r:embed="rId2"/>
          <a:srcRect l="14301" r="44867" b="2"/>
          <a:stretch/>
        </p:blipFill>
        <p:spPr>
          <a:xfrm>
            <a:off x="20" y="-17929"/>
            <a:ext cx="4206220" cy="6875929"/>
          </a:xfrm>
          <a:prstGeom prst="rect">
            <a:avLst/>
          </a:prstGeom>
        </p:spPr>
      </p:pic>
      <p:cxnSp>
        <p:nvCxnSpPr>
          <p:cNvPr id="14" name="Straight Connector 13">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015277-4761-F770-B110-BF025AF2BBD0}"/>
              </a:ext>
            </a:extLst>
          </p:cNvPr>
          <p:cNvSpPr>
            <a:spLocks noGrp="1"/>
          </p:cNvSpPr>
          <p:nvPr>
            <p:ph idx="1"/>
          </p:nvPr>
        </p:nvSpPr>
        <p:spPr>
          <a:xfrm>
            <a:off x="4866968" y="2221992"/>
            <a:ext cx="6627924" cy="3739896"/>
          </a:xfrm>
        </p:spPr>
        <p:txBody>
          <a:bodyPr>
            <a:normAutofit/>
          </a:bodyPr>
          <a:lstStyle/>
          <a:p>
            <a:r>
              <a:rPr lang="en-IN" dirty="0">
                <a:latin typeface="Arial" panose="020B0604020202020204" pitchFamily="34" charset="0"/>
                <a:cs typeface="Arial" panose="020B0604020202020204" pitchFamily="34" charset="0"/>
              </a:rPr>
              <a:t>Will try to perform on a large dataset as it is talking so much time and space.</a:t>
            </a:r>
          </a:p>
          <a:p>
            <a:r>
              <a:rPr lang="en-IN" dirty="0">
                <a:latin typeface="Arial" panose="020B0604020202020204" pitchFamily="34" charset="0"/>
                <a:cs typeface="Arial" panose="020B0604020202020204" pitchFamily="34" charset="0"/>
              </a:rPr>
              <a:t>Need to do comparison analysis between </a:t>
            </a:r>
            <a:r>
              <a:rPr lang="en-IN" dirty="0" err="1">
                <a:latin typeface="Arial" panose="020B0604020202020204" pitchFamily="34" charset="0"/>
                <a:cs typeface="Arial" panose="020B0604020202020204" pitchFamily="34" charset="0"/>
              </a:rPr>
              <a:t>NetworkX</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igraph</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Need to document the work done till now and should make a final report</a:t>
            </a:r>
          </a:p>
          <a:p>
            <a:r>
              <a:rPr lang="en-IN" dirty="0">
                <a:latin typeface="Arial" panose="020B0604020202020204" pitchFamily="34" charset="0"/>
                <a:cs typeface="Arial" panose="020B0604020202020204" pitchFamily="34" charset="0"/>
              </a:rPr>
              <a:t>I failed to do the community detection using Leiden and Girvan-Newman Algorithms, will again try to do with them and compare each other.</a:t>
            </a:r>
          </a:p>
        </p:txBody>
      </p:sp>
      <p:cxnSp>
        <p:nvCxnSpPr>
          <p:cNvPr id="16" name="Straight Connector 15">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CAFB86-3763-2F59-B5BA-542992567A69}"/>
              </a:ext>
            </a:extLst>
          </p:cNvPr>
          <p:cNvSpPr>
            <a:spLocks noGrp="1"/>
          </p:cNvSpPr>
          <p:nvPr>
            <p:ph type="ftr" sz="quarter" idx="11"/>
          </p:nvPr>
        </p:nvSpPr>
        <p:spPr>
          <a:xfrm>
            <a:off x="715383" y="6356350"/>
            <a:ext cx="4539727" cy="365125"/>
          </a:xfrm>
        </p:spPr>
        <p:txBody>
          <a:bodyPr>
            <a:normAutofit/>
          </a:bodyPr>
          <a:lstStyle/>
          <a:p>
            <a:pPr>
              <a:spcAft>
                <a:spcPts val="600"/>
              </a:spcAft>
            </a:pPr>
            <a:endParaRPr lang="en-US" dirty="0">
              <a:solidFill>
                <a:srgbClr val="FFFFFF"/>
              </a:solidFill>
            </a:endParaRPr>
          </a:p>
        </p:txBody>
      </p:sp>
      <p:sp>
        <p:nvSpPr>
          <p:cNvPr id="4" name="Date Placeholder 3">
            <a:extLst>
              <a:ext uri="{FF2B5EF4-FFF2-40B4-BE49-F238E27FC236}">
                <a16:creationId xmlns:a16="http://schemas.microsoft.com/office/drawing/2014/main" id="{4A01DDED-8139-CB02-9F2D-DA5C6B3F8A7A}"/>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4/24/2024</a:t>
            </a:fld>
            <a:endParaRPr lang="en-US"/>
          </a:p>
        </p:txBody>
      </p:sp>
      <p:sp>
        <p:nvSpPr>
          <p:cNvPr id="6" name="Slide Number Placeholder 5">
            <a:extLst>
              <a:ext uri="{FF2B5EF4-FFF2-40B4-BE49-F238E27FC236}">
                <a16:creationId xmlns:a16="http://schemas.microsoft.com/office/drawing/2014/main" id="{64EDCF4E-9310-5F78-D2C8-CCF41E97B3AB}"/>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89194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E03FD-6E92-3116-2973-1025FEAF69D2}"/>
              </a:ext>
            </a:extLst>
          </p:cNvPr>
          <p:cNvSpPr>
            <a:spLocks noGrp="1"/>
          </p:cNvSpPr>
          <p:nvPr>
            <p:ph type="title"/>
          </p:nvPr>
        </p:nvSpPr>
        <p:spPr>
          <a:xfrm>
            <a:off x="5248656" y="914400"/>
            <a:ext cx="6236208" cy="1307592"/>
          </a:xfrm>
        </p:spPr>
        <p:txBody>
          <a:bodyPr>
            <a:normAutofit/>
          </a:bodyPr>
          <a:lstStyle/>
          <a:p>
            <a:r>
              <a:rPr lang="en-IN" dirty="0"/>
              <a:t>Future Scope</a:t>
            </a:r>
          </a:p>
        </p:txBody>
      </p:sp>
      <p:pic>
        <p:nvPicPr>
          <p:cNvPr id="8" name="Picture 7" descr="Light bulb on yellow background with sketched light beams and cord">
            <a:extLst>
              <a:ext uri="{FF2B5EF4-FFF2-40B4-BE49-F238E27FC236}">
                <a16:creationId xmlns:a16="http://schemas.microsoft.com/office/drawing/2014/main" id="{41AB403E-4EF6-B0AB-3A3E-F6B01C8F0C51}"/>
              </a:ext>
            </a:extLst>
          </p:cNvPr>
          <p:cNvPicPr>
            <a:picLocks noChangeAspect="1"/>
          </p:cNvPicPr>
          <p:nvPr/>
        </p:nvPicPr>
        <p:blipFill rotWithShape="1">
          <a:blip r:embed="rId2"/>
          <a:srcRect l="51219" r="6961"/>
          <a:stretch/>
        </p:blipFill>
        <p:spPr>
          <a:xfrm>
            <a:off x="20" y="-1"/>
            <a:ext cx="4663420" cy="6858001"/>
          </a:xfrm>
          <a:prstGeom prst="rect">
            <a:avLst/>
          </a:prstGeom>
        </p:spPr>
      </p:pic>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A9C819-9E56-3F8A-FA34-E6467930EA14}"/>
              </a:ext>
            </a:extLst>
          </p:cNvPr>
          <p:cNvSpPr>
            <a:spLocks noGrp="1"/>
          </p:cNvSpPr>
          <p:nvPr>
            <p:ph idx="1"/>
          </p:nvPr>
        </p:nvSpPr>
        <p:spPr>
          <a:xfrm>
            <a:off x="5248656" y="2221992"/>
            <a:ext cx="6236208" cy="3941064"/>
          </a:xfrm>
        </p:spPr>
        <p:txBody>
          <a:bodyPr>
            <a:normAutofit/>
          </a:bodyPr>
          <a:lstStyle/>
          <a:p>
            <a:r>
              <a:rPr lang="en-IN" dirty="0"/>
              <a:t>There is a scope to design a time efficient Algorithm to perform the shortest path calculation for very large dataset.</a:t>
            </a:r>
          </a:p>
          <a:p>
            <a:r>
              <a:rPr lang="en-IN" dirty="0"/>
              <a:t>We can extend these study into medical use cases such as detecting the virus spread zones etc.</a:t>
            </a:r>
          </a:p>
          <a:p>
            <a:endParaRPr lang="en-IN" dirty="0"/>
          </a:p>
        </p:txBody>
      </p:sp>
      <p:sp>
        <p:nvSpPr>
          <p:cNvPr id="5" name="Footer Placeholder 4">
            <a:extLst>
              <a:ext uri="{FF2B5EF4-FFF2-40B4-BE49-F238E27FC236}">
                <a16:creationId xmlns:a16="http://schemas.microsoft.com/office/drawing/2014/main" id="{67DAFAFF-AE52-C327-0106-C26632653259}"/>
              </a:ext>
            </a:extLst>
          </p:cNvPr>
          <p:cNvSpPr>
            <a:spLocks noGrp="1"/>
          </p:cNvSpPr>
          <p:nvPr>
            <p:ph type="ftr" sz="quarter" idx="11"/>
          </p:nvPr>
        </p:nvSpPr>
        <p:spPr>
          <a:xfrm>
            <a:off x="715384" y="6356350"/>
            <a:ext cx="3915884" cy="365125"/>
          </a:xfrm>
        </p:spPr>
        <p:txBody>
          <a:bodyPr>
            <a:normAutofit/>
          </a:bodyPr>
          <a:lstStyle/>
          <a:p>
            <a:pPr>
              <a:spcAft>
                <a:spcPts val="600"/>
              </a:spcAft>
            </a:pPr>
            <a:endParaRPr lang="en-US" dirty="0">
              <a:solidFill>
                <a:srgbClr val="FFFFFF"/>
              </a:solidFill>
            </a:endParaRPr>
          </a:p>
        </p:txBody>
      </p:sp>
      <p:sp>
        <p:nvSpPr>
          <p:cNvPr id="4" name="Date Placeholder 3">
            <a:extLst>
              <a:ext uri="{FF2B5EF4-FFF2-40B4-BE49-F238E27FC236}">
                <a16:creationId xmlns:a16="http://schemas.microsoft.com/office/drawing/2014/main" id="{D8E195CA-0F0C-8DD7-9669-785DBB364C59}"/>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4/24/2024</a:t>
            </a:fld>
            <a:endParaRPr lang="en-US"/>
          </a:p>
        </p:txBody>
      </p:sp>
      <p:sp>
        <p:nvSpPr>
          <p:cNvPr id="6" name="Slide Number Placeholder 5">
            <a:extLst>
              <a:ext uri="{FF2B5EF4-FFF2-40B4-BE49-F238E27FC236}">
                <a16:creationId xmlns:a16="http://schemas.microsoft.com/office/drawing/2014/main" id="{E72D36CE-276B-817A-C0AC-F58ADC4D578B}"/>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16</a:t>
            </a:fld>
            <a:endParaRPr lang="en-US"/>
          </a:p>
        </p:txBody>
      </p:sp>
    </p:spTree>
    <p:extLst>
      <p:ext uri="{BB962C8B-B14F-4D97-AF65-F5344CB8AC3E}">
        <p14:creationId xmlns:p14="http://schemas.microsoft.com/office/powerpoint/2010/main" val="440891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D0E0-4269-70A2-4CD5-D2B0B9D32165}"/>
              </a:ext>
            </a:extLst>
          </p:cNvPr>
          <p:cNvSpPr>
            <a:spLocks noGrp="1"/>
          </p:cNvSpPr>
          <p:nvPr>
            <p:ph type="title"/>
          </p:nvPr>
        </p:nvSpPr>
        <p:spPr>
          <a:xfrm>
            <a:off x="700635" y="922096"/>
            <a:ext cx="10691265" cy="799700"/>
          </a:xfrm>
        </p:spPr>
        <p:txBody>
          <a:bodyPr/>
          <a:lstStyle/>
          <a:p>
            <a:r>
              <a:rPr lang="en-IN" dirty="0"/>
              <a:t>References:</a:t>
            </a:r>
          </a:p>
        </p:txBody>
      </p:sp>
      <p:sp>
        <p:nvSpPr>
          <p:cNvPr id="3" name="Content Placeholder 2">
            <a:extLst>
              <a:ext uri="{FF2B5EF4-FFF2-40B4-BE49-F238E27FC236}">
                <a16:creationId xmlns:a16="http://schemas.microsoft.com/office/drawing/2014/main" id="{36907BC2-D750-0C1B-C37F-F9A88DE6E708}"/>
              </a:ext>
            </a:extLst>
          </p:cNvPr>
          <p:cNvSpPr>
            <a:spLocks noGrp="1"/>
          </p:cNvSpPr>
          <p:nvPr>
            <p:ph idx="1"/>
          </p:nvPr>
        </p:nvSpPr>
        <p:spPr>
          <a:xfrm>
            <a:off x="700635" y="1721796"/>
            <a:ext cx="10691265" cy="4207418"/>
          </a:xfrm>
        </p:spPr>
        <p:txBody>
          <a:bodyPr>
            <a:normAutofit/>
          </a:bodyPr>
          <a:lstStyle/>
          <a:p>
            <a:r>
              <a:rPr lang="en-US" sz="1600" b="1" i="0" dirty="0">
                <a:solidFill>
                  <a:srgbClr val="0B0B0B"/>
                </a:solidFill>
                <a:effectLst/>
                <a:highlight>
                  <a:srgbClr val="FFFFFF"/>
                </a:highlight>
                <a:latin typeface="Arial" panose="020B0604020202020204" pitchFamily="34" charset="0"/>
                <a:cs typeface="Arial" panose="020B0604020202020204" pitchFamily="34" charset="0"/>
              </a:rPr>
              <a:t>Community structure in social and biological networks by M. Girvan and </a:t>
            </a:r>
            <a:r>
              <a:rPr lang="en-US" sz="1600" b="1" i="0" dirty="0" err="1">
                <a:solidFill>
                  <a:srgbClr val="0B0B0B"/>
                </a:solidFill>
                <a:effectLst/>
                <a:highlight>
                  <a:srgbClr val="FFFFFF"/>
                </a:highlight>
                <a:latin typeface="Arial" panose="020B0604020202020204" pitchFamily="34" charset="0"/>
                <a:cs typeface="Arial" panose="020B0604020202020204" pitchFamily="34" charset="0"/>
              </a:rPr>
              <a:t>M.</a:t>
            </a:r>
            <a:r>
              <a:rPr lang="en-US" sz="1600" b="1" dirty="0" err="1">
                <a:solidFill>
                  <a:srgbClr val="0B0B0B"/>
                </a:solidFill>
                <a:highlight>
                  <a:srgbClr val="FFFFFF"/>
                </a:highlight>
                <a:latin typeface="Arial" panose="020B0604020202020204" pitchFamily="34" charset="0"/>
                <a:cs typeface="Arial" panose="020B0604020202020204" pitchFamily="34" charset="0"/>
              </a:rPr>
              <a:t>E.J.Newman</a:t>
            </a:r>
            <a:r>
              <a:rPr lang="en-US" sz="1600" b="1" dirty="0">
                <a:solidFill>
                  <a:srgbClr val="0B0B0B"/>
                </a:solidFill>
                <a:highlight>
                  <a:srgbClr val="FFFFFF"/>
                </a:highlight>
                <a:latin typeface="Arial" panose="020B0604020202020204" pitchFamily="34" charset="0"/>
                <a:cs typeface="Arial" panose="020B0604020202020204" pitchFamily="34" charset="0"/>
              </a:rPr>
              <a:t>.</a:t>
            </a:r>
          </a:p>
          <a:p>
            <a:pPr algn="l"/>
            <a:r>
              <a:rPr lang="en-IN" sz="1600" b="1" i="0" dirty="0">
                <a:solidFill>
                  <a:srgbClr val="000000"/>
                </a:solidFill>
                <a:effectLst/>
                <a:highlight>
                  <a:srgbClr val="FFFFFF"/>
                </a:highlight>
                <a:latin typeface="Arial" panose="020B0604020202020204" pitchFamily="34" charset="0"/>
                <a:cs typeface="Arial" panose="020B0604020202020204" pitchFamily="34" charset="0"/>
              </a:rPr>
              <a:t>Exploring Network Structure, Dynamics, and Function using </a:t>
            </a:r>
            <a:r>
              <a:rPr lang="en-IN" sz="1600" b="1" i="0" dirty="0" err="1">
                <a:solidFill>
                  <a:srgbClr val="000000"/>
                </a:solidFill>
                <a:effectLst/>
                <a:highlight>
                  <a:srgbClr val="FFFFFF"/>
                </a:highlight>
                <a:latin typeface="Arial" panose="020B0604020202020204" pitchFamily="34" charset="0"/>
                <a:cs typeface="Arial" panose="020B0604020202020204" pitchFamily="34" charset="0"/>
              </a:rPr>
              <a:t>NetworkX</a:t>
            </a:r>
            <a:r>
              <a:rPr lang="en-IN" sz="1600" b="1" dirty="0">
                <a:solidFill>
                  <a:srgbClr val="000000"/>
                </a:solidFill>
                <a:highlight>
                  <a:srgbClr val="FFFFFF"/>
                </a:highlight>
                <a:latin typeface="Arial" panose="020B0604020202020204" pitchFamily="34" charset="0"/>
                <a:cs typeface="Arial" panose="020B0604020202020204" pitchFamily="34" charset="0"/>
              </a:rPr>
              <a:t> </a:t>
            </a:r>
            <a:r>
              <a:rPr lang="en-IN" sz="1600" b="1" i="0" dirty="0">
                <a:solidFill>
                  <a:srgbClr val="000000"/>
                </a:solidFill>
                <a:effectLst/>
                <a:highlight>
                  <a:srgbClr val="FFFFFF"/>
                </a:highlight>
                <a:latin typeface="Arial" panose="020B0604020202020204" pitchFamily="34" charset="0"/>
                <a:cs typeface="Arial" panose="020B0604020202020204" pitchFamily="34" charset="0"/>
              </a:rPr>
              <a:t>Aric A. </a:t>
            </a:r>
            <a:r>
              <a:rPr lang="en-IN" sz="1600" b="1" i="0" dirty="0" err="1">
                <a:solidFill>
                  <a:srgbClr val="000000"/>
                </a:solidFill>
                <a:effectLst/>
                <a:highlight>
                  <a:srgbClr val="FFFFFF"/>
                </a:highlight>
                <a:latin typeface="Arial" panose="020B0604020202020204" pitchFamily="34" charset="0"/>
                <a:cs typeface="Arial" panose="020B0604020202020204" pitchFamily="34" charset="0"/>
              </a:rPr>
              <a:t>Hagberg,Daniel</a:t>
            </a:r>
            <a:r>
              <a:rPr lang="en-IN" sz="1600" b="1" i="0" dirty="0">
                <a:solidFill>
                  <a:srgbClr val="000000"/>
                </a:solidFill>
                <a:effectLst/>
                <a:highlight>
                  <a:srgbClr val="FFFFFF"/>
                </a:highlight>
                <a:latin typeface="Arial" panose="020B0604020202020204" pitchFamily="34" charset="0"/>
                <a:cs typeface="Arial" panose="020B0604020202020204" pitchFamily="34" charset="0"/>
              </a:rPr>
              <a:t> A. </a:t>
            </a:r>
            <a:r>
              <a:rPr lang="en-IN" sz="1600" b="1" i="0" dirty="0" err="1">
                <a:solidFill>
                  <a:srgbClr val="000000"/>
                </a:solidFill>
                <a:effectLst/>
                <a:highlight>
                  <a:srgbClr val="FFFFFF"/>
                </a:highlight>
                <a:latin typeface="Arial" panose="020B0604020202020204" pitchFamily="34" charset="0"/>
                <a:cs typeface="Arial" panose="020B0604020202020204" pitchFamily="34" charset="0"/>
              </a:rPr>
              <a:t>Schult</a:t>
            </a:r>
            <a:r>
              <a:rPr lang="en-IN" sz="1600" b="1" dirty="0" err="1">
                <a:solidFill>
                  <a:srgbClr val="000000"/>
                </a:solidFill>
                <a:highlight>
                  <a:srgbClr val="FFFFFF"/>
                </a:highlight>
                <a:latin typeface="Arial" panose="020B0604020202020204" pitchFamily="34" charset="0"/>
                <a:cs typeface="Arial" panose="020B0604020202020204" pitchFamily="34" charset="0"/>
              </a:rPr>
              <a:t>,</a:t>
            </a:r>
            <a:r>
              <a:rPr lang="en-IN" sz="1600" b="1" i="0" dirty="0" err="1">
                <a:solidFill>
                  <a:srgbClr val="000000"/>
                </a:solidFill>
                <a:effectLst/>
                <a:highlight>
                  <a:srgbClr val="FFFFFF"/>
                </a:highlight>
                <a:latin typeface="Arial" panose="020B0604020202020204" pitchFamily="34" charset="0"/>
                <a:cs typeface="Arial" panose="020B0604020202020204" pitchFamily="34" charset="0"/>
              </a:rPr>
              <a:t>Pieter</a:t>
            </a:r>
            <a:r>
              <a:rPr lang="en-IN" sz="1600" b="1" i="0" dirty="0">
                <a:solidFill>
                  <a:srgbClr val="000000"/>
                </a:solidFill>
                <a:effectLst/>
                <a:highlight>
                  <a:srgbClr val="FFFFFF"/>
                </a:highlight>
                <a:latin typeface="Arial" panose="020B0604020202020204" pitchFamily="34" charset="0"/>
                <a:cs typeface="Arial" panose="020B0604020202020204" pitchFamily="34" charset="0"/>
              </a:rPr>
              <a:t> J. Swart.</a:t>
            </a:r>
          </a:p>
          <a:p>
            <a:pPr algn="l"/>
            <a:r>
              <a:rPr lang="en-IN" sz="1600" b="1" dirty="0">
                <a:latin typeface="Arial" panose="020B0604020202020204" pitchFamily="34" charset="0"/>
                <a:cs typeface="Arial" panose="020B0604020202020204" pitchFamily="34" charset="0"/>
              </a:rPr>
              <a:t>SOCIAL NETWORK ANALYSIS USING PYTHON AND NETWORKX </a:t>
            </a:r>
            <a:r>
              <a:rPr lang="en-IN" sz="1600" b="1" dirty="0" err="1">
                <a:latin typeface="Arial" panose="020B0604020202020204" pitchFamily="34" charset="0"/>
                <a:cs typeface="Arial" panose="020B0604020202020204" pitchFamily="34" charset="0"/>
              </a:rPr>
              <a:t>shivam</a:t>
            </a:r>
            <a:r>
              <a:rPr lang="en-IN" sz="1600" b="1" dirty="0">
                <a:latin typeface="Arial" panose="020B0604020202020204" pitchFamily="34" charset="0"/>
                <a:cs typeface="Arial" panose="020B0604020202020204" pitchFamily="34" charset="0"/>
              </a:rPr>
              <a:t> shah, Sumitra </a:t>
            </a:r>
            <a:r>
              <a:rPr lang="en-IN" sz="1600" b="1" dirty="0" err="1">
                <a:latin typeface="Arial" panose="020B0604020202020204" pitchFamily="34" charset="0"/>
                <a:cs typeface="Arial" panose="020B0604020202020204" pitchFamily="34" charset="0"/>
              </a:rPr>
              <a:t>Menaria</a:t>
            </a:r>
            <a:r>
              <a:rPr lang="en-IN" sz="1600" b="1" dirty="0">
                <a:latin typeface="Arial" panose="020B0604020202020204" pitchFamily="34" charset="0"/>
                <a:cs typeface="Arial" panose="020B0604020202020204" pitchFamily="34" charset="0"/>
              </a:rPr>
              <a:t>.</a:t>
            </a:r>
          </a:p>
          <a:p>
            <a:r>
              <a:rPr lang="en-US" sz="1600" b="1" i="0" dirty="0">
                <a:effectLst/>
                <a:highlight>
                  <a:srgbClr val="FFFFFF"/>
                </a:highlight>
                <a:latin typeface="Arial" panose="020B0604020202020204" pitchFamily="34" charset="0"/>
                <a:cs typeface="Arial" panose="020B0604020202020204" pitchFamily="34" charset="0"/>
              </a:rPr>
              <a:t>Newman, M.E.J. (2010). Networks: An Introduction. Oxford University Press.</a:t>
            </a:r>
          </a:p>
          <a:p>
            <a:r>
              <a:rPr lang="en-US" sz="1600" b="1" i="0" dirty="0">
                <a:effectLst/>
                <a:highlight>
                  <a:srgbClr val="FFFFFF"/>
                </a:highlight>
                <a:latin typeface="Arial" panose="020B0604020202020204" pitchFamily="34" charset="0"/>
                <a:cs typeface="Arial" panose="020B0604020202020204" pitchFamily="34" charset="0"/>
              </a:rPr>
              <a:t>Community Evolution in Social </a:t>
            </a:r>
            <a:r>
              <a:rPr lang="en-US" sz="1600" b="1" i="0" dirty="0" err="1">
                <a:effectLst/>
                <a:highlight>
                  <a:srgbClr val="FFFFFF"/>
                </a:highlight>
                <a:latin typeface="Arial" panose="020B0604020202020204" pitchFamily="34" charset="0"/>
                <a:cs typeface="Arial" panose="020B0604020202020204" pitchFamily="34" charset="0"/>
              </a:rPr>
              <a:t>Networks:Leskovec</a:t>
            </a:r>
            <a:r>
              <a:rPr lang="en-US" sz="1600" b="1" i="0" dirty="0">
                <a:effectLst/>
                <a:highlight>
                  <a:srgbClr val="FFFFFF"/>
                </a:highlight>
                <a:latin typeface="Arial" panose="020B0604020202020204" pitchFamily="34" charset="0"/>
                <a:cs typeface="Arial" panose="020B0604020202020204" pitchFamily="34" charset="0"/>
              </a:rPr>
              <a:t>, J., Backstrom, L., Kumar, R., &amp; Mahoney, M. W. (2009). What is the evolution of online social networks? In</a:t>
            </a:r>
            <a:br>
              <a:rPr lang="en-US" sz="1600" b="1" i="0" dirty="0">
                <a:effectLst/>
                <a:highlight>
                  <a:srgbClr val="FFFFFF"/>
                </a:highlight>
                <a:latin typeface="Arial" panose="020B0604020202020204" pitchFamily="34" charset="0"/>
                <a:cs typeface="Arial" panose="020B0604020202020204" pitchFamily="34" charset="0"/>
              </a:rPr>
            </a:br>
            <a:r>
              <a:rPr lang="en-US" sz="1600" b="1" i="0" dirty="0">
                <a:effectLst/>
                <a:highlight>
                  <a:srgbClr val="FFFFFF"/>
                </a:highlight>
                <a:latin typeface="Arial" panose="020B0604020202020204" pitchFamily="34" charset="0"/>
                <a:cs typeface="Arial" panose="020B0604020202020204" pitchFamily="34" charset="0"/>
              </a:rPr>
              <a:t>Proceedings of the 17th ACM SIGKDD international conference on knowledge discovery and data mining</a:t>
            </a:r>
          </a:p>
          <a:p>
            <a:r>
              <a:rPr lang="en-US" sz="1600" b="1" i="0" dirty="0">
                <a:solidFill>
                  <a:srgbClr val="333333"/>
                </a:solidFill>
                <a:effectLst/>
                <a:highlight>
                  <a:srgbClr val="FFFFFF"/>
                </a:highlight>
                <a:latin typeface="Arial" panose="020B0604020202020204" pitchFamily="34" charset="0"/>
                <a:cs typeface="Arial" panose="020B0604020202020204" pitchFamily="34" charset="0"/>
              </a:rPr>
              <a:t>Community structure in networks: Girvan-Newman algorithm improvement by </a:t>
            </a:r>
            <a:r>
              <a:rPr lang="en-IN" sz="1600" b="1" dirty="0" err="1">
                <a:highlight>
                  <a:srgbClr val="FFFFFF"/>
                </a:highlight>
                <a:latin typeface="Arial" panose="020B0604020202020204" pitchFamily="34" charset="0"/>
                <a:cs typeface="Arial" panose="020B0604020202020204" pitchFamily="34" charset="0"/>
              </a:rPr>
              <a:t>Ljiljana</a:t>
            </a:r>
            <a:r>
              <a:rPr lang="en-IN" sz="1600" b="1" dirty="0">
                <a:highlight>
                  <a:srgbClr val="FFFFFF"/>
                </a:highlight>
                <a:latin typeface="Arial" panose="020B0604020202020204" pitchFamily="34" charset="0"/>
                <a:cs typeface="Arial" panose="020B0604020202020204" pitchFamily="34" charset="0"/>
              </a:rPr>
              <a:t> </a:t>
            </a:r>
            <a:r>
              <a:rPr lang="en-IN" sz="1600" b="1" dirty="0" err="1">
                <a:highlight>
                  <a:srgbClr val="FFFFFF"/>
                </a:highlight>
                <a:latin typeface="Arial" panose="020B0604020202020204" pitchFamily="34" charset="0"/>
                <a:cs typeface="Arial" panose="020B0604020202020204" pitchFamily="34" charset="0"/>
              </a:rPr>
              <a:t>Despalatović</a:t>
            </a:r>
            <a:r>
              <a:rPr lang="en-IN" sz="1600" b="1" i="0" dirty="0">
                <a:effectLst/>
                <a:highlight>
                  <a:srgbClr val="FFFFFF"/>
                </a:highlight>
                <a:latin typeface="Arial" panose="020B0604020202020204" pitchFamily="34" charset="0"/>
                <a:cs typeface="Arial" panose="020B0604020202020204" pitchFamily="34" charset="0"/>
              </a:rPr>
              <a:t>; </a:t>
            </a:r>
            <a:r>
              <a:rPr lang="en-IN" sz="1600" b="1" dirty="0">
                <a:highlight>
                  <a:srgbClr val="FFFFFF"/>
                </a:highlight>
                <a:latin typeface="Arial" panose="020B0604020202020204" pitchFamily="34" charset="0"/>
                <a:cs typeface="Arial" panose="020B0604020202020204" pitchFamily="34" charset="0"/>
              </a:rPr>
              <a:t>Tanja </a:t>
            </a:r>
            <a:r>
              <a:rPr lang="en-IN" sz="1600" b="1" dirty="0" err="1">
                <a:highlight>
                  <a:srgbClr val="FFFFFF"/>
                </a:highlight>
                <a:latin typeface="Arial" panose="020B0604020202020204" pitchFamily="34" charset="0"/>
                <a:cs typeface="Arial" panose="020B0604020202020204" pitchFamily="34" charset="0"/>
              </a:rPr>
              <a:t>Vojkovic</a:t>
            </a:r>
            <a:r>
              <a:rPr lang="en-IN" sz="1600" b="1" i="0" dirty="0">
                <a:effectLst/>
                <a:highlight>
                  <a:srgbClr val="FFFFFF"/>
                </a:highlight>
                <a:latin typeface="Arial" panose="020B0604020202020204" pitchFamily="34" charset="0"/>
                <a:cs typeface="Arial" panose="020B0604020202020204" pitchFamily="34" charset="0"/>
              </a:rPr>
              <a:t>; </a:t>
            </a:r>
            <a:r>
              <a:rPr lang="en-IN" sz="1600" b="1" dirty="0">
                <a:highlight>
                  <a:srgbClr val="FFFFFF"/>
                </a:highlight>
                <a:latin typeface="Arial" panose="020B0604020202020204" pitchFamily="34" charset="0"/>
                <a:cs typeface="Arial" panose="020B0604020202020204" pitchFamily="34" charset="0"/>
              </a:rPr>
              <a:t>Damir </a:t>
            </a:r>
            <a:r>
              <a:rPr lang="en-IN" sz="1600" b="1" dirty="0" err="1">
                <a:highlight>
                  <a:srgbClr val="FFFFFF"/>
                </a:highlight>
                <a:latin typeface="Arial" panose="020B0604020202020204" pitchFamily="34" charset="0"/>
                <a:cs typeface="Arial" panose="020B0604020202020204" pitchFamily="34" charset="0"/>
              </a:rPr>
              <a:t>Vukic̆evic</a:t>
            </a:r>
            <a:r>
              <a:rPr lang="en-IN" sz="1600" b="1" dirty="0">
                <a:highlight>
                  <a:srgbClr val="FFFFFF"/>
                </a:highlight>
                <a:latin typeface="Arial" panose="020B0604020202020204" pitchFamily="34" charset="0"/>
                <a:cs typeface="Arial" panose="020B0604020202020204" pitchFamily="34" charset="0"/>
              </a:rPr>
              <a:t>.</a:t>
            </a:r>
          </a:p>
          <a:p>
            <a:endParaRPr lang="en-US" sz="1600" b="1" i="0" dirty="0">
              <a:effectLst/>
              <a:highlight>
                <a:srgbClr val="FFFFFF"/>
              </a:highlight>
              <a:latin typeface="Arial" panose="020B0604020202020204" pitchFamily="34" charset="0"/>
              <a:cs typeface="Arial" panose="020B0604020202020204" pitchFamily="34" charset="0"/>
            </a:endParaRPr>
          </a:p>
          <a:p>
            <a:endParaRPr lang="en-US" b="1" i="0" dirty="0">
              <a:effectLst/>
              <a:highlight>
                <a:srgbClr val="FFFFFF"/>
              </a:highlight>
              <a:latin typeface="HelveticaNeue Regular"/>
            </a:endParaRPr>
          </a:p>
          <a:p>
            <a:endParaRPr lang="en-IN" dirty="0"/>
          </a:p>
        </p:txBody>
      </p:sp>
      <p:sp>
        <p:nvSpPr>
          <p:cNvPr id="4" name="Date Placeholder 3">
            <a:extLst>
              <a:ext uri="{FF2B5EF4-FFF2-40B4-BE49-F238E27FC236}">
                <a16:creationId xmlns:a16="http://schemas.microsoft.com/office/drawing/2014/main" id="{48AD4BC8-908F-D33A-A45D-2FFAEEA66AE1}"/>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7C8ED9B3-1EAB-F376-4722-FBFC19E853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338F80-8B4D-6E3B-C9A1-78AE66900C41}"/>
              </a:ext>
            </a:extLst>
          </p:cNvPr>
          <p:cNvSpPr>
            <a:spLocks noGrp="1"/>
          </p:cNvSpPr>
          <p:nvPr>
            <p:ph type="sldNum" sz="quarter" idx="12"/>
          </p:nvPr>
        </p:nvSpPr>
        <p:spPr/>
        <p:txBody>
          <a:bodyPr/>
          <a:lstStyle/>
          <a:p>
            <a:fld id="{87E7843D-FF13-4365-9478-9625B70A2705}" type="slidenum">
              <a:rPr lang="en-US" smtClean="0"/>
              <a:t>17</a:t>
            </a:fld>
            <a:endParaRPr lang="en-US"/>
          </a:p>
        </p:txBody>
      </p:sp>
    </p:spTree>
    <p:extLst>
      <p:ext uri="{BB962C8B-B14F-4D97-AF65-F5344CB8AC3E}">
        <p14:creationId xmlns:p14="http://schemas.microsoft.com/office/powerpoint/2010/main" val="3384194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A7F00-AC9B-080A-B206-5184FC963FCB}"/>
              </a:ext>
            </a:extLst>
          </p:cNvPr>
          <p:cNvSpPr>
            <a:spLocks noGrp="1"/>
          </p:cNvSpPr>
          <p:nvPr>
            <p:ph type="title"/>
          </p:nvPr>
        </p:nvSpPr>
        <p:spPr>
          <a:xfrm>
            <a:off x="5633343" y="1137215"/>
            <a:ext cx="5804426" cy="3376766"/>
          </a:xfrm>
        </p:spPr>
        <p:txBody>
          <a:bodyPr vert="horz" lIns="91440" tIns="45720" rIns="91440" bIns="45720" rtlCol="0" anchor="t">
            <a:normAutofit/>
          </a:bodyPr>
          <a:lstStyle/>
          <a:p>
            <a:pPr>
              <a:lnSpc>
                <a:spcPct val="90000"/>
              </a:lnSpc>
            </a:pPr>
            <a:br>
              <a:rPr lang="en-US" sz="4600"/>
            </a:br>
            <a:br>
              <a:rPr lang="en-US" sz="4600"/>
            </a:br>
            <a:br>
              <a:rPr lang="en-US" sz="4600"/>
            </a:br>
            <a:r>
              <a:rPr lang="en-US" sz="4600"/>
              <a:t>                                                Thank You</a:t>
            </a:r>
          </a:p>
        </p:txBody>
      </p:sp>
      <p:pic>
        <p:nvPicPr>
          <p:cNvPr id="10" name="Content Placeholder 9" descr="Smiling Face with No Fill">
            <a:extLst>
              <a:ext uri="{FF2B5EF4-FFF2-40B4-BE49-F238E27FC236}">
                <a16:creationId xmlns:a16="http://schemas.microsoft.com/office/drawing/2014/main" id="{58E1F73F-1EB4-7CF9-6FD2-7BCA9D4CCDB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383" y="1171349"/>
            <a:ext cx="4515301" cy="4515301"/>
          </a:xfrm>
          <a:prstGeom prst="rect">
            <a:avLst/>
          </a:prstGeom>
        </p:spPr>
      </p:pic>
      <p:cxnSp>
        <p:nvCxnSpPr>
          <p:cNvPr id="28" name="Straight Connector 2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343"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634B8-311A-4810-A5DB-7043D0280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343"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26515BE-316A-E7F7-A28C-B2BB522CA30A}"/>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endParaRPr lang="en-US" kern="1200" dirty="0">
              <a:solidFill>
                <a:schemeClr val="tx1"/>
              </a:solidFill>
              <a:latin typeface="+mj-lt"/>
              <a:ea typeface="+mn-ea"/>
              <a:cs typeface="+mn-cs"/>
            </a:endParaRPr>
          </a:p>
        </p:txBody>
      </p:sp>
      <p:sp>
        <p:nvSpPr>
          <p:cNvPr id="4" name="Date Placeholder 3">
            <a:extLst>
              <a:ext uri="{FF2B5EF4-FFF2-40B4-BE49-F238E27FC236}">
                <a16:creationId xmlns:a16="http://schemas.microsoft.com/office/drawing/2014/main" id="{5A3769B6-C1A3-570A-E4BA-1D410FE46F23}"/>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4/24/2024</a:t>
            </a:fld>
            <a:endParaRPr lang="en-US"/>
          </a:p>
        </p:txBody>
      </p:sp>
      <p:sp>
        <p:nvSpPr>
          <p:cNvPr id="6" name="Slide Number Placeholder 5">
            <a:extLst>
              <a:ext uri="{FF2B5EF4-FFF2-40B4-BE49-F238E27FC236}">
                <a16:creationId xmlns:a16="http://schemas.microsoft.com/office/drawing/2014/main" id="{7BFAEBDF-07C7-5D78-D01B-6A98E2DC714C}"/>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18</a:t>
            </a:fld>
            <a:endParaRPr lang="en-US"/>
          </a:p>
        </p:txBody>
      </p:sp>
    </p:spTree>
    <p:extLst>
      <p:ext uri="{BB962C8B-B14F-4D97-AF65-F5344CB8AC3E}">
        <p14:creationId xmlns:p14="http://schemas.microsoft.com/office/powerpoint/2010/main" val="188530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A91F-CEA6-070D-FCDF-8302B72D2FC4}"/>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EA2264B5-B194-469B-00C2-F64604D4ABFE}"/>
              </a:ext>
            </a:extLst>
          </p:cNvPr>
          <p:cNvSpPr>
            <a:spLocks noGrp="1"/>
          </p:cNvSpPr>
          <p:nvPr>
            <p:ph idx="1"/>
          </p:nvPr>
        </p:nvSpPr>
        <p:spPr>
          <a:xfrm>
            <a:off x="700635" y="2059619"/>
            <a:ext cx="10691265" cy="3869595"/>
          </a:xfrm>
        </p:spPr>
        <p:txBody>
          <a:bodyPr/>
          <a:lstStyle/>
          <a:p>
            <a:r>
              <a:rPr lang="en-IN" dirty="0">
                <a:latin typeface="Arial" panose="020B0604020202020204" pitchFamily="34" charset="0"/>
                <a:cs typeface="Arial" panose="020B0604020202020204" pitchFamily="34" charset="0"/>
              </a:rPr>
              <a:t>Introduction</a:t>
            </a:r>
          </a:p>
          <a:p>
            <a:r>
              <a:rPr lang="en-IN" dirty="0">
                <a:latin typeface="Arial" panose="020B0604020202020204" pitchFamily="34" charset="0"/>
                <a:cs typeface="Arial" panose="020B0604020202020204" pitchFamily="34" charset="0"/>
              </a:rPr>
              <a:t>Objective</a:t>
            </a:r>
          </a:p>
          <a:p>
            <a:r>
              <a:rPr lang="en-IN" dirty="0">
                <a:latin typeface="Arial" panose="020B0604020202020204" pitchFamily="34" charset="0"/>
                <a:cs typeface="Arial" panose="020B0604020202020204" pitchFamily="34" charset="0"/>
              </a:rPr>
              <a:t>Dataset used</a:t>
            </a:r>
          </a:p>
          <a:p>
            <a:r>
              <a:rPr lang="en-IN" dirty="0">
                <a:latin typeface="Arial" panose="020B0604020202020204" pitchFamily="34" charset="0"/>
                <a:cs typeface="Arial" panose="020B0604020202020204" pitchFamily="34" charset="0"/>
              </a:rPr>
              <a:t>Results</a:t>
            </a:r>
          </a:p>
          <a:p>
            <a:r>
              <a:rPr lang="en-IN" dirty="0">
                <a:latin typeface="Arial" panose="020B0604020202020204" pitchFamily="34" charset="0"/>
                <a:cs typeface="Arial" panose="020B0604020202020204" pitchFamily="34" charset="0"/>
              </a:rPr>
              <a:t>Future Scope</a:t>
            </a:r>
          </a:p>
          <a:p>
            <a:r>
              <a:rPr lang="en-IN" dirty="0">
                <a:latin typeface="Arial" panose="020B0604020202020204" pitchFamily="34" charset="0"/>
                <a:cs typeface="Arial" panose="020B0604020202020204" pitchFamily="34" charset="0"/>
              </a:rPr>
              <a:t>References</a:t>
            </a:r>
          </a:p>
          <a:p>
            <a:endParaRPr lang="en-IN" dirty="0"/>
          </a:p>
        </p:txBody>
      </p:sp>
      <p:sp>
        <p:nvSpPr>
          <p:cNvPr id="4" name="Date Placeholder 3">
            <a:extLst>
              <a:ext uri="{FF2B5EF4-FFF2-40B4-BE49-F238E27FC236}">
                <a16:creationId xmlns:a16="http://schemas.microsoft.com/office/drawing/2014/main" id="{A772C357-1FD5-F614-921F-ADCF65873707}"/>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175DB743-4C3F-49FC-E8F4-1F3646AA4C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28B44F-E8B5-6837-508E-DB99B4F8F733}"/>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236209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37A3-209F-7E68-0E69-F9548A18257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1A024B4-BE31-3965-7BC4-C9B802A781F1}"/>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NetworkX</a:t>
            </a:r>
            <a:r>
              <a:rPr lang="en-US" dirty="0">
                <a:latin typeface="Arial" panose="020B0604020202020204" pitchFamily="34" charset="0"/>
                <a:cs typeface="Arial" panose="020B0604020202020204" pitchFamily="34" charset="0"/>
              </a:rPr>
              <a:t> is a Python language software package for the creation, manipulation, and study of the structure, dynamics, and function of complex networks. It is used to study large complex networks represented in form of graphs with nodes and edges. Using </a:t>
            </a:r>
            <a:r>
              <a:rPr lang="en-US" dirty="0" err="1">
                <a:latin typeface="Arial" panose="020B0604020202020204" pitchFamily="34" charset="0"/>
                <a:cs typeface="Arial" panose="020B0604020202020204" pitchFamily="34" charset="0"/>
              </a:rPr>
              <a:t>networkx</a:t>
            </a:r>
            <a:r>
              <a:rPr lang="en-US" dirty="0">
                <a:latin typeface="Arial" panose="020B0604020202020204" pitchFamily="34" charset="0"/>
                <a:cs typeface="Arial" panose="020B0604020202020204" pitchFamily="34" charset="0"/>
              </a:rPr>
              <a:t> we can load and store complex networks. We can generate many types of random and classic networks, analyze network structure, build network models, design new network algorithms and draw networks</a:t>
            </a: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588D930-B179-EF41-5694-153CDA89B455}"/>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692BA7DC-1B75-EFEE-1162-FD2E77B144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81AB29-E525-F9E3-F490-8DFB92CC96D5}"/>
              </a:ext>
            </a:extLst>
          </p:cNvPr>
          <p:cNvSpPr>
            <a:spLocks noGrp="1"/>
          </p:cNvSpPr>
          <p:nvPr>
            <p:ph type="sldNum" sz="quarter" idx="12"/>
          </p:nvPr>
        </p:nvSpPr>
        <p:spPr/>
        <p:txBody>
          <a:bodyPr/>
          <a:lstStyle/>
          <a:p>
            <a:fld id="{87E7843D-FF13-4365-9478-9625B70A2705}" type="slidenum">
              <a:rPr lang="en-US" smtClean="0"/>
              <a:t>3</a:t>
            </a:fld>
            <a:endParaRPr lang="en-US"/>
          </a:p>
        </p:txBody>
      </p:sp>
    </p:spTree>
    <p:extLst>
      <p:ext uri="{BB962C8B-B14F-4D97-AF65-F5344CB8AC3E}">
        <p14:creationId xmlns:p14="http://schemas.microsoft.com/office/powerpoint/2010/main" val="54931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C1A2-FA9D-8B50-D66F-1223DFC6799F}"/>
              </a:ext>
            </a:extLst>
          </p:cNvPr>
          <p:cNvSpPr>
            <a:spLocks noGrp="1"/>
          </p:cNvSpPr>
          <p:nvPr>
            <p:ph type="title"/>
          </p:nvPr>
        </p:nvSpPr>
        <p:spPr>
          <a:xfrm>
            <a:off x="700635" y="922096"/>
            <a:ext cx="10691265" cy="871193"/>
          </a:xfrm>
        </p:spPr>
        <p:txBody>
          <a:bodyPr/>
          <a:lstStyle/>
          <a:p>
            <a:r>
              <a:rPr lang="en-IN" dirty="0"/>
              <a:t>Objectives:</a:t>
            </a:r>
          </a:p>
        </p:txBody>
      </p:sp>
      <p:sp>
        <p:nvSpPr>
          <p:cNvPr id="3" name="Content Placeholder 2">
            <a:extLst>
              <a:ext uri="{FF2B5EF4-FFF2-40B4-BE49-F238E27FC236}">
                <a16:creationId xmlns:a16="http://schemas.microsoft.com/office/drawing/2014/main" id="{155CEFA1-2509-4465-81B9-C0D89A44F3FE}"/>
              </a:ext>
            </a:extLst>
          </p:cNvPr>
          <p:cNvSpPr>
            <a:spLocks noGrp="1"/>
          </p:cNvSpPr>
          <p:nvPr>
            <p:ph idx="1"/>
          </p:nvPr>
        </p:nvSpPr>
        <p:spPr>
          <a:xfrm>
            <a:off x="700635" y="1793289"/>
            <a:ext cx="10691265" cy="4135925"/>
          </a:xfrm>
        </p:spPr>
        <p:txBody>
          <a:bodyPr/>
          <a:lstStyle/>
          <a:p>
            <a:endParaRPr lang="en-US" dirty="0"/>
          </a:p>
          <a:p>
            <a:r>
              <a:rPr lang="en-US" dirty="0">
                <a:latin typeface="Arial" panose="020B0604020202020204" pitchFamily="34" charset="0"/>
                <a:cs typeface="Arial" panose="020B0604020202020204" pitchFamily="34" charset="0"/>
              </a:rPr>
              <a:t>In this project, I aim to leverage the capabilities of </a:t>
            </a:r>
            <a:r>
              <a:rPr lang="en-US" dirty="0" err="1">
                <a:latin typeface="Arial" panose="020B0604020202020204" pitchFamily="34" charset="0"/>
                <a:cs typeface="Arial" panose="020B0604020202020204" pitchFamily="34" charset="0"/>
              </a:rPr>
              <a:t>NetworkX</a:t>
            </a:r>
            <a:r>
              <a:rPr lang="en-US" dirty="0">
                <a:latin typeface="Arial" panose="020B0604020202020204" pitchFamily="34" charset="0"/>
                <a:cs typeface="Arial" panose="020B0604020202020204" pitchFamily="34" charset="0"/>
              </a:rPr>
              <a:t> to delve into its functionality, contrasting it with our current tool, </a:t>
            </a:r>
            <a:r>
              <a:rPr lang="en-US" dirty="0" err="1">
                <a:latin typeface="Arial" panose="020B0604020202020204" pitchFamily="34" charset="0"/>
                <a:cs typeface="Arial" panose="020B0604020202020204" pitchFamily="34" charset="0"/>
              </a:rPr>
              <a:t>igraph</a:t>
            </a:r>
            <a:r>
              <a:rPr lang="en-US" dirty="0">
                <a:latin typeface="Arial" panose="020B0604020202020204" pitchFamily="34" charset="0"/>
                <a:cs typeface="Arial" panose="020B0604020202020204" pitchFamily="34" charset="0"/>
              </a:rPr>
              <a:t>. Utilizing Python's widespread familiarity, I intend to highlight </a:t>
            </a:r>
            <a:r>
              <a:rPr lang="en-US" dirty="0" err="1">
                <a:latin typeface="Arial" panose="020B0604020202020204" pitchFamily="34" charset="0"/>
                <a:cs typeface="Arial" panose="020B0604020202020204" pitchFamily="34" charset="0"/>
              </a:rPr>
              <a:t>NetworkX's</a:t>
            </a:r>
            <a:r>
              <a:rPr lang="en-US" dirty="0">
                <a:latin typeface="Arial" panose="020B0604020202020204" pitchFamily="34" charset="0"/>
                <a:cs typeface="Arial" panose="020B0604020202020204" pitchFamily="34" charset="0"/>
              </a:rPr>
              <a:t> efficiency compared to </a:t>
            </a:r>
            <a:r>
              <a:rPr lang="en-US" dirty="0" err="1">
                <a:latin typeface="Arial" panose="020B0604020202020204" pitchFamily="34" charset="0"/>
                <a:cs typeface="Arial" panose="020B0604020202020204" pitchFamily="34" charset="0"/>
              </a:rPr>
              <a:t>igraph</a:t>
            </a:r>
            <a:r>
              <a:rPr lang="en-US" dirty="0">
                <a:latin typeface="Arial" panose="020B0604020202020204" pitchFamily="34" charset="0"/>
                <a:cs typeface="Arial" panose="020B0604020202020204" pitchFamily="34" charset="0"/>
              </a:rPr>
              <a:t>. Throughout my analysis, I've extensively explored and analyzed various graph parameters typically encountered in class assignments using </a:t>
            </a:r>
            <a:r>
              <a:rPr lang="en-US" dirty="0" err="1">
                <a:latin typeface="Arial" panose="020B0604020202020204" pitchFamily="34" charset="0"/>
                <a:cs typeface="Arial" panose="020B0604020202020204" pitchFamily="34" charset="0"/>
              </a:rPr>
              <a:t>NetworkX</a:t>
            </a:r>
            <a:r>
              <a:rPr lang="en-US" dirty="0">
                <a:latin typeface="Arial" panose="020B0604020202020204" pitchFamily="34" charset="0"/>
                <a:cs typeface="Arial" panose="020B0604020202020204" pitchFamily="34" charset="0"/>
              </a:rPr>
              <a:t>. Additionally, I've delved into community detection utilizing this library. In my report, I'll succinctly articulate the disparities between </a:t>
            </a:r>
            <a:r>
              <a:rPr lang="en-US" dirty="0" err="1">
                <a:latin typeface="Arial" panose="020B0604020202020204" pitchFamily="34" charset="0"/>
                <a:cs typeface="Arial" panose="020B0604020202020204" pitchFamily="34" charset="0"/>
              </a:rPr>
              <a:t>NetworkX</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igraph</a:t>
            </a:r>
            <a:r>
              <a:rPr lang="en-US" dirty="0">
                <a:latin typeface="Arial" panose="020B0604020202020204" pitchFamily="34" charset="0"/>
                <a:cs typeface="Arial" panose="020B0604020202020204" pitchFamily="34" charset="0"/>
              </a:rPr>
              <a:t>, emphasizing </a:t>
            </a:r>
            <a:r>
              <a:rPr lang="en-US" dirty="0" err="1">
                <a:latin typeface="Arial" panose="020B0604020202020204" pitchFamily="34" charset="0"/>
                <a:cs typeface="Arial" panose="020B0604020202020204" pitchFamily="34" charset="0"/>
              </a:rPr>
              <a:t>NetworkX's</a:t>
            </a:r>
            <a:r>
              <a:rPr lang="en-US" dirty="0">
                <a:latin typeface="Arial" panose="020B0604020202020204" pitchFamily="34" charset="0"/>
                <a:cs typeface="Arial" panose="020B0604020202020204" pitchFamily="34" charset="0"/>
              </a:rPr>
              <a:t> strengths and its potential as a superior option.</a:t>
            </a: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F4C0F165-069A-EA06-B46E-2829783DD4A2}"/>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BF0AF375-9123-7BAA-CFB9-C2173E875D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251528-7B2B-852B-EBF2-259351246B7F}"/>
              </a:ext>
            </a:extLst>
          </p:cNvPr>
          <p:cNvSpPr>
            <a:spLocks noGrp="1"/>
          </p:cNvSpPr>
          <p:nvPr>
            <p:ph type="sldNum" sz="quarter" idx="12"/>
          </p:nvPr>
        </p:nvSpPr>
        <p:spPr/>
        <p:txBody>
          <a:bodyPr/>
          <a:lstStyle/>
          <a:p>
            <a:fld id="{87E7843D-FF13-4365-9478-9625B70A2705}" type="slidenum">
              <a:rPr lang="en-US" smtClean="0"/>
              <a:t>4</a:t>
            </a:fld>
            <a:endParaRPr lang="en-US"/>
          </a:p>
        </p:txBody>
      </p:sp>
    </p:spTree>
    <p:extLst>
      <p:ext uri="{BB962C8B-B14F-4D97-AF65-F5344CB8AC3E}">
        <p14:creationId xmlns:p14="http://schemas.microsoft.com/office/powerpoint/2010/main" val="282285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2706-3E09-03E9-CD28-FCCBB15D7BF7}"/>
              </a:ext>
            </a:extLst>
          </p:cNvPr>
          <p:cNvSpPr>
            <a:spLocks noGrp="1"/>
          </p:cNvSpPr>
          <p:nvPr>
            <p:ph type="title"/>
          </p:nvPr>
        </p:nvSpPr>
        <p:spPr/>
        <p:txBody>
          <a:bodyPr/>
          <a:lstStyle/>
          <a:p>
            <a:r>
              <a:rPr lang="en-IN" dirty="0"/>
              <a:t>Community Detection :</a:t>
            </a:r>
          </a:p>
        </p:txBody>
      </p:sp>
      <p:sp>
        <p:nvSpPr>
          <p:cNvPr id="3" name="Content Placeholder 2">
            <a:extLst>
              <a:ext uri="{FF2B5EF4-FFF2-40B4-BE49-F238E27FC236}">
                <a16:creationId xmlns:a16="http://schemas.microsoft.com/office/drawing/2014/main" id="{44ED5B34-431B-04A3-7E61-8ADCEEC50667}"/>
              </a:ext>
            </a:extLst>
          </p:cNvPr>
          <p:cNvSpPr>
            <a:spLocks noGrp="1"/>
          </p:cNvSpPr>
          <p:nvPr>
            <p:ph idx="1"/>
          </p:nvPr>
        </p:nvSpPr>
        <p:spPr/>
        <p:txBody>
          <a:bodyPr/>
          <a:lstStyle/>
          <a:p>
            <a:pPr algn="l"/>
            <a:r>
              <a:rPr lang="en-US" b="0" i="0" dirty="0">
                <a:solidFill>
                  <a:srgbClr val="1F1F1F"/>
                </a:solidFill>
                <a:effectLst/>
                <a:latin typeface="Arial" panose="020B0604020202020204" pitchFamily="34" charset="0"/>
                <a:cs typeface="Arial" panose="020B0604020202020204" pitchFamily="34" charset="0"/>
              </a:rPr>
              <a:t>The concept of community detection has emerged in network science as a method for finding groups within complex systems through represented on a graph. In contrast to more traditional </a:t>
            </a:r>
            <a:r>
              <a:rPr lang="en-US" dirty="0">
                <a:solidFill>
                  <a:srgbClr val="1F1F1F"/>
                </a:solidFill>
                <a:latin typeface="Arial" panose="020B0604020202020204" pitchFamily="34" charset="0"/>
                <a:cs typeface="Arial" panose="020B0604020202020204" pitchFamily="34" charset="0"/>
              </a:rPr>
              <a:t>decomposition models</a:t>
            </a:r>
            <a:r>
              <a:rPr lang="en-US" b="0" i="0" dirty="0">
                <a:solidFill>
                  <a:srgbClr val="1F1F1F"/>
                </a:solidFill>
                <a:effectLst/>
                <a:latin typeface="Arial" panose="020B0604020202020204" pitchFamily="34" charset="0"/>
                <a:cs typeface="Arial" panose="020B0604020202020204" pitchFamily="34" charset="0"/>
              </a:rPr>
              <a:t> which seek a strict block diagonal or block triangular structure, community detection methods find subnetworks with statistically significantly more links between nodes in the same group than nodes in different groups. </a:t>
            </a: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9554140-1F63-F11B-57E9-9529B8E22B66}"/>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6C35C365-F256-D06E-B000-142F30D20C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D38A8E-BD02-7767-F0F6-3F12FCA5D9A9}"/>
              </a:ext>
            </a:extLst>
          </p:cNvPr>
          <p:cNvSpPr>
            <a:spLocks noGrp="1"/>
          </p:cNvSpPr>
          <p:nvPr>
            <p:ph type="sldNum" sz="quarter" idx="12"/>
          </p:nvPr>
        </p:nvSpPr>
        <p:spPr/>
        <p:txBody>
          <a:bodyPr/>
          <a:lstStyle/>
          <a:p>
            <a:fld id="{87E7843D-FF13-4365-9478-9625B70A2705}" type="slidenum">
              <a:rPr lang="en-US" smtClean="0"/>
              <a:t>5</a:t>
            </a:fld>
            <a:endParaRPr lang="en-US"/>
          </a:p>
        </p:txBody>
      </p:sp>
    </p:spTree>
    <p:extLst>
      <p:ext uri="{BB962C8B-B14F-4D97-AF65-F5344CB8AC3E}">
        <p14:creationId xmlns:p14="http://schemas.microsoft.com/office/powerpoint/2010/main" val="388340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A3FE9B-B877-3622-6837-44E6B087729E}"/>
              </a:ext>
            </a:extLst>
          </p:cNvPr>
          <p:cNvSpPr>
            <a:spLocks noGrp="1"/>
          </p:cNvSpPr>
          <p:nvPr>
            <p:ph type="title"/>
          </p:nvPr>
        </p:nvSpPr>
        <p:spPr/>
        <p:txBody>
          <a:bodyPr/>
          <a:lstStyle/>
          <a:p>
            <a:r>
              <a:rPr lang="en-IN" dirty="0"/>
              <a:t>Dataset Information:</a:t>
            </a:r>
          </a:p>
        </p:txBody>
      </p:sp>
      <p:sp>
        <p:nvSpPr>
          <p:cNvPr id="3" name="Content Placeholder 2">
            <a:extLst>
              <a:ext uri="{FF2B5EF4-FFF2-40B4-BE49-F238E27FC236}">
                <a16:creationId xmlns:a16="http://schemas.microsoft.com/office/drawing/2014/main" id="{145B43CB-0479-23F3-6A19-F6476F8E9309}"/>
              </a:ext>
            </a:extLst>
          </p:cNvPr>
          <p:cNvSpPr>
            <a:spLocks noGrp="1"/>
          </p:cNvSpPr>
          <p:nvPr>
            <p:ph sz="half" idx="1"/>
          </p:nvPr>
        </p:nvSpPr>
        <p:spPr/>
        <p:txBody>
          <a:bodyPr/>
          <a:lstStyle/>
          <a:p>
            <a:r>
              <a:rPr lang="en-IN" sz="2000" dirty="0">
                <a:hlinkClick r:id="rId2"/>
              </a:rPr>
              <a:t>https://snap.stanford.edu/data/email-Eu-core.html</a:t>
            </a:r>
            <a:endParaRPr lang="en-IN" sz="2000" dirty="0"/>
          </a:p>
          <a:p>
            <a:endParaRPr lang="en-IN" sz="2000" dirty="0"/>
          </a:p>
          <a:p>
            <a:endParaRPr lang="en-IN" dirty="0"/>
          </a:p>
        </p:txBody>
      </p:sp>
      <p:sp>
        <p:nvSpPr>
          <p:cNvPr id="8" name="Content Placeholder 7">
            <a:extLst>
              <a:ext uri="{FF2B5EF4-FFF2-40B4-BE49-F238E27FC236}">
                <a16:creationId xmlns:a16="http://schemas.microsoft.com/office/drawing/2014/main" id="{ECAC7AAA-C0E4-E823-A525-A42D9B411847}"/>
              </a:ext>
            </a:extLst>
          </p:cNvPr>
          <p:cNvSpPr>
            <a:spLocks noGrp="1"/>
          </p:cNvSpPr>
          <p:nvPr>
            <p:ph sz="half" idx="2"/>
          </p:nvPr>
        </p:nvSpPr>
        <p:spPr/>
        <p:txBody>
          <a:bodyPr/>
          <a:lstStyle/>
          <a:p>
            <a:r>
              <a:rPr lang="en-IN" dirty="0">
                <a:hlinkClick r:id="rId3"/>
              </a:rPr>
              <a:t>https://snap.stanford.edu/data/congress-twitter.html</a:t>
            </a:r>
            <a:endParaRPr lang="en-IN" dirty="0"/>
          </a:p>
          <a:p>
            <a:endParaRPr lang="en-IN" dirty="0"/>
          </a:p>
        </p:txBody>
      </p:sp>
      <p:sp>
        <p:nvSpPr>
          <p:cNvPr id="4" name="Date Placeholder 3">
            <a:extLst>
              <a:ext uri="{FF2B5EF4-FFF2-40B4-BE49-F238E27FC236}">
                <a16:creationId xmlns:a16="http://schemas.microsoft.com/office/drawing/2014/main" id="{EE11E4F1-B6A8-4CE7-95E9-E7BC6697FFE6}"/>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AE33B3CA-C6A6-9381-73B3-C57C39D411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BB9E01-A643-153B-4B5E-8201FC870CBF}"/>
              </a:ext>
            </a:extLst>
          </p:cNvPr>
          <p:cNvSpPr>
            <a:spLocks noGrp="1"/>
          </p:cNvSpPr>
          <p:nvPr>
            <p:ph type="sldNum" sz="quarter" idx="12"/>
          </p:nvPr>
        </p:nvSpPr>
        <p:spPr/>
        <p:txBody>
          <a:bodyPr/>
          <a:lstStyle/>
          <a:p>
            <a:fld id="{87E7843D-FF13-4365-9478-9625B70A2705}" type="slidenum">
              <a:rPr lang="en-US" smtClean="0"/>
              <a:t>6</a:t>
            </a:fld>
            <a:endParaRPr lang="en-US"/>
          </a:p>
        </p:txBody>
      </p:sp>
      <p:pic>
        <p:nvPicPr>
          <p:cNvPr id="10" name="Picture 9" descr="A screen shot of a network&#10;&#10;Description automatically generated">
            <a:extLst>
              <a:ext uri="{FF2B5EF4-FFF2-40B4-BE49-F238E27FC236}">
                <a16:creationId xmlns:a16="http://schemas.microsoft.com/office/drawing/2014/main" id="{8EE1073F-543F-966E-4415-E0906A8215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635" y="2874983"/>
            <a:ext cx="4968671" cy="3060921"/>
          </a:xfrm>
          <a:prstGeom prst="rect">
            <a:avLst/>
          </a:prstGeom>
        </p:spPr>
      </p:pic>
      <p:pic>
        <p:nvPicPr>
          <p:cNvPr id="12" name="Picture 11" descr="A network of dots and lines&#10;&#10;Description automatically generated">
            <a:extLst>
              <a:ext uri="{FF2B5EF4-FFF2-40B4-BE49-F238E27FC236}">
                <a16:creationId xmlns:a16="http://schemas.microsoft.com/office/drawing/2014/main" id="{E71795C8-E9F9-AE1B-E7B4-592F31B612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839" y="2874983"/>
            <a:ext cx="5219700" cy="3250610"/>
          </a:xfrm>
          <a:prstGeom prst="rect">
            <a:avLst/>
          </a:prstGeom>
        </p:spPr>
      </p:pic>
    </p:spTree>
    <p:extLst>
      <p:ext uri="{BB962C8B-B14F-4D97-AF65-F5344CB8AC3E}">
        <p14:creationId xmlns:p14="http://schemas.microsoft.com/office/powerpoint/2010/main" val="422537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939C-CB59-A350-FE9F-87272BEF8497}"/>
              </a:ext>
            </a:extLst>
          </p:cNvPr>
          <p:cNvSpPr>
            <a:spLocks noGrp="1"/>
          </p:cNvSpPr>
          <p:nvPr>
            <p:ph type="title"/>
          </p:nvPr>
        </p:nvSpPr>
        <p:spPr>
          <a:xfrm>
            <a:off x="715383" y="736847"/>
            <a:ext cx="9924622" cy="529651"/>
          </a:xfrm>
        </p:spPr>
        <p:txBody>
          <a:bodyPr>
            <a:normAutofit fontScale="90000"/>
          </a:bodyPr>
          <a:lstStyle/>
          <a:p>
            <a:r>
              <a:rPr lang="en-IN" sz="3600" dirty="0"/>
              <a:t>Dataset statistics</a:t>
            </a:r>
          </a:p>
        </p:txBody>
      </p:sp>
      <p:sp>
        <p:nvSpPr>
          <p:cNvPr id="7" name="Text Placeholder 6">
            <a:extLst>
              <a:ext uri="{FF2B5EF4-FFF2-40B4-BE49-F238E27FC236}">
                <a16:creationId xmlns:a16="http://schemas.microsoft.com/office/drawing/2014/main" id="{50E5077D-7ABC-E1C4-23AE-8E9A624D2047}"/>
              </a:ext>
            </a:extLst>
          </p:cNvPr>
          <p:cNvSpPr>
            <a:spLocks noGrp="1"/>
          </p:cNvSpPr>
          <p:nvPr>
            <p:ph type="body" idx="1"/>
          </p:nvPr>
        </p:nvSpPr>
        <p:spPr>
          <a:xfrm>
            <a:off x="715384" y="1544715"/>
            <a:ext cx="5282192" cy="399495"/>
          </a:xfrm>
        </p:spPr>
        <p:txBody>
          <a:bodyPr>
            <a:noAutofit/>
          </a:bodyPr>
          <a:lstStyle/>
          <a:p>
            <a:r>
              <a:rPr lang="en-IN" sz="2000" dirty="0">
                <a:latin typeface="Arial" panose="020B0604020202020204" pitchFamily="34" charset="0"/>
                <a:cs typeface="Arial" panose="020B0604020202020204" pitchFamily="34" charset="0"/>
              </a:rPr>
              <a:t>E MAIL DATASET:</a:t>
            </a:r>
          </a:p>
        </p:txBody>
      </p:sp>
      <p:sp>
        <p:nvSpPr>
          <p:cNvPr id="8" name="Content Placeholder 7">
            <a:extLst>
              <a:ext uri="{FF2B5EF4-FFF2-40B4-BE49-F238E27FC236}">
                <a16:creationId xmlns:a16="http://schemas.microsoft.com/office/drawing/2014/main" id="{A472ED01-F331-1022-925C-5C27BAE4B5ED}"/>
              </a:ext>
            </a:extLst>
          </p:cNvPr>
          <p:cNvSpPr>
            <a:spLocks noGrp="1"/>
          </p:cNvSpPr>
          <p:nvPr>
            <p:ph sz="half" idx="2"/>
          </p:nvPr>
        </p:nvSpPr>
        <p:spPr>
          <a:xfrm>
            <a:off x="715384" y="2095131"/>
            <a:ext cx="5282192" cy="3833722"/>
          </a:xfrm>
        </p:spPr>
        <p:txBody>
          <a:bodyPr>
            <a:normAutofit fontScale="92500" lnSpcReduction="10000"/>
          </a:bodyPr>
          <a:lstStyle/>
          <a:p>
            <a:r>
              <a:rPr lang="en-US" dirty="0"/>
              <a:t>Nodes	:                            1005</a:t>
            </a:r>
          </a:p>
          <a:p>
            <a:r>
              <a:rPr lang="en-US" dirty="0"/>
              <a:t>Edges	:                            25571</a:t>
            </a:r>
          </a:p>
          <a:p>
            <a:r>
              <a:rPr lang="en-US" dirty="0"/>
              <a:t>Nodes in largest WCC:	986 (0.981)</a:t>
            </a:r>
          </a:p>
          <a:p>
            <a:r>
              <a:rPr lang="en-US" dirty="0"/>
              <a:t>Edges in largest WCC:	25552 (0.999)</a:t>
            </a:r>
          </a:p>
          <a:p>
            <a:r>
              <a:rPr lang="en-US" dirty="0"/>
              <a:t>Nodes in largest SCC:	803 (0.799)</a:t>
            </a:r>
          </a:p>
          <a:p>
            <a:r>
              <a:rPr lang="en-US" dirty="0"/>
              <a:t>Edges in largest SCC:	24729 (0.967)</a:t>
            </a:r>
          </a:p>
          <a:p>
            <a:r>
              <a:rPr lang="en-US" dirty="0"/>
              <a:t>Average clustering coefficient:	0.3994</a:t>
            </a:r>
          </a:p>
          <a:p>
            <a:r>
              <a:rPr lang="en-US" dirty="0"/>
              <a:t>Number of triangles:	105461</a:t>
            </a:r>
          </a:p>
          <a:p>
            <a:r>
              <a:rPr lang="en-US" dirty="0"/>
              <a:t>Fraction of closed triangles:	0.1085</a:t>
            </a:r>
          </a:p>
        </p:txBody>
      </p:sp>
      <p:sp>
        <p:nvSpPr>
          <p:cNvPr id="9" name="Text Placeholder 8">
            <a:extLst>
              <a:ext uri="{FF2B5EF4-FFF2-40B4-BE49-F238E27FC236}">
                <a16:creationId xmlns:a16="http://schemas.microsoft.com/office/drawing/2014/main" id="{11F1EE15-8332-237E-3536-32742D191444}"/>
              </a:ext>
            </a:extLst>
          </p:cNvPr>
          <p:cNvSpPr>
            <a:spLocks noGrp="1"/>
          </p:cNvSpPr>
          <p:nvPr>
            <p:ph type="body" sz="quarter" idx="3"/>
          </p:nvPr>
        </p:nvSpPr>
        <p:spPr>
          <a:xfrm>
            <a:off x="6172200" y="1544715"/>
            <a:ext cx="5183188" cy="399495"/>
          </a:xfrm>
        </p:spPr>
        <p:txBody>
          <a:bodyPr>
            <a:noAutofit/>
          </a:bodyPr>
          <a:lstStyle/>
          <a:p>
            <a:r>
              <a:rPr lang="en-IN" sz="2000" dirty="0">
                <a:latin typeface="Arial" panose="020B0604020202020204" pitchFamily="34" charset="0"/>
                <a:cs typeface="Arial" panose="020B0604020202020204" pitchFamily="34" charset="0"/>
              </a:rPr>
              <a:t>TWITTER DATASET</a:t>
            </a:r>
            <a:r>
              <a:rPr lang="en-IN" sz="2000" dirty="0"/>
              <a:t>:</a:t>
            </a:r>
          </a:p>
        </p:txBody>
      </p:sp>
      <p:sp>
        <p:nvSpPr>
          <p:cNvPr id="10" name="Content Placeholder 9">
            <a:extLst>
              <a:ext uri="{FF2B5EF4-FFF2-40B4-BE49-F238E27FC236}">
                <a16:creationId xmlns:a16="http://schemas.microsoft.com/office/drawing/2014/main" id="{31820193-E87C-94A2-6D95-FD3F86D64249}"/>
              </a:ext>
            </a:extLst>
          </p:cNvPr>
          <p:cNvSpPr>
            <a:spLocks noGrp="1"/>
          </p:cNvSpPr>
          <p:nvPr>
            <p:ph sz="quarter" idx="4"/>
          </p:nvPr>
        </p:nvSpPr>
        <p:spPr>
          <a:xfrm>
            <a:off x="6172200" y="2095131"/>
            <a:ext cx="5183188" cy="3833722"/>
          </a:xfrm>
        </p:spPr>
        <p:txBody>
          <a:bodyPr>
            <a:normAutofit fontScale="92500" lnSpcReduction="10000"/>
          </a:bodyPr>
          <a:lstStyle/>
          <a:p>
            <a:r>
              <a:rPr lang="en-US" dirty="0"/>
              <a:t>Directed:	Yes.</a:t>
            </a:r>
          </a:p>
          <a:p>
            <a:r>
              <a:rPr lang="en-US" dirty="0"/>
              <a:t>Node features:	 No.</a:t>
            </a:r>
          </a:p>
          <a:p>
            <a:r>
              <a:rPr lang="en-US" dirty="0"/>
              <a:t>Edge features:	 Yes.</a:t>
            </a:r>
          </a:p>
          <a:p>
            <a:r>
              <a:rPr lang="en-US" dirty="0"/>
              <a:t>Nodes:	 475</a:t>
            </a:r>
          </a:p>
          <a:p>
            <a:r>
              <a:rPr lang="en-US" dirty="0"/>
              <a:t>Edges	:              13,289</a:t>
            </a:r>
            <a:endParaRPr lang="en-IN" dirty="0"/>
          </a:p>
        </p:txBody>
      </p:sp>
      <p:sp>
        <p:nvSpPr>
          <p:cNvPr id="4" name="Date Placeholder 3">
            <a:extLst>
              <a:ext uri="{FF2B5EF4-FFF2-40B4-BE49-F238E27FC236}">
                <a16:creationId xmlns:a16="http://schemas.microsoft.com/office/drawing/2014/main" id="{B5F0EA62-CB33-2D00-01A6-93E3C7ABF0E8}"/>
              </a:ext>
            </a:extLst>
          </p:cNvPr>
          <p:cNvSpPr>
            <a:spLocks noGrp="1"/>
          </p:cNvSpPr>
          <p:nvPr>
            <p:ph type="dt" sz="half" idx="10"/>
          </p:nvPr>
        </p:nvSpPr>
        <p:spPr/>
        <p:txBody>
          <a:bodyPr>
            <a:normAutofit/>
          </a:bodyPr>
          <a:lstStyle/>
          <a:p>
            <a:pPr>
              <a:spcAft>
                <a:spcPts val="600"/>
              </a:spcAft>
            </a:pPr>
            <a:fld id="{626DE685-1B6F-4D7C-AEF2-C9AD71EC467A}" type="datetime1">
              <a:rPr lang="en-US" smtClean="0"/>
              <a:pPr>
                <a:spcAft>
                  <a:spcPts val="600"/>
                </a:spcAft>
              </a:pPr>
              <a:t>4/24/2024</a:t>
            </a:fld>
            <a:endParaRPr lang="en-US"/>
          </a:p>
        </p:txBody>
      </p:sp>
      <p:sp>
        <p:nvSpPr>
          <p:cNvPr id="5" name="Footer Placeholder 4">
            <a:extLst>
              <a:ext uri="{FF2B5EF4-FFF2-40B4-BE49-F238E27FC236}">
                <a16:creationId xmlns:a16="http://schemas.microsoft.com/office/drawing/2014/main" id="{36C801E0-0384-C01F-D966-12DF2B6C6E42}"/>
              </a:ext>
            </a:extLst>
          </p:cNvPr>
          <p:cNvSpPr>
            <a:spLocks noGrp="1"/>
          </p:cNvSpPr>
          <p:nvPr>
            <p:ph type="ftr" sz="quarter" idx="11"/>
          </p:nvPr>
        </p:nvSpPr>
        <p:spPr/>
        <p:txBody>
          <a:bodyPr>
            <a:normAutofit/>
          </a:bodyPr>
          <a:lstStyle/>
          <a:p>
            <a:pPr>
              <a:spcAft>
                <a:spcPts val="600"/>
              </a:spcAft>
            </a:pPr>
            <a:endParaRPr lang="en-US" dirty="0"/>
          </a:p>
        </p:txBody>
      </p:sp>
      <p:sp>
        <p:nvSpPr>
          <p:cNvPr id="6" name="Slide Number Placeholder 5">
            <a:extLst>
              <a:ext uri="{FF2B5EF4-FFF2-40B4-BE49-F238E27FC236}">
                <a16:creationId xmlns:a16="http://schemas.microsoft.com/office/drawing/2014/main" id="{0D5B4BF6-CCAC-23C5-CE24-0695D06C7E65}"/>
              </a:ext>
            </a:extLst>
          </p:cNvPr>
          <p:cNvSpPr>
            <a:spLocks noGrp="1"/>
          </p:cNvSpPr>
          <p:nvPr>
            <p:ph type="sldNum" sz="quarter" idx="12"/>
          </p:nvPr>
        </p:nvSpPr>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7</a:t>
            </a:fld>
            <a:endParaRPr lang="en-US"/>
          </a:p>
        </p:txBody>
      </p:sp>
    </p:spTree>
    <p:extLst>
      <p:ext uri="{BB962C8B-B14F-4D97-AF65-F5344CB8AC3E}">
        <p14:creationId xmlns:p14="http://schemas.microsoft.com/office/powerpoint/2010/main" val="40897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3DD9-DEEA-658C-754F-43DACD46C051}"/>
              </a:ext>
            </a:extLst>
          </p:cNvPr>
          <p:cNvSpPr>
            <a:spLocks noGrp="1"/>
          </p:cNvSpPr>
          <p:nvPr>
            <p:ph type="title"/>
          </p:nvPr>
        </p:nvSpPr>
        <p:spPr/>
        <p:txBody>
          <a:bodyPr/>
          <a:lstStyle/>
          <a:p>
            <a:r>
              <a:rPr lang="en-IN" dirty="0"/>
              <a:t>Analysis of </a:t>
            </a:r>
            <a:r>
              <a:rPr lang="en-IN" dirty="0" err="1"/>
              <a:t>DataSet</a:t>
            </a:r>
            <a:r>
              <a:rPr lang="en-IN" dirty="0"/>
              <a:t>  Using following parameters:</a:t>
            </a:r>
          </a:p>
        </p:txBody>
      </p:sp>
      <p:graphicFrame>
        <p:nvGraphicFramePr>
          <p:cNvPr id="10" name="Content Placeholder 2">
            <a:extLst>
              <a:ext uri="{FF2B5EF4-FFF2-40B4-BE49-F238E27FC236}">
                <a16:creationId xmlns:a16="http://schemas.microsoft.com/office/drawing/2014/main" id="{4EEA1BD1-4A07-3069-008B-517524955CCA}"/>
              </a:ext>
            </a:extLst>
          </p:cNvPr>
          <p:cNvGraphicFramePr>
            <a:graphicFrameLocks noGrp="1"/>
          </p:cNvGraphicFramePr>
          <p:nvPr>
            <p:ph idx="1"/>
          </p:nvPr>
        </p:nvGraphicFramePr>
        <p:xfrm>
          <a:off x="700635" y="2716566"/>
          <a:ext cx="10691265" cy="3212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9B5C3986-02BD-D4E0-BCC7-F6CFFC93FB54}"/>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B49F1ABD-850A-A07E-93A3-5B3C2A5E2F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6B633A-9A18-0CE7-5868-3100D8882FFC}"/>
              </a:ext>
            </a:extLst>
          </p:cNvPr>
          <p:cNvSpPr>
            <a:spLocks noGrp="1"/>
          </p:cNvSpPr>
          <p:nvPr>
            <p:ph type="sldNum" sz="quarter" idx="12"/>
          </p:nvPr>
        </p:nvSpPr>
        <p:spPr/>
        <p:txBody>
          <a:bodyPr/>
          <a:lstStyle/>
          <a:p>
            <a:fld id="{87E7843D-FF13-4365-9478-9625B70A2705}" type="slidenum">
              <a:rPr lang="en-US" smtClean="0"/>
              <a:t>8</a:t>
            </a:fld>
            <a:endParaRPr lang="en-US"/>
          </a:p>
        </p:txBody>
      </p:sp>
    </p:spTree>
    <p:extLst>
      <p:ext uri="{BB962C8B-B14F-4D97-AF65-F5344CB8AC3E}">
        <p14:creationId xmlns:p14="http://schemas.microsoft.com/office/powerpoint/2010/main" val="407390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18600-9E95-2F71-04F2-C553ABB63D6B}"/>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Centrality measures:</a:t>
            </a:r>
          </a:p>
        </p:txBody>
      </p:sp>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omputer screen&#10;&#10;Description automatically generated">
            <a:extLst>
              <a:ext uri="{FF2B5EF4-FFF2-40B4-BE49-F238E27FC236}">
                <a16:creationId xmlns:a16="http://schemas.microsoft.com/office/drawing/2014/main" id="{E89E4F5D-86B0-9473-5B1C-6C02204B1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2826" y="723901"/>
            <a:ext cx="5464847" cy="5410200"/>
          </a:xfrm>
          <a:prstGeom prst="rect">
            <a:avLst/>
          </a:prstGeom>
        </p:spPr>
      </p:pic>
      <p:sp>
        <p:nvSpPr>
          <p:cNvPr id="5" name="Footer Placeholder 4">
            <a:extLst>
              <a:ext uri="{FF2B5EF4-FFF2-40B4-BE49-F238E27FC236}">
                <a16:creationId xmlns:a16="http://schemas.microsoft.com/office/drawing/2014/main" id="{7FE5BE3B-BDD3-8A20-B1E2-5FADFD275094}"/>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endParaRPr lang="en-US" kern="1200" dirty="0">
              <a:solidFill>
                <a:schemeClr val="tx1"/>
              </a:solidFill>
              <a:latin typeface="+mj-lt"/>
              <a:ea typeface="+mn-ea"/>
              <a:cs typeface="+mn-cs"/>
            </a:endParaRPr>
          </a:p>
        </p:txBody>
      </p:sp>
      <p:sp>
        <p:nvSpPr>
          <p:cNvPr id="4" name="Date Placeholder 3">
            <a:extLst>
              <a:ext uri="{FF2B5EF4-FFF2-40B4-BE49-F238E27FC236}">
                <a16:creationId xmlns:a16="http://schemas.microsoft.com/office/drawing/2014/main" id="{835A2A43-44A2-C8C7-4C99-C7711AD6CBD1}"/>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4/24/2024</a:t>
            </a:fld>
            <a:endParaRPr lang="en-US"/>
          </a:p>
        </p:txBody>
      </p:sp>
      <p:sp>
        <p:nvSpPr>
          <p:cNvPr id="6" name="Slide Number Placeholder 5">
            <a:extLst>
              <a:ext uri="{FF2B5EF4-FFF2-40B4-BE49-F238E27FC236}">
                <a16:creationId xmlns:a16="http://schemas.microsoft.com/office/drawing/2014/main" id="{0AE0B5EF-83D5-1E78-334D-93595E363CA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1957143865"/>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3E3423"/>
      </a:dk2>
      <a:lt2>
        <a:srgbClr val="E2E7E8"/>
      </a:lt2>
      <a:accent1>
        <a:srgbClr val="D59480"/>
      </a:accent1>
      <a:accent2>
        <a:srgbClr val="BF9D60"/>
      </a:accent2>
      <a:accent3>
        <a:srgbClr val="A2A567"/>
      </a:accent3>
      <a:accent4>
        <a:srgbClr val="86AF5A"/>
      </a:accent4>
      <a:accent5>
        <a:srgbClr val="6EB166"/>
      </a:accent5>
      <a:accent6>
        <a:srgbClr val="5DB478"/>
      </a:accent6>
      <a:hlink>
        <a:srgbClr val="5C8A98"/>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1254</TotalTime>
  <Words>785</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Calisto MT</vt:lpstr>
      <vt:lpstr>HelveticaNeue Regular</vt:lpstr>
      <vt:lpstr>Univers Condensed</vt:lpstr>
      <vt:lpstr>ChronicleVTI</vt:lpstr>
      <vt:lpstr>Community Detection using NetworkX</vt:lpstr>
      <vt:lpstr>Outline:</vt:lpstr>
      <vt:lpstr>Introduction:</vt:lpstr>
      <vt:lpstr>Objectives:</vt:lpstr>
      <vt:lpstr>Community Detection :</vt:lpstr>
      <vt:lpstr>Dataset Information:</vt:lpstr>
      <vt:lpstr>Dataset statistics</vt:lpstr>
      <vt:lpstr>Analysis of DataSet  Using following parameters:</vt:lpstr>
      <vt:lpstr>Centrality measures:</vt:lpstr>
      <vt:lpstr>Centrality measures:</vt:lpstr>
      <vt:lpstr>Community detection:</vt:lpstr>
      <vt:lpstr>Community Detection:</vt:lpstr>
      <vt:lpstr>Shortest Path Algorithm:</vt:lpstr>
      <vt:lpstr>Shortest Path Algorithm:</vt:lpstr>
      <vt:lpstr>Tasks pending:</vt:lpstr>
      <vt:lpstr>Future Scope</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Detection using NetworkX</dc:title>
  <dc:creator>Sharath Karnati</dc:creator>
  <cp:lastModifiedBy>Sharath Karnati</cp:lastModifiedBy>
  <cp:revision>1</cp:revision>
  <dcterms:created xsi:type="dcterms:W3CDTF">2024-04-24T17:41:55Z</dcterms:created>
  <dcterms:modified xsi:type="dcterms:W3CDTF">2024-04-25T14:36:08Z</dcterms:modified>
</cp:coreProperties>
</file>