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22"/>
  </p:notesMasterIdLst>
  <p:sldIdLst>
    <p:sldId id="256" r:id="rId2"/>
    <p:sldId id="258" r:id="rId3"/>
    <p:sldId id="290" r:id="rId4"/>
    <p:sldId id="285" r:id="rId5"/>
    <p:sldId id="269" r:id="rId6"/>
    <p:sldId id="288" r:id="rId7"/>
    <p:sldId id="277" r:id="rId8"/>
    <p:sldId id="274" r:id="rId9"/>
    <p:sldId id="276" r:id="rId10"/>
    <p:sldId id="289" r:id="rId11"/>
    <p:sldId id="286" r:id="rId12"/>
    <p:sldId id="287" r:id="rId13"/>
    <p:sldId id="282" r:id="rId14"/>
    <p:sldId id="283" r:id="rId15"/>
    <p:sldId id="273" r:id="rId16"/>
    <p:sldId id="280" r:id="rId17"/>
    <p:sldId id="284" r:id="rId18"/>
    <p:sldId id="281" r:id="rId19"/>
    <p:sldId id="259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B051A-DA78-4564-B9E8-3C2DB5B318DC}" type="datetimeFigureOut">
              <a:rPr lang="en-US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AA945-9415-4E66-9DE5-B91BB24434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4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0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46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05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5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97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31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3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37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3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66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56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23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7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A945-9415-4E66-9DE5-B91BB244348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096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2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256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93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98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8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731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3467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8041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8844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388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1296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6361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7248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5137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671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3581"/>
            <a:ext cx="8915399" cy="2262781"/>
          </a:xfrm>
        </p:spPr>
        <p:txBody>
          <a:bodyPr/>
          <a:lstStyle/>
          <a:p>
            <a:r>
              <a:rPr lang="en-US" dirty="0"/>
              <a:t>Donor data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376360"/>
            <a:ext cx="8915399" cy="1126283"/>
          </a:xfrm>
        </p:spPr>
        <p:txBody>
          <a:bodyPr/>
          <a:lstStyle/>
          <a:p>
            <a:r>
              <a:rPr lang="en-US" sz="2800" dirty="0"/>
              <a:t>Sharath Malladi</a:t>
            </a:r>
          </a:p>
          <a:p>
            <a:r>
              <a:rPr lang="en-US" sz="2800" dirty="0"/>
              <a:t>msharath@live.com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future donations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194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1889125"/>
            <a:ext cx="3597275" cy="16364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latin typeface="Century Gothic" charset="0"/>
              </a:rPr>
              <a:t>"Eradicate curable blindness </a:t>
            </a:r>
            <a:br>
              <a:rPr lang="en-US" dirty="0">
                <a:latin typeface="Century Gothic" charset="0"/>
              </a:rPr>
            </a:br>
            <a:r>
              <a:rPr lang="en-US" sz="2800" dirty="0">
                <a:latin typeface="Century Gothic" charset="0"/>
              </a:rPr>
              <a:t>by the year </a:t>
            </a:r>
            <a:br>
              <a:rPr lang="en-US" dirty="0">
                <a:latin typeface="Century Gothic" charset="0"/>
              </a:rPr>
            </a:br>
            <a:r>
              <a:rPr lang="en-US" sz="2800" dirty="0">
                <a:latin typeface="Century Gothic" charset="0"/>
              </a:rPr>
              <a:t> 2020"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6289" y="329572"/>
            <a:ext cx="3214216" cy="1200329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Vision</a:t>
            </a:r>
          </a:p>
          <a:p>
            <a:pPr algn="ctr"/>
            <a:r>
              <a:rPr lang="en-US" sz="2400" dirty="0"/>
              <a:t>of the</a:t>
            </a:r>
          </a:p>
          <a:p>
            <a:pPr algn="ctr"/>
            <a:r>
              <a:rPr lang="en-US" sz="2400" dirty="0"/>
              <a:t>organization:</a:t>
            </a:r>
          </a:p>
        </p:txBody>
      </p:sp>
      <p:pic>
        <p:nvPicPr>
          <p:cNvPr id="7" name="Picture 6" descr="ts_acf_pac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273050"/>
            <a:ext cx="6153359" cy="613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550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2982" y="771450"/>
            <a:ext cx="2400300" cy="601343"/>
          </a:xfrm>
        </p:spPr>
        <p:txBody>
          <a:bodyPr>
            <a:normAutofit fontScale="90000"/>
          </a:bodyPr>
          <a:lstStyle/>
          <a:p>
            <a:r>
              <a:rPr lang="en-US" dirty="0"/>
              <a:t>Seasonal ARIMA</a:t>
            </a:r>
            <a:br>
              <a:rPr lang="en-US" dirty="0"/>
            </a:br>
            <a:endParaRPr lang="en-US" dirty="0">
              <a:latin typeface="Century Gothic" charset="0"/>
            </a:endParaRPr>
          </a:p>
        </p:txBody>
      </p:sp>
      <p:pic>
        <p:nvPicPr>
          <p:cNvPr id="4" name="Picture 3" descr="statsmodel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38" y="720725"/>
            <a:ext cx="702565" cy="702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025" y="2142255"/>
            <a:ext cx="4710113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 b="1" dirty="0">
              <a:latin typeface="Century Gothic" charset="0"/>
            </a:endParaRPr>
          </a:p>
          <a:p>
            <a:pPr algn="r"/>
            <a:r>
              <a:rPr lang="en-US" b="1" dirty="0">
                <a:latin typeface="Century Gothic" charset="0"/>
              </a:rPr>
              <a:t>Order=(0,1,1)</a:t>
            </a:r>
          </a:p>
          <a:p>
            <a:pPr algn="r"/>
            <a:r>
              <a:rPr lang="en-US" b="1" dirty="0">
                <a:latin typeface="Century Gothic" charset="0"/>
              </a:rPr>
              <a:t>Seasonal Order=(0,1,1,12)</a:t>
            </a:r>
          </a:p>
          <a:p>
            <a:pPr algn="r"/>
            <a:r>
              <a:rPr lang="en-US" b="1" dirty="0">
                <a:latin typeface="Century Gothic" charset="0"/>
              </a:rPr>
              <a:t>Predictor variable = Log(Amount)</a:t>
            </a:r>
          </a:p>
          <a:p>
            <a:pPr algn="ctr"/>
            <a:endParaRPr lang="en-US" dirty="0">
              <a:latin typeface="Century Gothic" charset="0"/>
            </a:endParaRPr>
          </a:p>
          <a:p>
            <a:pPr algn="ctr"/>
            <a:endParaRPr lang="en-US" dirty="0">
              <a:latin typeface="Century 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7723" y="3993495"/>
            <a:ext cx="2743200" cy="67710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r"/>
            <a:r>
              <a:rPr lang="en-US" sz="2000" b="1" dirty="0">
                <a:latin typeface="Century Gothic" charset="0"/>
              </a:rPr>
              <a:t>AIC of 80</a:t>
            </a:r>
          </a:p>
          <a:p>
            <a:pPr algn="ctr"/>
            <a:endParaRPr lang="en-US" dirty="0"/>
          </a:p>
        </p:txBody>
      </p:sp>
      <p:pic>
        <p:nvPicPr>
          <p:cNvPr id="3" name="Picture 2" descr="TimeSeriesPredic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613" y="1420813"/>
            <a:ext cx="6118089" cy="407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3498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800" dirty="0"/>
              <a:t>Donations increasing 16.7% annually</a:t>
            </a:r>
          </a:p>
          <a:p>
            <a:r>
              <a:rPr lang="en-US" sz="2800" dirty="0"/>
              <a:t>Donations via Web are rising 13% annually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Repeat donors account for 50% of the population and 60% of the total amount donated</a:t>
            </a:r>
            <a:endParaRPr lang="en-US" dirty="0"/>
          </a:p>
          <a:p>
            <a:r>
              <a:rPr lang="en-US" sz="2800" dirty="0"/>
              <a:t>Repeat donors donate more money annually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624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latin typeface="Century Gothic" charset="0"/>
              </a:rPr>
              <a:t>Web application with interactive </a:t>
            </a:r>
            <a:r>
              <a:rPr lang="en-US" sz="4000" dirty="0"/>
              <a:t>visualizations (in progress)</a:t>
            </a:r>
          </a:p>
          <a:p>
            <a:endParaRPr lang="en-US" sz="4000" dirty="0"/>
          </a:p>
          <a:p>
            <a:r>
              <a:rPr lang="en-US" sz="4000" dirty="0"/>
              <a:t>Measure campaign effectiveness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93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5729" y="3776350"/>
            <a:ext cx="4231478" cy="860400"/>
          </a:xfrm>
        </p:spPr>
        <p:txBody>
          <a:bodyPr/>
          <a:lstStyle/>
          <a:p>
            <a:pPr algn="r"/>
            <a:r>
              <a:rPr lang="en-US" sz="3200" b="1" dirty="0"/>
              <a:t>Sharath Malladi</a:t>
            </a:r>
          </a:p>
        </p:txBody>
      </p:sp>
      <p:sp>
        <p:nvSpPr>
          <p:cNvPr id="4" name="Rectangle 3"/>
          <p:cNvSpPr txBox="1"/>
          <p:nvPr/>
        </p:nvSpPr>
        <p:spPr>
          <a:xfrm>
            <a:off x="5745442" y="4390529"/>
            <a:ext cx="575916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/>
              <a:t>https://</a:t>
            </a:r>
            <a:r>
              <a:rPr lang="en-US" sz="2600" b="1" dirty="0" err="1"/>
              <a:t>github.com</a:t>
            </a:r>
            <a:r>
              <a:rPr lang="en-US" sz="2600" b="1" dirty="0"/>
              <a:t>/</a:t>
            </a:r>
            <a:r>
              <a:rPr lang="en-US" sz="2600" b="1" dirty="0" err="1"/>
              <a:t>smalladi78</a:t>
            </a:r>
            <a:r>
              <a:rPr lang="en-US" sz="2600" b="1" dirty="0"/>
              <a:t>/SEF</a:t>
            </a:r>
          </a:p>
        </p:txBody>
      </p:sp>
    </p:spTree>
    <p:extLst>
      <p:ext uri="{BB962C8B-B14F-4D97-AF65-F5344CB8AC3E}">
        <p14:creationId xmlns:p14="http://schemas.microsoft.com/office/powerpoint/2010/main" val="116051963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75616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urnVsNewDono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42" y="1256275"/>
            <a:ext cx="6981274" cy="5316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0347" y="626902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Churn vs new donors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158181014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06213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SEF Donor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2160588"/>
            <a:ext cx="4183062" cy="4165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SEF is a non-profit organization</a:t>
            </a:r>
          </a:p>
          <a:p>
            <a:endParaRPr lang="en-US" dirty="0"/>
          </a:p>
          <a:p>
            <a:r>
              <a:rPr lang="en-US" dirty="0"/>
              <a:t>Charitable contributions go towards constructing new hospitals and eye surgeries in India</a:t>
            </a:r>
          </a:p>
          <a:p>
            <a:endParaRPr lang="en-US" dirty="0"/>
          </a:p>
          <a:p>
            <a:r>
              <a:rPr lang="en-US" dirty="0"/>
              <a:t>2014: 4.3 million dollars donated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Donations are tax deductible</a:t>
            </a:r>
          </a:p>
          <a:p>
            <a:endParaRPr lang="en-US" dirty="0"/>
          </a:p>
          <a:p>
            <a:r>
              <a:rPr lang="en-US" dirty="0"/>
              <a:t>Donors are primarily Indians living in the USA</a:t>
            </a:r>
          </a:p>
          <a:p>
            <a:endParaRPr lang="en-US" dirty="0"/>
          </a:p>
          <a:p>
            <a:endParaRPr lang="en-US" dirty="0">
              <a:latin typeface="Trebuchet MS" charset="0"/>
            </a:endParaRPr>
          </a:p>
          <a:p>
            <a:r>
              <a:rPr lang="en-US" dirty="0"/>
              <a:t>2014: 9000 unique donors</a:t>
            </a:r>
          </a:p>
        </p:txBody>
      </p:sp>
    </p:spTree>
    <p:extLst>
      <p:ext uri="{BB962C8B-B14F-4D97-AF65-F5344CB8AC3E}">
        <p14:creationId xmlns:p14="http://schemas.microsoft.com/office/powerpoint/2010/main" val="28898037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921" y="623888"/>
            <a:ext cx="7347892" cy="1281112"/>
          </a:xfrm>
        </p:spPr>
        <p:txBody>
          <a:bodyPr/>
          <a:lstStyle/>
          <a:p>
            <a:r>
              <a:rPr lang="en-US" dirty="0"/>
              <a:t>Sankara Eye Foundation (SEF)</a:t>
            </a:r>
          </a:p>
        </p:txBody>
      </p:sp>
      <p:pic>
        <p:nvPicPr>
          <p:cNvPr id="4" name="Picture 3" descr="eradicateblindnes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191" y="4241508"/>
            <a:ext cx="2619375" cy="1743075"/>
          </a:xfrm>
          <a:prstGeom prst="rect">
            <a:avLst/>
          </a:prstGeom>
        </p:spPr>
      </p:pic>
      <p:pic>
        <p:nvPicPr>
          <p:cNvPr id="5" name="Picture 4" descr="onemillioneyesurgeri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212" y="1903695"/>
            <a:ext cx="4769156" cy="1627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9577" y="1903473"/>
            <a:ext cx="5118152" cy="64633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b="1" dirty="0"/>
              <a:t>Vision:</a:t>
            </a:r>
          </a:p>
          <a:p>
            <a:pPr algn="ctr"/>
            <a:r>
              <a:rPr lang="en-US" b="1" dirty="0"/>
              <a:t>Eradicate curable blindness by 2020</a:t>
            </a:r>
          </a:p>
        </p:txBody>
      </p:sp>
      <p:pic>
        <p:nvPicPr>
          <p:cNvPr id="3" name="Picture 2" descr="India_SEF_Hospital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6491" y="2681565"/>
            <a:ext cx="2743200" cy="313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2933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from the SEF board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"Determine how fund-raising campaigns are impacting donations"</a:t>
            </a:r>
          </a:p>
          <a:p>
            <a:r>
              <a:rPr lang="en-US" dirty="0"/>
              <a:t>"Easily understand the activity in different regions"</a:t>
            </a:r>
          </a:p>
          <a:p>
            <a:r>
              <a:rPr lang="en-US" dirty="0"/>
              <a:t>"Study impact of various marketing strategies (newsletters, TV advertising, emails, </a:t>
            </a:r>
            <a:r>
              <a:rPr lang="en-US" dirty="0" err="1"/>
              <a:t>facebook</a:t>
            </a:r>
            <a:r>
              <a:rPr lang="en-US" dirty="0"/>
              <a:t>) on donations"</a:t>
            </a:r>
          </a:p>
          <a:p>
            <a:r>
              <a:rPr lang="en-US" dirty="0"/>
              <a:t>"Know where to organize the next fund-raising campaign"</a:t>
            </a:r>
          </a:p>
          <a:p>
            <a:r>
              <a:rPr lang="en-US" dirty="0"/>
              <a:t>"Know if we are can reach our goal - to eradicate curable blindness in India by 2020"</a:t>
            </a:r>
          </a:p>
        </p:txBody>
      </p:sp>
    </p:spTree>
    <p:extLst>
      <p:ext uri="{BB962C8B-B14F-4D97-AF65-F5344CB8AC3E}">
        <p14:creationId xmlns:p14="http://schemas.microsoft.com/office/powerpoint/2010/main" val="6828411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22827"/>
            <a:ext cx="8911687" cy="1280890"/>
          </a:xfrm>
        </p:spPr>
        <p:txBody>
          <a:bodyPr/>
          <a:lstStyle/>
          <a:p>
            <a:r>
              <a:rPr lang="en-US" sz="72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Collect donor attributes</a:t>
            </a:r>
          </a:p>
          <a:p>
            <a:r>
              <a:rPr lang="en-US" sz="4800" dirty="0"/>
              <a:t>Are we on track to achieve our goal?</a:t>
            </a:r>
          </a:p>
        </p:txBody>
      </p:sp>
    </p:spTree>
    <p:extLst>
      <p:ext uri="{BB962C8B-B14F-4D97-AF65-F5344CB8AC3E}">
        <p14:creationId xmlns:p14="http://schemas.microsoft.com/office/powerpoint/2010/main" val="38407996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undrais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21911" y="2849660"/>
            <a:ext cx="2457450" cy="1857375"/>
          </a:xfrm>
        </p:spPr>
      </p:pic>
      <p:pic>
        <p:nvPicPr>
          <p:cNvPr id="8" name="Content Placeholder 7" descr="donation.pn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080314" y="2855836"/>
            <a:ext cx="3086100" cy="1485900"/>
          </a:xfrm>
        </p:spPr>
      </p:pic>
      <p:sp>
        <p:nvSpPr>
          <p:cNvPr id="9" name="TextBox 8"/>
          <p:cNvSpPr txBox="1"/>
          <p:nvPr/>
        </p:nvSpPr>
        <p:spPr>
          <a:xfrm>
            <a:off x="2604268" y="4991823"/>
            <a:ext cx="2508924" cy="1661993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800" dirty="0"/>
              <a:t>Where?</a:t>
            </a:r>
          </a:p>
          <a:p>
            <a:pPr algn="ctr"/>
            <a:r>
              <a:rPr lang="en-US" sz="2800" dirty="0"/>
              <a:t>When?</a:t>
            </a:r>
          </a:p>
          <a:p>
            <a:pPr algn="ctr"/>
            <a:r>
              <a:rPr lang="en-US" sz="2800" dirty="0"/>
              <a:t>How much?</a:t>
            </a:r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0314" y="5238787"/>
            <a:ext cx="3056433" cy="138499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How much?</a:t>
            </a:r>
          </a:p>
          <a:p>
            <a:pPr algn="ctr"/>
            <a:r>
              <a:rPr lang="en-US" sz="2800" dirty="0"/>
              <a:t>Retention rate?</a:t>
            </a:r>
          </a:p>
          <a:p>
            <a:pPr algn="ctr"/>
            <a:endParaRPr lang="en-US" sz="2800" dirty="0"/>
          </a:p>
        </p:txBody>
      </p:sp>
      <p:cxnSp>
        <p:nvCxnSpPr>
          <p:cNvPr id="2" name="Straight Arrow Connector 1"/>
          <p:cNvCxnSpPr/>
          <p:nvPr/>
        </p:nvCxnSpPr>
        <p:spPr>
          <a:xfrm flipH="1">
            <a:off x="6066560" y="4234108"/>
            <a:ext cx="11691" cy="2084630"/>
          </a:xfrm>
          <a:prstGeom prst="straightConnector1">
            <a:avLst/>
          </a:prstGeom>
          <a:ln>
            <a:solidFill>
              <a:srgbClr val="00B0F0"/>
            </a:solidFill>
            <a:prstDash val="sysDot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4618352" y="293254"/>
            <a:ext cx="2743200" cy="14465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8800" dirty="0">
                <a:solidFill>
                  <a:srgbClr val="00B0F0"/>
                </a:solidFill>
              </a:rPr>
              <a:t>$$$</a:t>
            </a:r>
          </a:p>
        </p:txBody>
      </p:sp>
      <p:sp>
        <p:nvSpPr>
          <p:cNvPr id="3" name="Left-Right-Up Arrow 2"/>
          <p:cNvSpPr/>
          <p:nvPr/>
        </p:nvSpPr>
        <p:spPr>
          <a:xfrm>
            <a:off x="5010150" y="1842665"/>
            <a:ext cx="2084388" cy="2153073"/>
          </a:xfrm>
          <a:prstGeom prst="leftRight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61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ke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550" y="3185088"/>
            <a:ext cx="729343" cy="729343"/>
          </a:xfrm>
          <a:prstGeom prst="rect">
            <a:avLst/>
          </a:prstGeom>
        </p:spPr>
      </p:pic>
      <p:pic>
        <p:nvPicPr>
          <p:cNvPr id="6" name="Picture 5" descr="matplotli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909" y="2705651"/>
            <a:ext cx="1642463" cy="298358"/>
          </a:xfrm>
          <a:prstGeom prst="rect">
            <a:avLst/>
          </a:prstGeom>
        </p:spPr>
      </p:pic>
      <p:pic>
        <p:nvPicPr>
          <p:cNvPr id="7" name="Picture 6" descr="IPy_head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909" y="1066957"/>
            <a:ext cx="2291025" cy="297196"/>
          </a:xfrm>
          <a:prstGeom prst="rect">
            <a:avLst/>
          </a:prstGeom>
        </p:spPr>
      </p:pic>
      <p:pic>
        <p:nvPicPr>
          <p:cNvPr id="9" name="Picture 8" descr="pandas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9532" y="499052"/>
            <a:ext cx="2291025" cy="466471"/>
          </a:xfrm>
          <a:prstGeom prst="rect">
            <a:avLst/>
          </a:prstGeom>
        </p:spPr>
      </p:pic>
      <p:pic>
        <p:nvPicPr>
          <p:cNvPr id="10" name="Picture 9" descr="statsmodel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7256" y="5329806"/>
            <a:ext cx="801235" cy="8028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74534" y="736278"/>
            <a:ext cx="4194635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/>
              <a:t>Feature Engineering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2344" y="5436415"/>
            <a:ext cx="5400046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Century Gothic" charset="0"/>
              </a:rPr>
              <a:t>Forecasting donations</a:t>
            </a:r>
            <a:endParaRPr lang="en-US" sz="3200" dirty="0">
              <a:latin typeface="Century Gothic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0394" y="2509352"/>
            <a:ext cx="2743200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/>
              <a:t>Visualizations</a:t>
            </a:r>
          </a:p>
        </p:txBody>
      </p:sp>
      <p:sp>
        <p:nvSpPr>
          <p:cNvPr id="19" name="Chevron 18"/>
          <p:cNvSpPr/>
          <p:nvPr/>
        </p:nvSpPr>
        <p:spPr>
          <a:xfrm>
            <a:off x="2162286" y="736278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2161890" y="2590632"/>
            <a:ext cx="484187" cy="4334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2089514" y="54879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2874534" y="3235847"/>
            <a:ext cx="281288" cy="2203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5805" y="3106067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Century Gothic" charset="0"/>
              </a:rPr>
              <a:t>Overall growth</a:t>
            </a:r>
            <a:endParaRPr lang="en-US" sz="2400" dirty="0">
              <a:latin typeface="Century Gothic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00396" y="3566526"/>
            <a:ext cx="3646102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Century Gothic" charset="0"/>
              </a:rPr>
              <a:t>New vs Repeat Donors</a:t>
            </a:r>
            <a:endParaRPr lang="en-US" sz="2400" dirty="0">
              <a:latin typeface="Century Gothic" charset="0"/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2874534" y="3667168"/>
            <a:ext cx="281288" cy="2203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103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4430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3551" y="872373"/>
            <a:ext cx="2743200" cy="70788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000" b="1" dirty="0"/>
              <a:t>Donations</a:t>
            </a:r>
          </a:p>
          <a:p>
            <a:pPr algn="ctr"/>
            <a:r>
              <a:rPr lang="en-US" sz="2000" b="1" dirty="0"/>
              <a:t>(Monthly)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9767" y="796286"/>
            <a:ext cx="2743200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000" b="1" dirty="0"/>
              <a:t>Donations</a:t>
            </a:r>
          </a:p>
          <a:p>
            <a:pPr algn="ctr"/>
            <a:r>
              <a:rPr lang="en-US" sz="2000" b="1" dirty="0"/>
              <a:t>(Cumulative)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5013" y="263525"/>
            <a:ext cx="3904760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Growth rate of donations is 16.7% annually</a:t>
            </a:r>
          </a:p>
        </p:txBody>
      </p:sp>
      <p:pic>
        <p:nvPicPr>
          <p:cNvPr id="3" name="Picture 2" descr="DonationsOverTheYea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8" y="1582738"/>
            <a:ext cx="4965094" cy="4965126"/>
          </a:xfrm>
          <a:prstGeom prst="rect">
            <a:avLst/>
          </a:prstGeom>
        </p:spPr>
      </p:pic>
      <p:pic>
        <p:nvPicPr>
          <p:cNvPr id="8" name="Picture 7" descr="CumulativeDonationsOverTheYear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13" y="1582738"/>
            <a:ext cx="4964537" cy="4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33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8416" y="654908"/>
            <a:ext cx="3436209" cy="70788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Donations via the Web are rising at 13% per year</a:t>
            </a:r>
          </a:p>
        </p:txBody>
      </p:sp>
      <p:pic>
        <p:nvPicPr>
          <p:cNvPr id="4" name="Picture 3" descr="DonationsFromDifferentMarketingChanne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25" y="0"/>
            <a:ext cx="4585558" cy="687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867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VsRepe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259" y="3484439"/>
            <a:ext cx="1152525" cy="542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2599" y="2429638"/>
            <a:ext cx="2743200" cy="64633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b="1" dirty="0"/>
              <a:t>Proportions of number of Donors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47375" y="4668352"/>
            <a:ext cx="2743200" cy="64633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b="1" dirty="0"/>
              <a:t>Proportions of amount donated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8285" y="2516188"/>
            <a:ext cx="3077922" cy="64633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b="1" dirty="0">
                <a:solidFill>
                  <a:srgbClr val="010000"/>
                </a:solidFill>
                <a:latin typeface="Century Gothic" charset="0"/>
              </a:rPr>
              <a:t>Account for over 50% of the donor population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5983" y="4429635"/>
            <a:ext cx="3077922" cy="64633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b="1" dirty="0"/>
              <a:t>Account for over 60% of the donation amount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6650" y="509588"/>
            <a:ext cx="3038093" cy="10779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200" dirty="0"/>
              <a:t>Repeat Donors</a:t>
            </a:r>
          </a:p>
        </p:txBody>
      </p:sp>
      <p:pic>
        <p:nvPicPr>
          <p:cNvPr id="12" name="Picture 11" descr="NewVsRepeatDonor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297" y="1587890"/>
            <a:ext cx="4524815" cy="45185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465513" y="2516188"/>
            <a:ext cx="693544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397250" y="4602163"/>
            <a:ext cx="7604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853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525</TotalTime>
  <Words>0</Words>
  <Application>Microsoft Office PowerPoint</Application>
  <PresentationFormat>Widescreen</PresentationFormat>
  <Paragraphs>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Wisp</vt:lpstr>
      <vt:lpstr>Donor data study</vt:lpstr>
      <vt:lpstr>Sankara Eye Foundation (SEF)</vt:lpstr>
      <vt:lpstr>Objectives</vt:lpstr>
      <vt:lpstr>PowerPoint Presentation</vt:lpstr>
      <vt:lpstr>PowerPoint Presentation</vt:lpstr>
      <vt:lpstr>Visualizations</vt:lpstr>
      <vt:lpstr>PowerPoint Presentation</vt:lpstr>
      <vt:lpstr>PowerPoint Presentation</vt:lpstr>
      <vt:lpstr>PowerPoint Presentation</vt:lpstr>
      <vt:lpstr>Predicting future donations</vt:lpstr>
      <vt:lpstr>"Eradicate curable blindness  by the year   2020" </vt:lpstr>
      <vt:lpstr>Seasonal ARIMA </vt:lpstr>
      <vt:lpstr>Conclusion</vt:lpstr>
      <vt:lpstr>Next steps</vt:lpstr>
      <vt:lpstr>Thank you!</vt:lpstr>
      <vt:lpstr>PowerPoint Presentation</vt:lpstr>
      <vt:lpstr>PowerPoint Presentation</vt:lpstr>
      <vt:lpstr>PowerPoint Presentation</vt:lpstr>
      <vt:lpstr>SEF Donor base</vt:lpstr>
      <vt:lpstr>Ask from the SEF board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Sharath Malladi</cp:lastModifiedBy>
  <cp:revision>47</cp:revision>
  <dcterms:created xsi:type="dcterms:W3CDTF">2014-09-12T02:18:09Z</dcterms:created>
  <dcterms:modified xsi:type="dcterms:W3CDTF">2016-03-15T23:13:15Z</dcterms:modified>
</cp:coreProperties>
</file>