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7/17/2021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908F0-A4D8-47DA-8D68-CE70B03C04E2}"/>
              </a:ext>
            </a:extLst>
          </p:cNvPr>
          <p:cNvSpPr>
            <a:spLocks noGrp="1"/>
          </p:cNvSpPr>
          <p:nvPr>
            <p:ph type="ctrTitle"/>
          </p:nvPr>
        </p:nvSpPr>
        <p:spPr>
          <a:xfrm>
            <a:off x="1507067" y="1420427"/>
            <a:ext cx="7663566" cy="3329126"/>
          </a:xfrm>
        </p:spPr>
        <p:txBody>
          <a:bodyPr/>
          <a:lstStyle/>
          <a:p>
            <a:pPr algn="ctr"/>
            <a:r>
              <a:rPr lang="en-US" sz="4800" dirty="0"/>
              <a:t>PROJECT REPORT</a:t>
            </a:r>
            <a:br>
              <a:rPr lang="en-US" sz="4800" dirty="0"/>
            </a:br>
            <a:r>
              <a:rPr lang="en-US" sz="4800" dirty="0"/>
              <a:t> ON </a:t>
            </a:r>
            <a:br>
              <a:rPr lang="en-US" sz="4800" dirty="0"/>
            </a:br>
            <a:r>
              <a:rPr lang="en-US" sz="4800" dirty="0"/>
              <a:t>ENCRYPTION OF IMAGE USING TRIPLE DES</a:t>
            </a:r>
          </a:p>
        </p:txBody>
      </p:sp>
    </p:spTree>
    <p:extLst>
      <p:ext uri="{BB962C8B-B14F-4D97-AF65-F5344CB8AC3E}">
        <p14:creationId xmlns:p14="http://schemas.microsoft.com/office/powerpoint/2010/main" val="3115023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B8C11-5FEE-4D91-BFF6-137D37A894DC}"/>
              </a:ext>
            </a:extLst>
          </p:cNvPr>
          <p:cNvSpPr>
            <a:spLocks noGrp="1"/>
          </p:cNvSpPr>
          <p:nvPr>
            <p:ph type="title"/>
          </p:nvPr>
        </p:nvSpPr>
        <p:spPr/>
        <p:txBody>
          <a:bodyPr/>
          <a:lstStyle/>
          <a:p>
            <a:r>
              <a:rPr lang="en-US" dirty="0"/>
              <a:t>SOFTWARE REQURIMENTS</a:t>
            </a:r>
          </a:p>
        </p:txBody>
      </p:sp>
      <p:sp>
        <p:nvSpPr>
          <p:cNvPr id="3" name="Content Placeholder 2">
            <a:extLst>
              <a:ext uri="{FF2B5EF4-FFF2-40B4-BE49-F238E27FC236}">
                <a16:creationId xmlns:a16="http://schemas.microsoft.com/office/drawing/2014/main" id="{E6343F2A-4540-4B43-A348-47E9D7C036E0}"/>
              </a:ext>
            </a:extLst>
          </p:cNvPr>
          <p:cNvSpPr>
            <a:spLocks noGrp="1"/>
          </p:cNvSpPr>
          <p:nvPr>
            <p:ph idx="1"/>
          </p:nvPr>
        </p:nvSpPr>
        <p:spPr/>
        <p:txBody>
          <a:bodyPr/>
          <a:lstStyle/>
          <a:p>
            <a:r>
              <a:rPr lang="en-US" dirty="0" err="1"/>
              <a:t>Pycharam</a:t>
            </a:r>
            <a:r>
              <a:rPr lang="en-US" dirty="0"/>
              <a:t> community/vs code/</a:t>
            </a:r>
            <a:r>
              <a:rPr lang="en-US" dirty="0" err="1"/>
              <a:t>spyder</a:t>
            </a:r>
            <a:r>
              <a:rPr lang="en-US" dirty="0"/>
              <a:t> IDE</a:t>
            </a:r>
          </a:p>
          <a:p>
            <a:r>
              <a:rPr lang="en-US" dirty="0" err="1"/>
              <a:t>Windos</a:t>
            </a:r>
            <a:r>
              <a:rPr lang="en-US" dirty="0"/>
              <a:t> /</a:t>
            </a:r>
            <a:r>
              <a:rPr lang="en-US" dirty="0" err="1"/>
              <a:t>macos</a:t>
            </a:r>
            <a:r>
              <a:rPr lang="en-US" dirty="0"/>
              <a:t>/</a:t>
            </a:r>
            <a:r>
              <a:rPr lang="en-US" dirty="0" err="1"/>
              <a:t>linux</a:t>
            </a:r>
            <a:endParaRPr lang="en-US" dirty="0"/>
          </a:p>
        </p:txBody>
      </p:sp>
    </p:spTree>
    <p:extLst>
      <p:ext uri="{BB962C8B-B14F-4D97-AF65-F5344CB8AC3E}">
        <p14:creationId xmlns:p14="http://schemas.microsoft.com/office/powerpoint/2010/main" val="27856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BF5E-858A-4B77-B144-D1656B9F4757}"/>
              </a:ext>
            </a:extLst>
          </p:cNvPr>
          <p:cNvSpPr>
            <a:spLocks noGrp="1"/>
          </p:cNvSpPr>
          <p:nvPr>
            <p:ph type="title"/>
          </p:nvPr>
        </p:nvSpPr>
        <p:spPr>
          <a:xfrm>
            <a:off x="677334" y="878889"/>
            <a:ext cx="8596668" cy="861133"/>
          </a:xfrm>
        </p:spPr>
        <p:txBody>
          <a:bodyPr/>
          <a:lstStyle/>
          <a:p>
            <a:r>
              <a:rPr lang="en-US" b="1" dirty="0"/>
              <a:t>ABSTRACT</a:t>
            </a:r>
          </a:p>
        </p:txBody>
      </p:sp>
      <p:sp>
        <p:nvSpPr>
          <p:cNvPr id="3" name="Content Placeholder 2">
            <a:extLst>
              <a:ext uri="{FF2B5EF4-FFF2-40B4-BE49-F238E27FC236}">
                <a16:creationId xmlns:a16="http://schemas.microsoft.com/office/drawing/2014/main" id="{37BBC7D7-EFE6-40E3-910A-A8298560FEE0}"/>
              </a:ext>
            </a:extLst>
          </p:cNvPr>
          <p:cNvSpPr>
            <a:spLocks noGrp="1"/>
          </p:cNvSpPr>
          <p:nvPr>
            <p:ph idx="1"/>
          </p:nvPr>
        </p:nvSpPr>
        <p:spPr>
          <a:xfrm>
            <a:off x="710214" y="2024108"/>
            <a:ext cx="9126244" cy="4224291"/>
          </a:xfrm>
        </p:spPr>
        <p:txBody>
          <a:bodyPr/>
          <a:lstStyle/>
          <a:p>
            <a:pPr marL="0" indent="0">
              <a:buNone/>
            </a:pPr>
            <a:r>
              <a:rPr lang="en-US" dirty="0"/>
              <a:t>The process of encrypting information or data in order to prevent </a:t>
            </a:r>
            <a:r>
              <a:rPr lang="en-US" dirty="0" err="1"/>
              <a:t>unauthorised</a:t>
            </a:r>
            <a:r>
              <a:rPr lang="en-US" dirty="0"/>
              <a:t> access is known as encryption. These days, we must protect information stored on our computers or communicated over the internet against cyber-attacks. We will use the triple des algorithm to encrypt and decrypt the image in this project. When we encrypt an image, we use a key, and when we decode the image, we also use the same key. This project works in the following way: the sender encrypts the image with a key and transmits it to the receiver; the receiver must then decode the image with the same </a:t>
            </a:r>
            <a:r>
              <a:rPr lang="en-US" dirty="0" err="1"/>
              <a:t>key.So</a:t>
            </a:r>
            <a:r>
              <a:rPr lang="en-US" dirty="0"/>
              <a:t> we can say that we can protect data from cyber attacks and transfer any classified information from one to </a:t>
            </a:r>
            <a:r>
              <a:rPr lang="en-US" dirty="0" err="1"/>
              <a:t>other.In</a:t>
            </a:r>
            <a:r>
              <a:rPr lang="en-US" dirty="0"/>
              <a:t> this project we use TRIPLE DES Algorithm for encryption and decryption of data. TRIPLE DES algorithm is used to protect many cyber attacks like : Man-in-the-</a:t>
            </a:r>
            <a:r>
              <a:rPr lang="en-US" dirty="0" err="1"/>
              <a:t>middle,Block</a:t>
            </a:r>
            <a:r>
              <a:rPr lang="en-US" dirty="0"/>
              <a:t> collision attack and System32 attack .</a:t>
            </a:r>
          </a:p>
        </p:txBody>
      </p:sp>
    </p:spTree>
    <p:extLst>
      <p:ext uri="{BB962C8B-B14F-4D97-AF65-F5344CB8AC3E}">
        <p14:creationId xmlns:p14="http://schemas.microsoft.com/office/powerpoint/2010/main" val="901832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5BC9B-EF74-4558-8BCF-B745ACE8B94C}"/>
              </a:ext>
            </a:extLst>
          </p:cNvPr>
          <p:cNvSpPr>
            <a:spLocks noGrp="1"/>
          </p:cNvSpPr>
          <p:nvPr>
            <p:ph type="title"/>
          </p:nvPr>
        </p:nvSpPr>
        <p:spPr>
          <a:xfrm>
            <a:off x="482026" y="878889"/>
            <a:ext cx="8596668" cy="807868"/>
          </a:xfrm>
        </p:spPr>
        <p:txBody>
          <a:bodyPr/>
          <a:lstStyle/>
          <a:p>
            <a:r>
              <a:rPr lang="en-US" dirty="0"/>
              <a:t>INTRODUCTION</a:t>
            </a:r>
          </a:p>
        </p:txBody>
      </p:sp>
      <p:sp>
        <p:nvSpPr>
          <p:cNvPr id="3" name="Content Placeholder 2">
            <a:extLst>
              <a:ext uri="{FF2B5EF4-FFF2-40B4-BE49-F238E27FC236}">
                <a16:creationId xmlns:a16="http://schemas.microsoft.com/office/drawing/2014/main" id="{69F79CA3-1694-4AC5-922B-4B0AAE441882}"/>
              </a:ext>
            </a:extLst>
          </p:cNvPr>
          <p:cNvSpPr>
            <a:spLocks noGrp="1"/>
          </p:cNvSpPr>
          <p:nvPr>
            <p:ph idx="1"/>
          </p:nvPr>
        </p:nvSpPr>
        <p:spPr>
          <a:xfrm>
            <a:off x="677334" y="2086251"/>
            <a:ext cx="8596668" cy="3955111"/>
          </a:xfrm>
        </p:spPr>
        <p:txBody>
          <a:bodyPr/>
          <a:lstStyle/>
          <a:p>
            <a:pPr marL="0" indent="0">
              <a:buNone/>
            </a:pPr>
            <a:r>
              <a:rPr lang="en-US" dirty="0"/>
              <a:t>Cybersecurity refers to a range of techniques for protecting networks, </a:t>
            </a:r>
            <a:r>
              <a:rPr lang="en-US" dirty="0" err="1"/>
              <a:t>programmes</a:t>
            </a:r>
            <a:r>
              <a:rPr lang="en-US" dirty="0"/>
              <a:t>, and data from attack, injury, and </a:t>
            </a:r>
            <a:r>
              <a:rPr lang="en-US" dirty="0" err="1"/>
              <a:t>unauthorised</a:t>
            </a:r>
            <a:r>
              <a:rPr lang="en-US" dirty="0"/>
              <a:t> access. Information security is a subset of cybersecurity that aims to protect data's confidentiality, integrity, and availability. Cyber security may aid in risk management and help prevent cyber attacks, data breaches, and identity theft. Cyber security is also a collection of ideas and </a:t>
            </a:r>
            <a:r>
              <a:rPr lang="en-US" dirty="0" err="1"/>
              <a:t>practises</a:t>
            </a:r>
            <a:r>
              <a:rPr lang="en-US" dirty="0"/>
              <a:t> that protects us from hackers, cyber criminals, and other fraudsters. It focuses on people, processes, and technologies that help with vulnerability reduction, online threats, deterrent, and online frauds and attacks.</a:t>
            </a:r>
          </a:p>
        </p:txBody>
      </p:sp>
    </p:spTree>
    <p:extLst>
      <p:ext uri="{BB962C8B-B14F-4D97-AF65-F5344CB8AC3E}">
        <p14:creationId xmlns:p14="http://schemas.microsoft.com/office/powerpoint/2010/main" val="3383579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D20CA-B95E-43B6-8A27-40A52C91A3CD}"/>
              </a:ext>
            </a:extLst>
          </p:cNvPr>
          <p:cNvSpPr>
            <a:spLocks noGrp="1"/>
          </p:cNvSpPr>
          <p:nvPr>
            <p:ph type="title"/>
          </p:nvPr>
        </p:nvSpPr>
        <p:spPr>
          <a:xfrm>
            <a:off x="677334" y="609600"/>
            <a:ext cx="8596668" cy="730928"/>
          </a:xfrm>
        </p:spPr>
        <p:txBody>
          <a:bodyPr/>
          <a:lstStyle/>
          <a:p>
            <a:r>
              <a:rPr lang="en-US" dirty="0"/>
              <a:t>EXISTING SYSTEMS</a:t>
            </a:r>
          </a:p>
        </p:txBody>
      </p:sp>
      <p:sp>
        <p:nvSpPr>
          <p:cNvPr id="3" name="Content Placeholder 2">
            <a:extLst>
              <a:ext uri="{FF2B5EF4-FFF2-40B4-BE49-F238E27FC236}">
                <a16:creationId xmlns:a16="http://schemas.microsoft.com/office/drawing/2014/main" id="{1636269C-8CCF-4A42-BA84-CA46263D7382}"/>
              </a:ext>
            </a:extLst>
          </p:cNvPr>
          <p:cNvSpPr>
            <a:spLocks noGrp="1"/>
          </p:cNvSpPr>
          <p:nvPr>
            <p:ph idx="1"/>
          </p:nvPr>
        </p:nvSpPr>
        <p:spPr>
          <a:xfrm>
            <a:off x="677334" y="1429661"/>
            <a:ext cx="8596668" cy="4411846"/>
          </a:xfrm>
        </p:spPr>
        <p:txBody>
          <a:bodyPr/>
          <a:lstStyle/>
          <a:p>
            <a:pPr marL="0" indent="0">
              <a:buNone/>
            </a:pPr>
            <a:r>
              <a:rPr lang="en-US" b="1" dirty="0"/>
              <a:t>Symmetric encryption</a:t>
            </a:r>
          </a:p>
          <a:p>
            <a:pPr marL="0" indent="0">
              <a:buNone/>
            </a:pPr>
            <a:r>
              <a:rPr lang="en-US" dirty="0"/>
              <a:t>Symmetric encryption is nothing but this type of algorithms uses same key for encryption and decryption.</a:t>
            </a: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a:effectLst/>
                <a:ea typeface="Calibri" panose="020F0502020204030204" pitchFamily="34" charset="0"/>
                <a:cs typeface="Mangal" panose="02040503050203030202" pitchFamily="18" charset="0"/>
              </a:rPr>
              <a:t>There are hundreds of symmetric key algorithms in existence, which you may or may not be aware of! AES, RC4, DES, 3DES, RC5, RC6, and other encryption algorithms are some of the most popular. The DES and AES algorithms are the most well-known of these algorithms.</a:t>
            </a:r>
          </a:p>
          <a:p>
            <a:pPr marL="0" indent="0">
              <a:buNone/>
            </a:pPr>
            <a:endParaRPr lang="en-US" dirty="0">
              <a:ea typeface="Calibri" panose="020F0502020204030204" pitchFamily="34" charset="0"/>
              <a:cs typeface="Mangal" panose="02040503050203030202" pitchFamily="18" charset="0"/>
            </a:endParaRPr>
          </a:p>
          <a:p>
            <a:pPr marL="0" indent="0">
              <a:buNone/>
            </a:pPr>
            <a:r>
              <a:rPr lang="en-US" b="1" dirty="0">
                <a:ea typeface="Calibri" panose="020F0502020204030204" pitchFamily="34" charset="0"/>
                <a:cs typeface="Mangal" panose="02040503050203030202" pitchFamily="18" charset="0"/>
              </a:rPr>
              <a:t>Asymmetric encryption</a:t>
            </a:r>
          </a:p>
          <a:p>
            <a:pPr marL="0" indent="0">
              <a:buNone/>
            </a:pPr>
            <a:r>
              <a:rPr lang="en-US" dirty="0">
                <a:ea typeface="Calibri" panose="020F0502020204030204" pitchFamily="34" charset="0"/>
                <a:cs typeface="Mangal" panose="02040503050203030202" pitchFamily="18" charset="0"/>
              </a:rPr>
              <a:t>Asymmetric encryption is nothing but in this type of algorithms uses multiple keys for encryption and decryption .It has public key and private key .Asymmetric encryption is also called public key cryptography.</a:t>
            </a:r>
          </a:p>
          <a:p>
            <a:pPr marL="0" indent="0">
              <a:buNone/>
            </a:pPr>
            <a:r>
              <a:rPr lang="en-US" dirty="0">
                <a:ea typeface="Calibri" panose="020F0502020204030204" pitchFamily="34" charset="0"/>
                <a:cs typeface="Mangal" panose="02040503050203030202" pitchFamily="18" charset="0"/>
              </a:rPr>
              <a:t>RSA and ECC Asymmetric encryption algorithms most commonly used.</a:t>
            </a:r>
          </a:p>
        </p:txBody>
      </p:sp>
    </p:spTree>
    <p:extLst>
      <p:ext uri="{BB962C8B-B14F-4D97-AF65-F5344CB8AC3E}">
        <p14:creationId xmlns:p14="http://schemas.microsoft.com/office/powerpoint/2010/main" val="2496140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2C7B8-7425-4F00-9C28-ED6BF8A061C6}"/>
              </a:ext>
            </a:extLst>
          </p:cNvPr>
          <p:cNvSpPr>
            <a:spLocks noGrp="1"/>
          </p:cNvSpPr>
          <p:nvPr>
            <p:ph type="title"/>
          </p:nvPr>
        </p:nvSpPr>
        <p:spPr>
          <a:xfrm>
            <a:off x="452761" y="609600"/>
            <a:ext cx="8821241" cy="730928"/>
          </a:xfrm>
        </p:spPr>
        <p:txBody>
          <a:bodyPr/>
          <a:lstStyle/>
          <a:p>
            <a:r>
              <a:rPr lang="en-US" dirty="0"/>
              <a:t>PROPOSED SYSTEMS</a:t>
            </a:r>
          </a:p>
        </p:txBody>
      </p:sp>
      <p:sp>
        <p:nvSpPr>
          <p:cNvPr id="3" name="Content Placeholder 2">
            <a:extLst>
              <a:ext uri="{FF2B5EF4-FFF2-40B4-BE49-F238E27FC236}">
                <a16:creationId xmlns:a16="http://schemas.microsoft.com/office/drawing/2014/main" id="{65EC3F6E-84DD-4A34-A0AF-82E70F8B4E6B}"/>
              </a:ext>
            </a:extLst>
          </p:cNvPr>
          <p:cNvSpPr>
            <a:spLocks noGrp="1"/>
          </p:cNvSpPr>
          <p:nvPr>
            <p:ph idx="1"/>
          </p:nvPr>
        </p:nvSpPr>
        <p:spPr>
          <a:xfrm>
            <a:off x="677334" y="1802167"/>
            <a:ext cx="8596668" cy="4239195"/>
          </a:xfrm>
        </p:spPr>
        <p:txBody>
          <a:bodyPr/>
          <a:lstStyle/>
          <a:p>
            <a:pPr marL="0" indent="0">
              <a:buNone/>
            </a:pPr>
            <a:r>
              <a:rPr lang="en-US" b="1" dirty="0"/>
              <a:t>Digital encryption of image on chaos </a:t>
            </a:r>
            <a:r>
              <a:rPr lang="en-US" b="1" dirty="0" err="1"/>
              <a:t>throey</a:t>
            </a:r>
            <a:endParaRPr lang="en-US" b="1" dirty="0"/>
          </a:p>
          <a:p>
            <a:pPr marL="0" indent="0">
              <a:buNone/>
            </a:pPr>
            <a:endParaRPr lang="en-US" b="1" dirty="0"/>
          </a:p>
          <a:p>
            <a:pPr marL="0" indent="0">
              <a:buNone/>
            </a:pPr>
            <a:r>
              <a:rPr lang="en-US" dirty="0"/>
              <a:t>Chaotic methods are being used in a variety of domains, including cryptosystem design and picture encryption. Digital picture encryptions based on chaotic algorithms are a new type of image encryption. This technology encrypts images using random chaotic sequences, and it is a very secure and quick way of image encryption.</a:t>
            </a:r>
            <a:r>
              <a:rPr lang="en-US" sz="1800" dirty="0">
                <a:effectLst/>
                <a:ea typeface="Calibri" panose="020F0502020204030204" pitchFamily="34" charset="0"/>
                <a:cs typeface="Mangal" panose="02040503050203030202" pitchFamily="18" charset="0"/>
              </a:rPr>
              <a:t> The technique is run in MATLAB, and a comparison is made in terms of various performance metrics such as the Number of Pixels Change Rate (NPCR), Peak Signal to Noise Ratio (PSNR), Correlation coefficient, and Unified Average Changing Intensity (UACI). Limited accuracy is one of the disadvantages of this technique. </a:t>
            </a:r>
            <a:endParaRPr lang="en-US" dirty="0"/>
          </a:p>
        </p:txBody>
      </p:sp>
    </p:spTree>
    <p:extLst>
      <p:ext uri="{BB962C8B-B14F-4D97-AF65-F5344CB8AC3E}">
        <p14:creationId xmlns:p14="http://schemas.microsoft.com/office/powerpoint/2010/main" val="1039020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CF04-CD4E-4505-B2C5-5E278192DEAC}"/>
              </a:ext>
            </a:extLst>
          </p:cNvPr>
          <p:cNvSpPr>
            <a:spLocks noGrp="1"/>
          </p:cNvSpPr>
          <p:nvPr>
            <p:ph type="title"/>
          </p:nvPr>
        </p:nvSpPr>
        <p:spPr>
          <a:xfrm>
            <a:off x="677334" y="609600"/>
            <a:ext cx="8596668" cy="793072"/>
          </a:xfrm>
        </p:spPr>
        <p:txBody>
          <a:bodyPr/>
          <a:lstStyle/>
          <a:p>
            <a:r>
              <a:rPr lang="en-US" dirty="0"/>
              <a:t>ARCHITECTURE</a:t>
            </a:r>
          </a:p>
        </p:txBody>
      </p:sp>
      <p:sp>
        <p:nvSpPr>
          <p:cNvPr id="3" name="Content Placeholder 2">
            <a:extLst>
              <a:ext uri="{FF2B5EF4-FFF2-40B4-BE49-F238E27FC236}">
                <a16:creationId xmlns:a16="http://schemas.microsoft.com/office/drawing/2014/main" id="{2A6C08ED-2F46-4FD7-85D2-8784605E3DC3}"/>
              </a:ext>
            </a:extLst>
          </p:cNvPr>
          <p:cNvSpPr>
            <a:spLocks noGrp="1"/>
          </p:cNvSpPr>
          <p:nvPr>
            <p:ph idx="1"/>
          </p:nvPr>
        </p:nvSpPr>
        <p:spPr>
          <a:xfrm>
            <a:off x="677334" y="1488613"/>
            <a:ext cx="8596668" cy="4759787"/>
          </a:xfrm>
        </p:spPr>
        <p:txBody>
          <a:bodyPr/>
          <a:lstStyle/>
          <a:p>
            <a:pPr marL="0" indent="0">
              <a:buNone/>
            </a:pPr>
            <a:r>
              <a:rPr lang="en-US" b="1" dirty="0"/>
              <a:t>ENCRYPTION</a:t>
            </a:r>
          </a:p>
          <a:p>
            <a:pPr marL="0" indent="0">
              <a:buNone/>
            </a:pPr>
            <a:endParaRPr lang="en-US" b="1" dirty="0"/>
          </a:p>
          <a:p>
            <a:pPr marL="0" indent="0">
              <a:buNone/>
            </a:pPr>
            <a:r>
              <a:rPr lang="en-US" dirty="0"/>
              <a:t>                                      Normal image</a:t>
            </a:r>
          </a:p>
          <a:p>
            <a:pPr marL="0" indent="0">
              <a:buNone/>
            </a:pPr>
            <a:endParaRPr lang="en-US" dirty="0"/>
          </a:p>
          <a:p>
            <a:pPr marL="0" indent="0">
              <a:buNone/>
            </a:pPr>
            <a:endParaRPr lang="en-US" dirty="0"/>
          </a:p>
          <a:p>
            <a:pPr marL="0" indent="0">
              <a:buNone/>
            </a:pPr>
            <a:r>
              <a:rPr lang="en-US" dirty="0"/>
              <a:t>                                 Triple DES algorithm is </a:t>
            </a:r>
          </a:p>
          <a:p>
            <a:pPr marL="0" indent="0">
              <a:buNone/>
            </a:pPr>
            <a:r>
              <a:rPr lang="en-US" dirty="0"/>
              <a:t>                                   performed on image</a:t>
            </a:r>
          </a:p>
          <a:p>
            <a:pPr marL="0" indent="0">
              <a:buNone/>
            </a:pPr>
            <a:endParaRPr lang="en-US" dirty="0"/>
          </a:p>
          <a:p>
            <a:pPr marL="0" indent="0">
              <a:buNone/>
            </a:pPr>
            <a:endParaRPr lang="en-US" dirty="0"/>
          </a:p>
          <a:p>
            <a:pPr marL="0" indent="0">
              <a:buNone/>
            </a:pPr>
            <a:r>
              <a:rPr lang="en-US" dirty="0"/>
              <a:t>                                   encrypted image</a:t>
            </a:r>
          </a:p>
        </p:txBody>
      </p:sp>
      <p:cxnSp>
        <p:nvCxnSpPr>
          <p:cNvPr id="5" name="Straight Arrow Connector 4">
            <a:extLst>
              <a:ext uri="{FF2B5EF4-FFF2-40B4-BE49-F238E27FC236}">
                <a16:creationId xmlns:a16="http://schemas.microsoft.com/office/drawing/2014/main" id="{8CFE0775-0409-488B-B1FA-27DC7A20A93C}"/>
              </a:ext>
            </a:extLst>
          </p:cNvPr>
          <p:cNvCxnSpPr/>
          <p:nvPr/>
        </p:nvCxnSpPr>
        <p:spPr>
          <a:xfrm>
            <a:off x="3200400" y="7482205"/>
            <a:ext cx="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Rectangle 3">
            <a:extLst>
              <a:ext uri="{FF2B5EF4-FFF2-40B4-BE49-F238E27FC236}">
                <a16:creationId xmlns:a16="http://schemas.microsoft.com/office/drawing/2014/main" id="{6B532B70-CA4E-4347-AE41-C88D409BA878}"/>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0" name="Straight Arrow Connector 9">
            <a:extLst>
              <a:ext uri="{FF2B5EF4-FFF2-40B4-BE49-F238E27FC236}">
                <a16:creationId xmlns:a16="http://schemas.microsoft.com/office/drawing/2014/main" id="{5C1FCD18-2C51-4C21-B958-11A71D4B0463}"/>
              </a:ext>
            </a:extLst>
          </p:cNvPr>
          <p:cNvCxnSpPr/>
          <p:nvPr/>
        </p:nvCxnSpPr>
        <p:spPr>
          <a:xfrm>
            <a:off x="4048217" y="2840854"/>
            <a:ext cx="0" cy="5881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521B9F3D-599D-411B-8DEF-437712EF1932}"/>
              </a:ext>
            </a:extLst>
          </p:cNvPr>
          <p:cNvCxnSpPr/>
          <p:nvPr/>
        </p:nvCxnSpPr>
        <p:spPr>
          <a:xfrm>
            <a:off x="4048217" y="4403324"/>
            <a:ext cx="0" cy="488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25366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383A17-B93B-41F6-80E7-C847D66E5FB4}"/>
              </a:ext>
            </a:extLst>
          </p:cNvPr>
          <p:cNvSpPr>
            <a:spLocks noGrp="1"/>
          </p:cNvSpPr>
          <p:nvPr>
            <p:ph idx="1"/>
          </p:nvPr>
        </p:nvSpPr>
        <p:spPr>
          <a:xfrm>
            <a:off x="677334" y="754603"/>
            <a:ext cx="8596668" cy="5286760"/>
          </a:xfrm>
        </p:spPr>
        <p:txBody>
          <a:bodyPr/>
          <a:lstStyle/>
          <a:p>
            <a:pPr marL="0" indent="0">
              <a:buNone/>
            </a:pPr>
            <a:r>
              <a:rPr lang="en-US" b="1" dirty="0"/>
              <a:t>DECRYPTION</a:t>
            </a:r>
          </a:p>
          <a:p>
            <a:pPr marL="0" indent="0">
              <a:buNone/>
            </a:pPr>
            <a:endParaRPr lang="en-US" b="1" dirty="0"/>
          </a:p>
          <a:p>
            <a:pPr marL="0" indent="0">
              <a:buNone/>
            </a:pPr>
            <a:r>
              <a:rPr lang="en-US" b="1" dirty="0"/>
              <a:t>                            </a:t>
            </a:r>
            <a:r>
              <a:rPr lang="en-US" dirty="0"/>
              <a:t>encrypted image</a:t>
            </a:r>
            <a:r>
              <a:rPr lang="en-US" b="1" dirty="0"/>
              <a:t> </a:t>
            </a:r>
          </a:p>
          <a:p>
            <a:pPr marL="0" indent="0">
              <a:buNone/>
            </a:pPr>
            <a:endParaRPr lang="en-US" b="1" dirty="0"/>
          </a:p>
          <a:p>
            <a:pPr marL="0" indent="0">
              <a:buNone/>
            </a:pPr>
            <a:endParaRPr lang="en-US" b="1" dirty="0"/>
          </a:p>
          <a:p>
            <a:pPr marL="0" indent="0">
              <a:buNone/>
            </a:pPr>
            <a:r>
              <a:rPr lang="en-US" b="1" dirty="0"/>
              <a:t>                       </a:t>
            </a:r>
            <a:r>
              <a:rPr lang="en-US" dirty="0"/>
              <a:t>Triple DES algorithm is on </a:t>
            </a:r>
          </a:p>
          <a:p>
            <a:pPr marL="0" indent="0">
              <a:buNone/>
            </a:pPr>
            <a:r>
              <a:rPr lang="en-US" b="1" dirty="0"/>
              <a:t>                           </a:t>
            </a:r>
            <a:r>
              <a:rPr lang="en-US" dirty="0"/>
              <a:t>encrypted image</a:t>
            </a:r>
          </a:p>
          <a:p>
            <a:pPr marL="0" indent="0">
              <a:buNone/>
            </a:pPr>
            <a:endParaRPr lang="en-US" b="1" dirty="0"/>
          </a:p>
          <a:p>
            <a:pPr marL="0" indent="0">
              <a:buNone/>
            </a:pPr>
            <a:endParaRPr lang="en-US" b="1" dirty="0"/>
          </a:p>
          <a:p>
            <a:pPr marL="0" indent="0">
              <a:buNone/>
            </a:pPr>
            <a:r>
              <a:rPr lang="en-US" b="1" dirty="0"/>
              <a:t>                            </a:t>
            </a:r>
            <a:r>
              <a:rPr lang="en-US" dirty="0"/>
              <a:t>Decrypted image</a:t>
            </a:r>
            <a:r>
              <a:rPr lang="en-US" b="1" dirty="0"/>
              <a:t>  </a:t>
            </a:r>
          </a:p>
        </p:txBody>
      </p:sp>
      <p:cxnSp>
        <p:nvCxnSpPr>
          <p:cNvPr id="5" name="Straight Arrow Connector 4">
            <a:extLst>
              <a:ext uri="{FF2B5EF4-FFF2-40B4-BE49-F238E27FC236}">
                <a16:creationId xmlns:a16="http://schemas.microsoft.com/office/drawing/2014/main" id="{13DC7DDF-6731-4335-A9D9-D48AB5DFA306}"/>
              </a:ext>
            </a:extLst>
          </p:cNvPr>
          <p:cNvCxnSpPr/>
          <p:nvPr/>
        </p:nvCxnSpPr>
        <p:spPr>
          <a:xfrm>
            <a:off x="3426781" y="2032986"/>
            <a:ext cx="0" cy="612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B8B3A3E1-5370-444C-BA6B-B91426D2F746}"/>
              </a:ext>
            </a:extLst>
          </p:cNvPr>
          <p:cNvCxnSpPr/>
          <p:nvPr/>
        </p:nvCxnSpPr>
        <p:spPr>
          <a:xfrm>
            <a:off x="3426781" y="3684233"/>
            <a:ext cx="0" cy="6747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113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A27DEB-1F5B-4BC5-AF2D-666F546E01C1}"/>
              </a:ext>
            </a:extLst>
          </p:cNvPr>
          <p:cNvSpPr>
            <a:spLocks noGrp="1"/>
          </p:cNvSpPr>
          <p:nvPr>
            <p:ph idx="1"/>
          </p:nvPr>
        </p:nvSpPr>
        <p:spPr>
          <a:xfrm>
            <a:off x="677334" y="701337"/>
            <a:ext cx="8596668" cy="5340026"/>
          </a:xfrm>
        </p:spPr>
        <p:txBody>
          <a:bodyPr/>
          <a:lstStyle/>
          <a:p>
            <a:pPr marL="0" indent="0">
              <a:buNone/>
            </a:pPr>
            <a:r>
              <a:rPr lang="en-US" b="1" dirty="0"/>
              <a:t>TRIPLE DES ALGORITHM</a:t>
            </a:r>
          </a:p>
          <a:p>
            <a:pPr marL="0" indent="0">
              <a:buNone/>
            </a:pPr>
            <a:endParaRPr lang="en-US" b="1" dirty="0"/>
          </a:p>
          <a:p>
            <a:pPr marL="0" marR="0">
              <a:lnSpc>
                <a:spcPct val="107000"/>
              </a:lnSpc>
              <a:spcBef>
                <a:spcPts val="0"/>
              </a:spcBef>
              <a:spcAft>
                <a:spcPts val="800"/>
              </a:spcAft>
            </a:pPr>
            <a:r>
              <a:rPr lang="en-US" dirty="0"/>
              <a:t> </a:t>
            </a:r>
            <a:r>
              <a:rPr lang="en-US" sz="1800" dirty="0">
                <a:effectLst/>
                <a:latin typeface="Calibri" panose="020F0502020204030204" pitchFamily="34" charset="0"/>
                <a:ea typeface="Calibri" panose="020F0502020204030204" pitchFamily="34" charset="0"/>
                <a:cs typeface="Mangal" panose="02040503050203030202" pitchFamily="18" charset="0"/>
              </a:rPr>
              <a:t>Triple DES algorithm is more secure than DES and Double DES </a:t>
            </a:r>
            <a:r>
              <a:rPr lang="en-US" sz="1800" dirty="0" err="1">
                <a:effectLst/>
                <a:latin typeface="Calibri" panose="020F0502020204030204" pitchFamily="34" charset="0"/>
                <a:ea typeface="Calibri" panose="020F0502020204030204" pitchFamily="34" charset="0"/>
                <a:cs typeface="Mangal" panose="02040503050203030202" pitchFamily="18" charset="0"/>
              </a:rPr>
              <a:t>algorithms.In</a:t>
            </a:r>
            <a:r>
              <a:rPr lang="en-US" sz="1800" dirty="0">
                <a:effectLst/>
                <a:latin typeface="Calibri" panose="020F0502020204030204" pitchFamily="34" charset="0"/>
                <a:ea typeface="Calibri" panose="020F0502020204030204" pitchFamily="34" charset="0"/>
                <a:cs typeface="Mangal" panose="02040503050203030202"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Triple DES the DES is performed thrice on plain text/image for encryption and as well as decryption  . In triple DES it uses three security keys for encryption and decryption</a:t>
            </a:r>
          </a:p>
          <a:p>
            <a:pPr marL="0" indent="0">
              <a:buNone/>
            </a:pPr>
            <a:endParaRPr lang="en-US" dirty="0"/>
          </a:p>
        </p:txBody>
      </p:sp>
      <p:pic>
        <p:nvPicPr>
          <p:cNvPr id="5" name="Picture 4">
            <a:extLst>
              <a:ext uri="{FF2B5EF4-FFF2-40B4-BE49-F238E27FC236}">
                <a16:creationId xmlns:a16="http://schemas.microsoft.com/office/drawing/2014/main" id="{5208209B-E490-4DBB-9E05-D2798F2C2093}"/>
              </a:ext>
            </a:extLst>
          </p:cNvPr>
          <p:cNvPicPr>
            <a:picLocks noChangeAspect="1"/>
          </p:cNvPicPr>
          <p:nvPr/>
        </p:nvPicPr>
        <p:blipFill>
          <a:blip r:embed="rId2"/>
          <a:stretch>
            <a:fillRect/>
          </a:stretch>
        </p:blipFill>
        <p:spPr>
          <a:xfrm>
            <a:off x="1946943" y="2632050"/>
            <a:ext cx="4543665" cy="3094047"/>
          </a:xfrm>
          <a:prstGeom prst="rect">
            <a:avLst/>
          </a:prstGeom>
        </p:spPr>
      </p:pic>
    </p:spTree>
    <p:extLst>
      <p:ext uri="{BB962C8B-B14F-4D97-AF65-F5344CB8AC3E}">
        <p14:creationId xmlns:p14="http://schemas.microsoft.com/office/powerpoint/2010/main" val="366047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FC99-6B1E-4EA5-A5B3-BA8765A9212D}"/>
              </a:ext>
            </a:extLst>
          </p:cNvPr>
          <p:cNvSpPr>
            <a:spLocks noGrp="1"/>
          </p:cNvSpPr>
          <p:nvPr>
            <p:ph type="title"/>
          </p:nvPr>
        </p:nvSpPr>
        <p:spPr>
          <a:xfrm>
            <a:off x="677334" y="609600"/>
            <a:ext cx="8596668" cy="606641"/>
          </a:xfrm>
        </p:spPr>
        <p:txBody>
          <a:bodyPr>
            <a:normAutofit fontScale="90000"/>
          </a:bodyPr>
          <a:lstStyle/>
          <a:p>
            <a:r>
              <a:rPr lang="en-US" dirty="0"/>
              <a:t>METHODOLOGY</a:t>
            </a:r>
          </a:p>
        </p:txBody>
      </p:sp>
      <p:sp>
        <p:nvSpPr>
          <p:cNvPr id="3" name="Content Placeholder 2">
            <a:extLst>
              <a:ext uri="{FF2B5EF4-FFF2-40B4-BE49-F238E27FC236}">
                <a16:creationId xmlns:a16="http://schemas.microsoft.com/office/drawing/2014/main" id="{5389C169-CE42-46DE-992B-8A30C6104628}"/>
              </a:ext>
            </a:extLst>
          </p:cNvPr>
          <p:cNvSpPr>
            <a:spLocks noGrp="1"/>
          </p:cNvSpPr>
          <p:nvPr>
            <p:ph idx="1"/>
          </p:nvPr>
        </p:nvSpPr>
        <p:spPr>
          <a:xfrm>
            <a:off x="677334" y="1287263"/>
            <a:ext cx="8596668" cy="4754100"/>
          </a:xfrm>
        </p:spPr>
        <p:txBody>
          <a:bodyPr/>
          <a:lstStyle/>
          <a:p>
            <a:pPr marL="342900" marR="0" lvl="0" indent="-342900">
              <a:lnSpc>
                <a:spcPct val="107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Firstly we should run our code ,then the code will run and it will ask us to select options 1.Encryption and 2.Decryption </a:t>
            </a:r>
          </a:p>
          <a:p>
            <a:pPr marL="342900" marR="0" lvl="0" indent="-342900">
              <a:lnSpc>
                <a:spcPct val="107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We should as option 1 and after this it asks for image file path</a:t>
            </a:r>
          </a:p>
          <a:p>
            <a:pPr marL="342900" marR="0" lvl="0" indent="-342900">
              <a:lnSpc>
                <a:spcPct val="107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We should give the path of the image ,then after this it will asks for key(password) . we should give the password give our password.</a:t>
            </a:r>
          </a:p>
          <a:p>
            <a:pPr marL="342900" marR="0" lvl="0" indent="-342900">
              <a:lnSpc>
                <a:spcPct val="107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After this all steps the image file will be encrypted.</a:t>
            </a:r>
          </a:p>
          <a:p>
            <a:pPr marL="342900" marR="0" lvl="0" indent="-342900">
              <a:lnSpc>
                <a:spcPct val="107000"/>
              </a:lnSpc>
              <a:spcBef>
                <a:spcPts val="0"/>
              </a:spcBef>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We should repeat same process for Decryption as well.</a:t>
            </a:r>
          </a:p>
          <a:p>
            <a:pPr marL="342900" marR="0" lvl="0" indent="-342900">
              <a:lnSpc>
                <a:spcPct val="107000"/>
              </a:lnSpc>
              <a:spcBef>
                <a:spcPts val="0"/>
              </a:spcBef>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Mangal" panose="02040503050203030202" pitchFamily="18" charset="0"/>
              </a:rPr>
              <a:t>This process works not only for images but also for other files like: text </a:t>
            </a:r>
            <a:r>
              <a:rPr lang="en-US" dirty="0" err="1">
                <a:latin typeface="Calibri" panose="020F0502020204030204" pitchFamily="34" charset="0"/>
                <a:ea typeface="Calibri" panose="020F0502020204030204" pitchFamily="34" charset="0"/>
                <a:cs typeface="Mangal" panose="02040503050203030202" pitchFamily="18" charset="0"/>
              </a:rPr>
              <a:t>document,pdf</a:t>
            </a:r>
            <a:r>
              <a:rPr lang="en-US" dirty="0">
                <a:latin typeface="Calibri" panose="020F0502020204030204" pitchFamily="34" charset="0"/>
                <a:ea typeface="Calibri" panose="020F0502020204030204" pitchFamily="34" charset="0"/>
                <a:cs typeface="Mangal" panose="02040503050203030202" pitchFamily="18" charset="0"/>
              </a:rPr>
              <a:t> </a:t>
            </a:r>
            <a:r>
              <a:rPr lang="en-US" dirty="0" err="1">
                <a:latin typeface="Calibri" panose="020F0502020204030204" pitchFamily="34" charset="0"/>
                <a:ea typeface="Calibri" panose="020F0502020204030204" pitchFamily="34" charset="0"/>
                <a:cs typeface="Mangal" panose="02040503050203030202" pitchFamily="18" charset="0"/>
              </a:rPr>
              <a:t>etc</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19265597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339</TotalTime>
  <Words>755</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Trebuchet MS</vt:lpstr>
      <vt:lpstr>Wingdings</vt:lpstr>
      <vt:lpstr>Wingdings 3</vt:lpstr>
      <vt:lpstr>Facet</vt:lpstr>
      <vt:lpstr>PROJECT REPORT  ON  ENCRYPTION OF IMAGE USING TRIPLE DES</vt:lpstr>
      <vt:lpstr>ABSTRACT</vt:lpstr>
      <vt:lpstr>INTRODUCTION</vt:lpstr>
      <vt:lpstr>EXISTING SYSTEMS</vt:lpstr>
      <vt:lpstr>PROPOSED SYSTEMS</vt:lpstr>
      <vt:lpstr>ARCHITECTURE</vt:lpstr>
      <vt:lpstr>PowerPoint Presentation</vt:lpstr>
      <vt:lpstr>PowerPoint Presentation</vt:lpstr>
      <vt:lpstr>METHODOLOGY</vt:lpstr>
      <vt:lpstr>SOFTWARE REQURIMENTS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ENCRYPTION OF IMAGE USING TRIPLE DES</dc:title>
  <dc:creator>sharath mithun</dc:creator>
  <cp:lastModifiedBy>sharath mithun</cp:lastModifiedBy>
  <cp:revision>12</cp:revision>
  <dcterms:created xsi:type="dcterms:W3CDTF">2021-07-15T07:57:24Z</dcterms:created>
  <dcterms:modified xsi:type="dcterms:W3CDTF">2021-07-17T15:28:24Z</dcterms:modified>
</cp:coreProperties>
</file>