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3"/>
  </p:notesMasterIdLst>
  <p:handoutMasterIdLst>
    <p:handoutMasterId r:id="rId14"/>
  </p:handoutMasterIdLst>
  <p:sldIdLst>
    <p:sldId id="531" r:id="rId2"/>
    <p:sldId id="289" r:id="rId3"/>
    <p:sldId id="294" r:id="rId4"/>
    <p:sldId id="533" r:id="rId5"/>
    <p:sldId id="298" r:id="rId6"/>
    <p:sldId id="532" r:id="rId7"/>
    <p:sldId id="303" r:id="rId8"/>
    <p:sldId id="534" r:id="rId9"/>
    <p:sldId id="535" r:id="rId10"/>
    <p:sldId id="307" r:id="rId11"/>
    <p:sldId id="301" r:id="rId12"/>
  </p:sldIdLst>
  <p:sldSz cx="12192000" cy="6858000"/>
  <p:notesSz cx="6858000" cy="9144000"/>
  <p:embeddedFontLst>
    <p:embeddedFont>
      <p:font typeface="Aharoni" panose="02010803020104030203" pitchFamily="2" charset="-79"/>
      <p:bold r:id="rId15"/>
    </p:embeddedFont>
    <p:embeddedFont>
      <p:font typeface="Montserrat" panose="00000500000000000000" pitchFamily="2" charset="0"/>
      <p:regular r:id="rId16"/>
      <p:bold r:id="rId17"/>
      <p:italic r:id="rId18"/>
      <p:boldItalic r:id="rId19"/>
    </p:embeddedFont>
    <p:embeddedFont>
      <p:font typeface="Montserrat Medium" panose="00000600000000000000" pitchFamily="2" charset="0"/>
      <p:regular r:id="rId20"/>
      <p:italic r:id="rId21"/>
    </p:embeddedFont>
    <p:embeddedFont>
      <p:font typeface="Open Sans" panose="020B0606030504020204" pitchFamily="34" charset="0"/>
      <p:regular r:id="rId22"/>
      <p:bold r:id="rId23"/>
      <p:italic r:id="rId24"/>
      <p:boldItalic r:id="rId25"/>
    </p:embeddedFont>
    <p:embeddedFont>
      <p:font typeface="Plus Jakarta Sans" panose="020B0604020202020204" charset="0"/>
      <p:regular r:id="rId26"/>
      <p:bold r:id="rId27"/>
      <p:italic r:id="rId28"/>
      <p:boldItalic r:id="rId29"/>
    </p:embeddedFont>
    <p:embeddedFont>
      <p:font typeface="Poppins SemiBold" panose="00000700000000000000" pitchFamily="2" charset="0"/>
      <p:regular r:id="rId30"/>
      <p:bold r:id="rId31"/>
      <p:italic r:id="rId32"/>
      <p:boldItalic r:id="rId33"/>
    </p:embeddedFont>
    <p:embeddedFont>
      <p:font typeface="Roboto" panose="02000000000000000000" pitchFamily="2" charset="0"/>
      <p:regular r:id="rId34"/>
      <p:bold r:id="rId35"/>
      <p:italic r:id="rId36"/>
      <p:boldItalic r:id="rId37"/>
    </p:embeddedFont>
    <p:embeddedFont>
      <p:font typeface="Verdana" panose="020B0604030504040204" pitchFamily="34" charset="0"/>
      <p:regular r:id="rId38"/>
      <p:bold r:id="rId39"/>
      <p:italic r:id="rId40"/>
      <p:boldItalic r:id="rId41"/>
    </p:embeddedFont>
  </p:embeddedFontLst>
  <p:custDataLst>
    <p:tags r:id="rId42"/>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7" roundtripDataSignature="AMtx7miIyBGqFJiBIVMPSSJVJ08VgmQ4i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d_eceblr gitam"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F5F71F-4B44-4C4B-BBC1-5DF88090B40A}" v="77" dt="2025-09-25T14:44:15.448"/>
    <p1510:client id="{69501AC8-7A23-40C7-880C-2A8B20A404E5}" v="7" dt="2025-09-26T03:20:58.431"/>
  </p1510:revLst>
</p1510:revInfo>
</file>

<file path=ppt/tableStyles.xml><?xml version="1.0" encoding="utf-8"?>
<a:tblStyleLst xmlns:a="http://schemas.openxmlformats.org/drawingml/2006/main" def="{DE7AD339-51BE-4A38-A1C7-CCF28897F289}">
  <a:tblStyle styleId="{DE7AD339-51BE-4A38-A1C7-CCF28897F28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DA924C56-2605-4F23-9EB3-E9BB6EE8B9F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51EE4F-AFDD-4CAF-9A68-E5F7998E488A}"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E93928-965C-4434-93D3-DF2355B07969}" styleName="Table_3">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EF631A4-29D2-40AD-BCCE-37D0C2C57A83}" styleName="Table_4">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D26335F9-F63F-485A-8836-33AD16E12051}" styleName="Table_5">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FA376B42-5B4D-4A95-80B0-B5B1E67FD56F}" styleName="Table_6">
    <a:wholeTbl>
      <a:tcTxStyle b="off" i="off">
        <a:font>
          <a:latin typeface="Arial"/>
          <a:ea typeface="Arial"/>
          <a:cs typeface="Arial"/>
        </a:font>
        <a:srgbClr val="282828"/>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rgbClr val="FFFFFF"/>
      </a:tcTxStyle>
      <a:tcStyle>
        <a:tcBdr/>
        <a:fill>
          <a:solidFill>
            <a:srgbClr val="FFC639"/>
          </a:solidFill>
        </a:fill>
      </a:tcStyle>
    </a:lastCol>
    <a:firstCol>
      <a:tcTxStyle b="on" i="off">
        <a:font>
          <a:latin typeface="Arial"/>
          <a:ea typeface="Arial"/>
          <a:cs typeface="Arial"/>
        </a:font>
        <a:srgbClr val="FFFFFF"/>
      </a:tcTxStyle>
      <a:tcStyle>
        <a:tcBdr/>
        <a:fill>
          <a:solidFill>
            <a:srgbClr val="FFC639"/>
          </a:solidFill>
        </a:fill>
      </a:tcStyle>
    </a:firstCol>
    <a:lastRow>
      <a:tcTxStyle b="on" i="off">
        <a:font>
          <a:latin typeface="Arial"/>
          <a:ea typeface="Arial"/>
          <a:cs typeface="Arial"/>
        </a:font>
        <a:srgbClr val="FFFFFF"/>
      </a:tcTxStyle>
      <a:tcStyle>
        <a:tcBdr>
          <a:top>
            <a:ln w="38100" cap="flat" cmpd="sng">
              <a:solidFill>
                <a:srgbClr val="FFFFFF"/>
              </a:solidFill>
              <a:prstDash val="solid"/>
              <a:round/>
              <a:headEnd type="none" w="sm" len="sm"/>
              <a:tailEnd type="none" w="sm" len="sm"/>
            </a:ln>
          </a:top>
        </a:tcBdr>
        <a:fill>
          <a:solidFill>
            <a:srgbClr val="FFC639"/>
          </a:solidFill>
        </a:fill>
      </a:tcStyle>
    </a:lastRow>
    <a:seCell>
      <a:tcTxStyle/>
      <a:tcStyle>
        <a:tcBdr/>
      </a:tcStyle>
    </a:seCell>
    <a:swCell>
      <a:tcTxStyle/>
      <a:tcStyle>
        <a:tcBdr/>
      </a:tcStyle>
    </a:swCell>
    <a:firstRow>
      <a:tcTxStyle b="on" i="off">
        <a:font>
          <a:latin typeface="Arial"/>
          <a:ea typeface="Arial"/>
          <a:cs typeface="Arial"/>
        </a:font>
        <a:srgbClr val="FFFFFF"/>
      </a:tcTxStyle>
      <a:tcStyle>
        <a:tcBdr>
          <a:bottom>
            <a:ln w="38100" cap="flat" cmpd="sng">
              <a:solidFill>
                <a:srgbClr val="FFFFFF"/>
              </a:solidFill>
              <a:prstDash val="solid"/>
              <a:round/>
              <a:headEnd type="none" w="sm" len="sm"/>
              <a:tailEnd type="none" w="sm" len="sm"/>
            </a:ln>
          </a:bottom>
        </a:tcBdr>
        <a:fill>
          <a:solidFill>
            <a:srgbClr val="FFC639"/>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1" autoAdjust="0"/>
    <p:restoredTop sz="94660"/>
  </p:normalViewPr>
  <p:slideViewPr>
    <p:cSldViewPr snapToGrid="0">
      <p:cViewPr varScale="1">
        <p:scale>
          <a:sx n="84" d="100"/>
          <a:sy n="84" d="100"/>
        </p:scale>
        <p:origin x="658" y="77"/>
      </p:cViewPr>
      <p:guideLst/>
    </p:cSldViewPr>
  </p:slideViewPr>
  <p:notesTextViewPr>
    <p:cViewPr>
      <p:scale>
        <a:sx n="1" d="1"/>
        <a:sy n="1" d="1"/>
      </p:scale>
      <p:origin x="0" y="0"/>
    </p:cViewPr>
  </p:notesTextViewPr>
  <p:notesViewPr>
    <p:cSldViewPr snapToGrid="0">
      <p:cViewPr varScale="1">
        <p:scale>
          <a:sx n="66" d="100"/>
          <a:sy n="66" d="100"/>
        </p:scale>
        <p:origin x="333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font" Target="fonts/font25.fntdata"/><Relationship Id="rId21" Type="http://schemas.openxmlformats.org/officeDocument/2006/relationships/font" Target="fonts/font7.fntdata"/><Relationship Id="rId34" Type="http://schemas.openxmlformats.org/officeDocument/2006/relationships/font" Target="fonts/font20.fntdata"/><Relationship Id="rId42" Type="http://schemas.openxmlformats.org/officeDocument/2006/relationships/tags" Target="tags/tag1.xml"/><Relationship Id="rId89" Type="http://schemas.openxmlformats.org/officeDocument/2006/relationships/presProps" Target="presProps.xml"/><Relationship Id="rId7" Type="http://schemas.openxmlformats.org/officeDocument/2006/relationships/slide" Target="slides/slide6.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9" Type="http://schemas.openxmlformats.org/officeDocument/2006/relationships/font" Target="fonts/font15.fntdata"/><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font" Target="fonts/font23.fntdata"/><Relationship Id="rId40" Type="http://schemas.openxmlformats.org/officeDocument/2006/relationships/font" Target="fonts/font26.fntdata"/><Relationship Id="rId87"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90"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9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 Id="rId8" Type="http://schemas.openxmlformats.org/officeDocument/2006/relationships/slide" Target="slides/slide7.xml"/><Relationship Id="rId93"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font" Target="fonts/font24.fntdata"/><Relationship Id="rId20" Type="http://schemas.openxmlformats.org/officeDocument/2006/relationships/font" Target="fonts/font6.fntdata"/><Relationship Id="rId41" Type="http://schemas.openxmlformats.org/officeDocument/2006/relationships/font" Target="fonts/font27.fntdata"/><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 Sumanth" userId="2e847186bfb7940b" providerId="LiveId" clId="{4DFC465C-F695-4DCF-BA32-DE9C006A0E4A}"/>
    <pc:docChg chg="undo custSel addSld delSld modSld">
      <pc:chgData name="CH Sumanth" userId="2e847186bfb7940b" providerId="LiveId" clId="{4DFC465C-F695-4DCF-BA32-DE9C006A0E4A}" dt="2025-09-26T03:28:19.823" v="100" actId="20577"/>
      <pc:docMkLst>
        <pc:docMk/>
      </pc:docMkLst>
      <pc:sldChg chg="modSp mod">
        <pc:chgData name="CH Sumanth" userId="2e847186bfb7940b" providerId="LiveId" clId="{4DFC465C-F695-4DCF-BA32-DE9C006A0E4A}" dt="2025-09-26T03:28:19.823" v="100" actId="20577"/>
        <pc:sldMkLst>
          <pc:docMk/>
          <pc:sldMk cId="2901330264" sldId="531"/>
        </pc:sldMkLst>
        <pc:spChg chg="mod">
          <ac:chgData name="CH Sumanth" userId="2e847186bfb7940b" providerId="LiveId" clId="{4DFC465C-F695-4DCF-BA32-DE9C006A0E4A}" dt="2025-09-26T03:28:19.823" v="100" actId="20577"/>
          <ac:spMkLst>
            <pc:docMk/>
            <pc:sldMk cId="2901330264" sldId="531"/>
            <ac:spMk id="19" creationId="{037B6323-B919-404C-9A53-E2D1EEBBC29E}"/>
          </ac:spMkLst>
        </pc:spChg>
        <pc:spChg chg="mod">
          <ac:chgData name="CH Sumanth" userId="2e847186bfb7940b" providerId="LiveId" clId="{4DFC465C-F695-4DCF-BA32-DE9C006A0E4A}" dt="2025-09-25T14:49:52.284" v="74" actId="12"/>
          <ac:spMkLst>
            <pc:docMk/>
            <pc:sldMk cId="2901330264" sldId="531"/>
            <ac:spMk id="20" creationId="{663FF154-6303-06EF-099B-905F19C206B2}"/>
          </ac:spMkLst>
        </pc:spChg>
      </pc:sldChg>
      <pc:sldChg chg="addSp delSp modSp new del mod">
        <pc:chgData name="CH Sumanth" userId="2e847186bfb7940b" providerId="LiveId" clId="{4DFC465C-F695-4DCF-BA32-DE9C006A0E4A}" dt="2025-09-26T03:26:48.254" v="92" actId="2696"/>
        <pc:sldMkLst>
          <pc:docMk/>
          <pc:sldMk cId="205589149" sldId="536"/>
        </pc:sldMkLst>
        <pc:graphicFrameChg chg="add del mod">
          <ac:chgData name="CH Sumanth" userId="2e847186bfb7940b" providerId="LiveId" clId="{4DFC465C-F695-4DCF-BA32-DE9C006A0E4A}" dt="2025-09-26T03:11:18.723" v="84" actId="478"/>
          <ac:graphicFrameMkLst>
            <pc:docMk/>
            <pc:sldMk cId="205589149" sldId="536"/>
            <ac:graphicFrameMk id="4" creationId="{0A736CBF-0BE8-D0E4-9732-95242594D8F0}"/>
          </ac:graphicFrameMkLst>
        </pc:graphicFrameChg>
        <pc:graphicFrameChg chg="add mod">
          <ac:chgData name="CH Sumanth" userId="2e847186bfb7940b" providerId="LiveId" clId="{4DFC465C-F695-4DCF-BA32-DE9C006A0E4A}" dt="2025-09-26T03:11:17.831" v="83" actId="1076"/>
          <ac:graphicFrameMkLst>
            <pc:docMk/>
            <pc:sldMk cId="205589149" sldId="536"/>
            <ac:graphicFrameMk id="5" creationId="{33E5208F-F716-04B1-B7A9-9B4FF7E0A527}"/>
          </ac:graphicFrameMkLst>
        </pc:graphicFrameChg>
        <pc:graphicFrameChg chg="add mod modGraphic">
          <ac:chgData name="CH Sumanth" userId="2e847186bfb7940b" providerId="LiveId" clId="{4DFC465C-F695-4DCF-BA32-DE9C006A0E4A}" dt="2025-09-26T03:21:48.245" v="91" actId="14100"/>
          <ac:graphicFrameMkLst>
            <pc:docMk/>
            <pc:sldMk cId="205589149" sldId="536"/>
            <ac:graphicFrameMk id="6" creationId="{8C707C4B-5E74-A78D-D272-F7592F1377A9}"/>
          </ac:graphicFrameMkLst>
        </pc:graphicFrameChg>
        <pc:graphicFrameChg chg="add del mod">
          <ac:chgData name="CH Sumanth" userId="2e847186bfb7940b" providerId="LiveId" clId="{4DFC465C-F695-4DCF-BA32-DE9C006A0E4A}" dt="2025-09-26T03:21:07.878" v="87" actId="478"/>
          <ac:graphicFrameMkLst>
            <pc:docMk/>
            <pc:sldMk cId="205589149" sldId="536"/>
            <ac:graphicFrameMk id="7" creationId="{8F5BEF5D-CD29-BF00-11B3-3FAD6B81DFC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55F02E-3C08-AE1E-8586-E8E7CD0990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7E25FAD-57C3-48A0-8DDC-E6630F16213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014F2F-8EAD-49A7-A8EF-9A8E9DCC375B}" type="datetimeFigureOut">
              <a:rPr lang="en-IN" smtClean="0"/>
              <a:t>25-09-2025</a:t>
            </a:fld>
            <a:endParaRPr lang="en-IN"/>
          </a:p>
        </p:txBody>
      </p:sp>
      <p:sp>
        <p:nvSpPr>
          <p:cNvPr id="4" name="Footer Placeholder 3">
            <a:extLst>
              <a:ext uri="{FF2B5EF4-FFF2-40B4-BE49-F238E27FC236}">
                <a16:creationId xmlns:a16="http://schemas.microsoft.com/office/drawing/2014/main" id="{2965DB5B-4D1B-4F17-4428-BC3F459421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B6874CE-76D5-C303-BA82-2A7E796E0B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454583-99CA-4BB1-8621-21CE87B92BEE}" type="slidenum">
              <a:rPr lang="en-IN" smtClean="0"/>
              <a:t>‹#›</a:t>
            </a:fld>
            <a:endParaRPr lang="en-IN"/>
          </a:p>
        </p:txBody>
      </p:sp>
    </p:spTree>
    <p:extLst>
      <p:ext uri="{BB962C8B-B14F-4D97-AF65-F5344CB8AC3E}">
        <p14:creationId xmlns:p14="http://schemas.microsoft.com/office/powerpoint/2010/main" val="13272335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Plus Jakarta Sans"/>
                <a:ea typeface="Plus Jakarta Sans"/>
                <a:cs typeface="Plus Jakarta Sans"/>
                <a:sym typeface="Plus Jakarta Sans"/>
              </a:rPr>
              <a:t>‹#›</a:t>
            </a:fld>
            <a:endParaRPr sz="1200" b="0" i="0" u="none" strike="noStrike" cap="none">
              <a:solidFill>
                <a:schemeClr val="dk1"/>
              </a:solidFill>
              <a:latin typeface="Plus Jakarta Sans"/>
              <a:ea typeface="Plus Jakarta Sans"/>
              <a:cs typeface="Plus Jakarta Sans"/>
              <a:sym typeface="Plus Jakarta Sa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6954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E058B08-58E6-9F0F-DF87-5DED49A0DB0E}"/>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53096C82-8867-D00C-A568-BCD7CB58DAA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BAA3ED4A-F4DD-BC77-8BF5-0B54F9756B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0679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2fee63df26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1" name="Google Shape;741;g2fee63df26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23"/>
        <p:cNvGrpSpPr/>
        <p:nvPr/>
      </p:nvGrpSpPr>
      <p:grpSpPr>
        <a:xfrm>
          <a:off x="0" y="0"/>
          <a:ext cx="0" cy="0"/>
          <a:chOff x="0" y="0"/>
          <a:chExt cx="0" cy="0"/>
        </a:xfrm>
      </p:grpSpPr>
      <p:sp>
        <p:nvSpPr>
          <p:cNvPr id="24" name="Google Shape;24;p48"/>
          <p:cNvSpPr>
            <a:spLocks noGrp="1"/>
          </p:cNvSpPr>
          <p:nvPr>
            <p:ph type="pic" idx="2"/>
          </p:nvPr>
        </p:nvSpPr>
        <p:spPr>
          <a:xfrm>
            <a:off x="0" y="0"/>
            <a:ext cx="12192000" cy="6858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General Content">
  <p:cSld name="General Content">
    <p:spTree>
      <p:nvGrpSpPr>
        <p:cNvPr id="1" name="Shape 26"/>
        <p:cNvGrpSpPr/>
        <p:nvPr/>
      </p:nvGrpSpPr>
      <p:grpSpPr>
        <a:xfrm>
          <a:off x="0" y="0"/>
          <a:ext cx="0" cy="0"/>
          <a:chOff x="0" y="0"/>
          <a:chExt cx="0" cy="0"/>
        </a:xfrm>
      </p:grpSpPr>
      <p:sp>
        <p:nvSpPr>
          <p:cNvPr id="27" name="Google Shape;27;g2f68141a545_0_445"/>
          <p:cNvSpPr/>
          <p:nvPr/>
        </p:nvSpPr>
        <p:spPr>
          <a:xfrm>
            <a:off x="0" y="2689"/>
            <a:ext cx="688500" cy="6858000"/>
          </a:xfrm>
          <a:prstGeom prst="rect">
            <a:avLst/>
          </a:prstGeom>
          <a:solidFill>
            <a:srgbClr val="059A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 name="Google Shape;28;g2f68141a545_0_445"/>
          <p:cNvSpPr txBox="1">
            <a:spLocks noGrp="1"/>
          </p:cNvSpPr>
          <p:nvPr>
            <p:ph type="title"/>
          </p:nvPr>
        </p:nvSpPr>
        <p:spPr>
          <a:xfrm>
            <a:off x="850492" y="245369"/>
            <a:ext cx="7572600" cy="5310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037692"/>
              </a:buClr>
              <a:buSzPts val="2400"/>
              <a:buFont typeface="Poppins SemiBold"/>
              <a:buNone/>
              <a:defRPr sz="2400" b="0" i="0" u="none" strike="noStrike" cap="none">
                <a:solidFill>
                  <a:srgbClr val="037692"/>
                </a:solidFill>
                <a:latin typeface="Poppins SemiBold"/>
                <a:ea typeface="Poppins SemiBold"/>
                <a:cs typeface="Poppins SemiBold"/>
                <a:sym typeface="Poppins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29" name="Google Shape;29;g2f68141a545_0_445"/>
          <p:cNvPicPr preferRelativeResize="0"/>
          <p:nvPr/>
        </p:nvPicPr>
        <p:blipFill rotWithShape="1">
          <a:blip r:embed="rId2">
            <a:alphaModFix/>
          </a:blip>
          <a:srcRect/>
          <a:stretch/>
        </p:blipFill>
        <p:spPr>
          <a:xfrm flipH="1">
            <a:off x="850490" y="902171"/>
            <a:ext cx="790813" cy="48294"/>
          </a:xfrm>
          <a:prstGeom prst="rect">
            <a:avLst/>
          </a:prstGeom>
          <a:noFill/>
          <a:ln>
            <a:noFill/>
          </a:ln>
        </p:spPr>
      </p:pic>
      <p:pic>
        <p:nvPicPr>
          <p:cNvPr id="30" name="Google Shape;30;g2f68141a545_0_445"/>
          <p:cNvPicPr preferRelativeResize="0"/>
          <p:nvPr/>
        </p:nvPicPr>
        <p:blipFill rotWithShape="1">
          <a:blip r:embed="rId3">
            <a:alphaModFix/>
          </a:blip>
          <a:srcRect/>
          <a:stretch/>
        </p:blipFill>
        <p:spPr>
          <a:xfrm>
            <a:off x="1010470" y="5707756"/>
            <a:ext cx="805981" cy="9048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5_Title Slide">
  <p:cSld name="25_Title Slide">
    <p:spTree>
      <p:nvGrpSpPr>
        <p:cNvPr id="1" name="Shape 3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g27884b107a2_2_166"/>
          <p:cNvSpPr txBox="1">
            <a:spLocks noGrp="1"/>
          </p:cNvSpPr>
          <p:nvPr>
            <p:ph type="title"/>
          </p:nvPr>
        </p:nvSpPr>
        <p:spPr>
          <a:xfrm>
            <a:off x="415600" y="593367"/>
            <a:ext cx="11360700" cy="763500"/>
          </a:xfrm>
          <a:prstGeom prst="rect">
            <a:avLst/>
          </a:prstGeom>
          <a:noFill/>
          <a:ln>
            <a:noFill/>
          </a:ln>
        </p:spPr>
        <p:txBody>
          <a:bodyPr spcFirstLastPara="1" wrap="square" lIns="91425" tIns="91425" rIns="91425" bIns="91425" anchor="t" anchorCtr="0">
            <a:normAutofit/>
          </a:bodyPr>
          <a:lstStyle>
            <a:lvl1pPr marR="0" lvl="0" algn="l" rtl="0">
              <a:lnSpc>
                <a:spcPct val="90000"/>
              </a:lnSpc>
              <a:spcBef>
                <a:spcPts val="0"/>
              </a:spcBef>
              <a:spcAft>
                <a:spcPts val="0"/>
              </a:spcAft>
              <a:buClr>
                <a:schemeClr val="dk1"/>
              </a:buClr>
              <a:buSzPts val="28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 name="Google Shape;34;g27884b107a2_2_166"/>
          <p:cNvSpPr txBox="1">
            <a:spLocks noGrp="1"/>
          </p:cNvSpPr>
          <p:nvPr>
            <p:ph type="body" idx="1"/>
          </p:nvPr>
        </p:nvSpPr>
        <p:spPr>
          <a:xfrm>
            <a:off x="415600" y="1536633"/>
            <a:ext cx="11360700" cy="4555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20000"/>
              </a:lnSpc>
              <a:spcBef>
                <a:spcPts val="0"/>
              </a:spcBef>
              <a:spcAft>
                <a:spcPts val="0"/>
              </a:spcAft>
              <a:buClr>
                <a:schemeClr val="dk1"/>
              </a:buClr>
              <a:buSzPts val="1800"/>
              <a:buFont typeface="Arial"/>
              <a:buChar char="●"/>
              <a:defRPr sz="1400" b="0" i="0" u="none" strike="noStrike" cap="none">
                <a:solidFill>
                  <a:srgbClr val="000000"/>
                </a:solidFill>
                <a:latin typeface="Aharoni"/>
                <a:ea typeface="Aharoni"/>
                <a:cs typeface="Aharoni"/>
                <a:sym typeface="Aharoni"/>
              </a:defRPr>
            </a:lvl1pPr>
            <a:lvl2pPr marL="914400" marR="0" lvl="1"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 name="Google Shape;35;g27884b107a2_2_166"/>
          <p:cNvSpPr txBox="1">
            <a:spLocks noGrp="1"/>
          </p:cNvSpPr>
          <p:nvPr>
            <p:ph type="sldNum" idx="12"/>
          </p:nvPr>
        </p:nvSpPr>
        <p:spPr>
          <a:xfrm>
            <a:off x="11296611" y="6217623"/>
            <a:ext cx="731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1pPr>
            <a:lvl2pPr marL="0" marR="0" lvl="1"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2pPr>
            <a:lvl3pPr marL="0" marR="0" lvl="2"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3pPr>
            <a:lvl4pPr marL="0" marR="0" lvl="3"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4pPr>
            <a:lvl5pPr marL="0" marR="0" lvl="4"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5pPr>
            <a:lvl6pPr marL="0" marR="0" lvl="5"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6pPr>
            <a:lvl7pPr marL="0" marR="0" lvl="6"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7pPr>
            <a:lvl8pPr marL="0" marR="0" lvl="7"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8pPr>
            <a:lvl9pPr marL="0" marR="0" lvl="8"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g27884b107a2_0_115"/>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chemeClr val="dk1"/>
              </a:buClr>
              <a:buSzPts val="6000"/>
              <a:buFont typeface="Calibri"/>
              <a:buChar char="●"/>
              <a:defRPr sz="60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 name="Google Shape;44;g27884b107a2_0_115"/>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rgbClr val="000000"/>
                </a:solidFill>
                <a:latin typeface="Aharoni"/>
                <a:ea typeface="Aharoni"/>
                <a:cs typeface="Aharoni"/>
                <a:sym typeface="Aharon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45" name="Google Shape;45;g27884b107a2_0_1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 name="Google Shape;46;g27884b107a2_0_1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 name="Google Shape;47;g27884b107a2_0_1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sp>
      <p:sp>
        <p:nvSpPr>
          <p:cNvPr id="2" name="Google Shape;14;p38">
            <a:extLst>
              <a:ext uri="{FF2B5EF4-FFF2-40B4-BE49-F238E27FC236}">
                <a16:creationId xmlns:a16="http://schemas.microsoft.com/office/drawing/2014/main" id="{F1297DBC-90BB-B4E6-5D35-1E9745CE120C}"/>
              </a:ext>
            </a:extLst>
          </p:cNvPr>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2933733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0C1"/>
        </a:solidFill>
        <a:effectLst/>
      </p:bgPr>
    </p:bg>
    <p:spTree>
      <p:nvGrpSpPr>
        <p:cNvPr id="1" name="Shape 9"/>
        <p:cNvGrpSpPr/>
        <p:nvPr/>
      </p:nvGrpSpPr>
      <p:grpSpPr>
        <a:xfrm>
          <a:off x="0" y="0"/>
          <a:ext cx="0" cy="0"/>
          <a:chOff x="0" y="0"/>
          <a:chExt cx="0" cy="0"/>
        </a:xfrm>
      </p:grpSpPr>
      <p:sp>
        <p:nvSpPr>
          <p:cNvPr id="10" name="Google Shape;10;p64"/>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Open Sans"/>
                <a:ea typeface="Open Sans"/>
                <a:cs typeface="Open Sans"/>
                <a:sym typeface="Open Sans"/>
              </a:rPr>
              <a:t>Dept EECE, GST Bengaluru</a:t>
            </a:r>
            <a:endParaRPr sz="1800" b="0" i="0" u="none" strike="noStrike" cap="none">
              <a:solidFill>
                <a:srgbClr val="7F7F7F"/>
              </a:solidFill>
              <a:latin typeface="Open Sans"/>
              <a:ea typeface="Open Sans"/>
              <a:cs typeface="Open Sans"/>
              <a:sym typeface="Open Sans"/>
            </a:endParaRPr>
          </a:p>
        </p:txBody>
      </p:sp>
      <p:pic>
        <p:nvPicPr>
          <p:cNvPr id="11" name="Google Shape;11;p64"/>
          <p:cNvPicPr preferRelativeResize="0"/>
          <p:nvPr userDrawn="1"/>
        </p:nvPicPr>
        <p:blipFill rotWithShape="1">
          <a:blip r:embed="rId9">
            <a:alphaModFix/>
          </a:blip>
          <a:srcRect/>
          <a:stretch/>
        </p:blipFill>
        <p:spPr>
          <a:xfrm>
            <a:off x="10545066" y="6107763"/>
            <a:ext cx="1432859" cy="61408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61" r:id="rId6"/>
    <p:sldLayoutId id="2147483675"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799">
          <p15:clr>
            <a:srgbClr val="A4A3A4"/>
          </p15:clr>
        </p15:guide>
        <p15:guide id="4" orient="horz" pos="346">
          <p15:clr>
            <a:srgbClr val="A4A3A4"/>
          </p15:clr>
        </p15:guide>
        <p15:guide id="5" orient="horz" pos="1253">
          <p15:clr>
            <a:srgbClr val="A4A3A4"/>
          </p15:clr>
        </p15:guide>
        <p15:guide id="6" orient="horz" pos="1706">
          <p15:clr>
            <a:srgbClr val="A4A3A4"/>
          </p15:clr>
        </p15:guide>
        <p15:guide id="7" orient="horz" pos="2614">
          <p15:clr>
            <a:srgbClr val="A4A3A4"/>
          </p15:clr>
        </p15:guide>
        <p15:guide id="8" orient="horz" pos="3067">
          <p15:clr>
            <a:srgbClr val="A4A3A4"/>
          </p15:clr>
        </p15:guide>
        <p15:guide id="9" orient="horz" pos="3521">
          <p15:clr>
            <a:srgbClr val="A4A3A4"/>
          </p15:clr>
        </p15:guide>
        <p15:guide id="10" orient="horz" pos="3974">
          <p15:clr>
            <a:srgbClr val="A4A3A4"/>
          </p15:clr>
        </p15:guide>
        <p15:guide id="11" pos="4294">
          <p15:clr>
            <a:srgbClr val="A4A3A4"/>
          </p15:clr>
        </p15:guide>
        <p15:guide id="12" pos="4747">
          <p15:clr>
            <a:srgbClr val="A4A3A4"/>
          </p15:clr>
        </p15:guide>
        <p15:guide id="13" pos="211">
          <p15:clr>
            <a:srgbClr val="A4A3A4"/>
          </p15:clr>
        </p15:guide>
        <p15:guide id="14" pos="665">
          <p15:clr>
            <a:srgbClr val="A4A3A4"/>
          </p15:clr>
        </p15:guide>
        <p15:guide id="15" pos="1118">
          <p15:clr>
            <a:srgbClr val="A4A3A4"/>
          </p15:clr>
        </p15:guide>
        <p15:guide id="16" pos="1572">
          <p15:clr>
            <a:srgbClr val="A4A3A4"/>
          </p15:clr>
        </p15:guide>
        <p15:guide id="17" pos="2026">
          <p15:clr>
            <a:srgbClr val="A4A3A4"/>
          </p15:clr>
        </p15:guide>
        <p15:guide id="18" pos="2479">
          <p15:clr>
            <a:srgbClr val="A4A3A4"/>
          </p15:clr>
        </p15:guide>
        <p15:guide id="19" pos="2933">
          <p15:clr>
            <a:srgbClr val="A4A3A4"/>
          </p15:clr>
        </p15:guide>
        <p15:guide id="20" pos="3386">
          <p15:clr>
            <a:srgbClr val="A4A3A4"/>
          </p15:clr>
        </p15:guide>
        <p15:guide id="21" pos="5201">
          <p15:clr>
            <a:srgbClr val="A4A3A4"/>
          </p15:clr>
        </p15:guide>
        <p15:guide id="22" pos="5654">
          <p15:clr>
            <a:srgbClr val="A4A3A4"/>
          </p15:clr>
        </p15:guide>
        <p15:guide id="23" pos="6108">
          <p15:clr>
            <a:srgbClr val="A4A3A4"/>
          </p15:clr>
        </p15:guide>
        <p15:guide id="24" pos="6562">
          <p15:clr>
            <a:srgbClr val="A4A3A4"/>
          </p15:clr>
        </p15:guide>
        <p15:guide id="25" pos="7015">
          <p15:clr>
            <a:srgbClr val="A4A3A4"/>
          </p15:clr>
        </p15:guide>
        <p15:guide id="26" pos="7469">
          <p15:clr>
            <a:srgbClr val="A4A3A4"/>
          </p15:clr>
        </p15:guide>
        <p15:guide id="27" pos="347">
          <p15:clr>
            <a:srgbClr val="F26B43"/>
          </p15:clr>
        </p15:guide>
        <p15:guide id="28" pos="733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2AE9A7-FBD8-C9FF-7958-4AF112522506}"/>
              </a:ext>
            </a:extLst>
          </p:cNvPr>
          <p:cNvSpPr>
            <a:spLocks noGrp="1"/>
          </p:cNvSpPr>
          <p:nvPr>
            <p:ph type="sldNum" idx="4294967295"/>
          </p:nvPr>
        </p:nvSpPr>
        <p:spPr>
          <a:xfrm>
            <a:off x="11460163" y="6218238"/>
            <a:ext cx="731837" cy="523875"/>
          </a:xfrm>
          <a:prstGeom prst="rect">
            <a:avLst/>
          </a:prstGeom>
        </p:spPr>
        <p:txBody>
          <a:bodyPr/>
          <a:lstStyle/>
          <a:p>
            <a:pPr marL="0" lvl="0" indent="0" algn="r" rtl="0">
              <a:spcBef>
                <a:spcPts val="0"/>
              </a:spcBef>
              <a:spcAft>
                <a:spcPts val="0"/>
              </a:spcAft>
              <a:buNone/>
            </a:pPr>
            <a:fld id="{00000000-1234-1234-1234-123412341234}" type="slidenum">
              <a:rPr lang="en-US" smtClean="0"/>
              <a:t>1</a:t>
            </a:fld>
            <a:endParaRPr lang="en-US"/>
          </a:p>
        </p:txBody>
      </p:sp>
      <p:pic>
        <p:nvPicPr>
          <p:cNvPr id="5" name="Google Shape;87;p1">
            <a:extLst>
              <a:ext uri="{FF2B5EF4-FFF2-40B4-BE49-F238E27FC236}">
                <a16:creationId xmlns:a16="http://schemas.microsoft.com/office/drawing/2014/main" id="{AD01CF2C-8332-E700-171E-F6425D2B2D23}"/>
              </a:ext>
            </a:extLst>
          </p:cNvPr>
          <p:cNvPicPr preferRelativeResize="0"/>
          <p:nvPr/>
        </p:nvPicPr>
        <p:blipFill rotWithShape="1">
          <a:blip r:embed="rId2">
            <a:alphaModFix amt="20000"/>
          </a:blip>
          <a:srcRect l="1514" r="2310" b="19493"/>
          <a:stretch/>
        </p:blipFill>
        <p:spPr>
          <a:xfrm>
            <a:off x="12082" y="61543"/>
            <a:ext cx="12193235" cy="6734914"/>
          </a:xfrm>
          <a:prstGeom prst="rect">
            <a:avLst/>
          </a:prstGeom>
          <a:noFill/>
          <a:ln>
            <a:noFill/>
          </a:ln>
        </p:spPr>
      </p:pic>
      <p:sp>
        <p:nvSpPr>
          <p:cNvPr id="6" name="Google Shape;88;p1">
            <a:extLst>
              <a:ext uri="{FF2B5EF4-FFF2-40B4-BE49-F238E27FC236}">
                <a16:creationId xmlns:a16="http://schemas.microsoft.com/office/drawing/2014/main" id="{74F321D0-F3BA-5572-DBB4-C5E77739C8E5}"/>
              </a:ext>
            </a:extLst>
          </p:cNvPr>
          <p:cNvSpPr txBox="1"/>
          <p:nvPr/>
        </p:nvSpPr>
        <p:spPr>
          <a:xfrm>
            <a:off x="2904067" y="3157752"/>
            <a:ext cx="6383867"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dirty="0">
                <a:solidFill>
                  <a:srgbClr val="007069"/>
                </a:solidFill>
                <a:latin typeface="Open Sans"/>
                <a:ea typeface="Open Sans"/>
                <a:cs typeface="Open Sans"/>
                <a:sym typeface="Open Sans"/>
              </a:rPr>
              <a:t>GITAM (Deemed-to-be) University</a:t>
            </a:r>
            <a:endParaRPr lang="en-US" sz="2800" dirty="0"/>
          </a:p>
        </p:txBody>
      </p:sp>
      <p:sp>
        <p:nvSpPr>
          <p:cNvPr id="11" name="Google Shape;93;p1">
            <a:extLst>
              <a:ext uri="{FF2B5EF4-FFF2-40B4-BE49-F238E27FC236}">
                <a16:creationId xmlns:a16="http://schemas.microsoft.com/office/drawing/2014/main" id="{5F318AA7-C96A-3AAD-7C94-E53133C5AD6C}"/>
              </a:ext>
            </a:extLst>
          </p:cNvPr>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rgbClr val="7F7F7F"/>
                </a:solidFill>
                <a:latin typeface="Montserrat Medium"/>
                <a:ea typeface="Montserrat Medium"/>
                <a:cs typeface="Montserrat Medium"/>
                <a:sym typeface="Montserrat Medium"/>
              </a:rPr>
              <a:t>www.gitam.edu</a:t>
            </a:r>
            <a:endParaRPr sz="1200" b="0" i="0" u="none" strike="noStrike" cap="none" dirty="0">
              <a:solidFill>
                <a:srgbClr val="7F7F7F"/>
              </a:solidFill>
              <a:latin typeface="Montserrat Medium"/>
              <a:ea typeface="Montserrat Medium"/>
              <a:cs typeface="Montserrat Medium"/>
              <a:sym typeface="Montserrat Medium"/>
            </a:endParaRPr>
          </a:p>
        </p:txBody>
      </p:sp>
      <p:grpSp>
        <p:nvGrpSpPr>
          <p:cNvPr id="12" name="Google Shape;94;p1">
            <a:extLst>
              <a:ext uri="{FF2B5EF4-FFF2-40B4-BE49-F238E27FC236}">
                <a16:creationId xmlns:a16="http://schemas.microsoft.com/office/drawing/2014/main" id="{27E17DC4-EBA4-36D1-CC55-FFAF1FD93FF1}"/>
              </a:ext>
            </a:extLst>
          </p:cNvPr>
          <p:cNvGrpSpPr/>
          <p:nvPr/>
        </p:nvGrpSpPr>
        <p:grpSpPr>
          <a:xfrm rot="2700000">
            <a:off x="5984712" y="5183993"/>
            <a:ext cx="231043" cy="225933"/>
            <a:chOff x="11087593" y="13905"/>
            <a:chExt cx="1085533" cy="1061509"/>
          </a:xfrm>
        </p:grpSpPr>
        <p:sp>
          <p:nvSpPr>
            <p:cNvPr id="13" name="Google Shape;95;p1">
              <a:extLst>
                <a:ext uri="{FF2B5EF4-FFF2-40B4-BE49-F238E27FC236}">
                  <a16:creationId xmlns:a16="http://schemas.microsoft.com/office/drawing/2014/main" id="{AE7092A2-B102-1273-6C25-E1736799EF72}"/>
                </a:ext>
              </a:extLst>
            </p:cNvPr>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4" name="Google Shape;96;p1">
              <a:extLst>
                <a:ext uri="{FF2B5EF4-FFF2-40B4-BE49-F238E27FC236}">
                  <a16:creationId xmlns:a16="http://schemas.microsoft.com/office/drawing/2014/main" id="{CD50D2DC-2455-5951-3C5D-BB02F217709E}"/>
                </a:ext>
              </a:extLst>
            </p:cNvPr>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sp>
        <p:nvSpPr>
          <p:cNvPr id="16" name="Google Shape;104;p1">
            <a:extLst>
              <a:ext uri="{FF2B5EF4-FFF2-40B4-BE49-F238E27FC236}">
                <a16:creationId xmlns:a16="http://schemas.microsoft.com/office/drawing/2014/main" id="{C323D64D-BE3D-E115-33E9-192C329B4C2B}"/>
              </a:ext>
            </a:extLst>
          </p:cNvPr>
          <p:cNvSpPr/>
          <p:nvPr/>
        </p:nvSpPr>
        <p:spPr>
          <a:xfrm>
            <a:off x="2904067" y="3856219"/>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Montserrat Medium"/>
                <a:ea typeface="Montserrat Medium"/>
                <a:cs typeface="Montserrat Medium"/>
                <a:sym typeface="Montserrat Medium"/>
              </a:rPr>
              <a:t>Department of Electrical Electronics and Communication Engineering</a:t>
            </a:r>
            <a:endParaRPr sz="1800" b="1" i="0" u="none" strike="noStrike" cap="none" dirty="0">
              <a:solidFill>
                <a:schemeClr val="dk1"/>
              </a:solidFill>
              <a:latin typeface="Arial"/>
              <a:ea typeface="Arial"/>
              <a:cs typeface="Arial"/>
              <a:sym typeface="Arial"/>
            </a:endParaRPr>
          </a:p>
        </p:txBody>
      </p:sp>
      <p:sp>
        <p:nvSpPr>
          <p:cNvPr id="17" name="Google Shape;105;p1">
            <a:extLst>
              <a:ext uri="{FF2B5EF4-FFF2-40B4-BE49-F238E27FC236}">
                <a16:creationId xmlns:a16="http://schemas.microsoft.com/office/drawing/2014/main" id="{C9CF77E4-28A7-270F-8F1A-AFD4E8DCECCF}"/>
              </a:ext>
            </a:extLst>
          </p:cNvPr>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9" name="Google Shape;111;p1">
            <a:extLst>
              <a:ext uri="{FF2B5EF4-FFF2-40B4-BE49-F238E27FC236}">
                <a16:creationId xmlns:a16="http://schemas.microsoft.com/office/drawing/2014/main" id="{037B6323-B919-404C-9A53-E2D1EEBBC29E}"/>
              </a:ext>
            </a:extLst>
          </p:cNvPr>
          <p:cNvSpPr/>
          <p:nvPr/>
        </p:nvSpPr>
        <p:spPr>
          <a:xfrm>
            <a:off x="133754" y="4504626"/>
            <a:ext cx="3569566" cy="1169511"/>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Team: </a:t>
            </a:r>
          </a:p>
          <a:p>
            <a:pPr marL="0" marR="0" lvl="0" indent="0"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Montserrat Medium"/>
                <a:ea typeface="Arial"/>
                <a:cs typeface="Arial"/>
                <a:sym typeface="Montserrat Medium"/>
              </a:rPr>
              <a:t>Sharath            BU22EECE0100472</a:t>
            </a:r>
            <a:endParaRPr lang="en-US" b="1" dirty="0">
              <a:solidFill>
                <a:schemeClr val="dk1"/>
              </a:solidFill>
              <a:latin typeface="Montserrat Medium"/>
              <a:sym typeface="Montserrat Medium"/>
            </a:endParaRPr>
          </a:p>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Arial"/>
                <a:cs typeface="Arial"/>
                <a:sym typeface="Montserrat Medium"/>
              </a:rPr>
              <a:t>CH Sumanth   BU22EECE0100473</a:t>
            </a:r>
            <a:endParaRPr lang="en-US" b="1" dirty="0">
              <a:solidFill>
                <a:schemeClr val="dk1"/>
              </a:solidFill>
            </a:endParaRPr>
          </a:p>
          <a:p>
            <a:pPr marL="0" marR="0" lvl="0" indent="0" rtl="0">
              <a:lnSpc>
                <a:spcPct val="100000"/>
              </a:lnSpc>
              <a:spcBef>
                <a:spcPts val="0"/>
              </a:spcBef>
              <a:spcAft>
                <a:spcPts val="0"/>
              </a:spcAft>
              <a:buClr>
                <a:srgbClr val="000000"/>
              </a:buClr>
              <a:buSzPts val="1400"/>
              <a:buFont typeface="Arial"/>
              <a:buNone/>
            </a:pPr>
            <a:r>
              <a:rPr lang="en-US" b="1" dirty="0">
                <a:solidFill>
                  <a:schemeClr val="dk1"/>
                </a:solidFill>
                <a:latin typeface="Montserrat Medium"/>
                <a:sym typeface="Montserrat Medium"/>
              </a:rPr>
              <a:t>Kamalesh V G  BU22EECE0100481</a:t>
            </a: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endParaRPr sz="1400" b="1" i="0" u="none" strike="noStrike" cap="none" dirty="0">
              <a:solidFill>
                <a:schemeClr val="dk1"/>
              </a:solidFill>
              <a:latin typeface="Arial"/>
              <a:ea typeface="Arial"/>
              <a:cs typeface="Arial"/>
              <a:sym typeface="Arial"/>
            </a:endParaRPr>
          </a:p>
        </p:txBody>
      </p:sp>
      <p:sp>
        <p:nvSpPr>
          <p:cNvPr id="20" name="Google Shape;111;p1">
            <a:extLst>
              <a:ext uri="{FF2B5EF4-FFF2-40B4-BE49-F238E27FC236}">
                <a16:creationId xmlns:a16="http://schemas.microsoft.com/office/drawing/2014/main" id="{663FF154-6303-06EF-099B-905F19C206B2}"/>
              </a:ext>
            </a:extLst>
          </p:cNvPr>
          <p:cNvSpPr/>
          <p:nvPr/>
        </p:nvSpPr>
        <p:spPr>
          <a:xfrm>
            <a:off x="8822276" y="4752519"/>
            <a:ext cx="3306182" cy="1384954"/>
          </a:xfrm>
          <a:prstGeom prst="rect">
            <a:avLst/>
          </a:prstGeom>
          <a:noFill/>
          <a:ln>
            <a:noFill/>
          </a:ln>
        </p:spPr>
        <p:txBody>
          <a:bodyPr spcFirstLastPara="1" wrap="square" lIns="91425" tIns="45700" rIns="91425" bIns="45700" anchor="t" anchorCtr="0">
            <a:spAutoFit/>
          </a:bodyPr>
          <a:lstStyle/>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sz="1400" b="1" i="0" u="none" strike="noStrike" cap="none" dirty="0">
                <a:solidFill>
                  <a:schemeClr val="dk1"/>
                </a:solidFill>
                <a:latin typeface="Montserrat Medium"/>
                <a:ea typeface="Montserrat Medium"/>
                <a:cs typeface="Montserrat Medium"/>
                <a:sym typeface="Montserrat Medium"/>
              </a:rPr>
              <a:t>Project Mentor:</a:t>
            </a:r>
          </a:p>
          <a:p>
            <a:pPr marL="0" marR="0" lvl="0" indent="0" rtl="0">
              <a:lnSpc>
                <a:spcPct val="100000"/>
              </a:lnSpc>
              <a:spcBef>
                <a:spcPts val="0"/>
              </a:spcBef>
              <a:spcAft>
                <a:spcPts val="0"/>
              </a:spcAft>
              <a:buClr>
                <a:srgbClr val="000000"/>
              </a:buClr>
              <a:buSzPts val="1400"/>
              <a:buFont typeface="Arial"/>
              <a:buNone/>
            </a:pPr>
            <a:r>
              <a:rPr lang="en-US" b="1" dirty="0">
                <a:solidFill>
                  <a:schemeClr val="dk1"/>
                </a:solidFill>
                <a:latin typeface="Montserrat Medium"/>
                <a:sym typeface="Montserrat Medium"/>
              </a:rPr>
              <a:t>       Pradyumna Ranjan Ghosh</a:t>
            </a:r>
          </a:p>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Arial"/>
                <a:cs typeface="Arial"/>
                <a:sym typeface="Montserrat Medium"/>
              </a:rPr>
              <a:t> </a:t>
            </a:r>
          </a:p>
          <a:p>
            <a:pPr marL="285750" indent="-285750">
              <a:buSzPts val="1400"/>
              <a:buFont typeface="Arial" panose="020B0604020202020204" pitchFamily="34" charset="0"/>
              <a:buChar char="•"/>
            </a:pPr>
            <a:r>
              <a:rPr lang="en-US" sz="1400" b="1" i="0" u="none" strike="noStrike" cap="none" dirty="0">
                <a:solidFill>
                  <a:schemeClr val="dk1"/>
                </a:solidFill>
                <a:latin typeface="Montserrat Medium"/>
                <a:ea typeface="Montserrat Medium"/>
                <a:cs typeface="Montserrat Medium"/>
                <a:sym typeface="Montserrat Medium"/>
              </a:rPr>
              <a:t>Project In-charge:  </a:t>
            </a:r>
          </a:p>
          <a:p>
            <a:pPr marL="285750" lvl="1" indent="-285750">
              <a:buSzPts val="1400"/>
              <a:buFont typeface="Wingdings" panose="05000000000000000000" pitchFamily="2" charset="2"/>
              <a:buChar char="§"/>
            </a:pPr>
            <a:r>
              <a:rPr lang="en-US" b="1" dirty="0"/>
              <a:t>Dr. Subhashish Tiwari/</a:t>
            </a:r>
          </a:p>
          <a:p>
            <a:pPr marL="285750" lvl="2" indent="-285750">
              <a:buSzPts val="1400"/>
              <a:buFont typeface="Wingdings" panose="05000000000000000000" pitchFamily="2" charset="2"/>
              <a:buChar char="§"/>
            </a:pPr>
            <a:r>
              <a:rPr lang="en-US" b="1" dirty="0"/>
              <a:t>Dr. Ambar Bajpai</a:t>
            </a:r>
            <a:endParaRPr lang="en-US" b="1" i="0" u="none" strike="noStrike" cap="none" dirty="0">
              <a:solidFill>
                <a:schemeClr val="dk1"/>
              </a:solidFill>
              <a:latin typeface="Montserrat Medium"/>
              <a:ea typeface="Montserrat Medium"/>
              <a:cs typeface="Montserrat Medium"/>
              <a:sym typeface="Montserrat Medium"/>
            </a:endParaRPr>
          </a:p>
        </p:txBody>
      </p:sp>
      <p:pic>
        <p:nvPicPr>
          <p:cNvPr id="21" name="Google Shape;67;p1">
            <a:extLst>
              <a:ext uri="{FF2B5EF4-FFF2-40B4-BE49-F238E27FC236}">
                <a16:creationId xmlns:a16="http://schemas.microsoft.com/office/drawing/2014/main" id="{14559E83-6276-698C-A2DC-9D1D6C0E44CD}"/>
              </a:ext>
            </a:extLst>
          </p:cNvPr>
          <p:cNvPicPr preferRelativeResize="0"/>
          <p:nvPr/>
        </p:nvPicPr>
        <p:blipFill rotWithShape="1">
          <a:blip r:embed="rId3">
            <a:alphaModFix/>
          </a:blip>
          <a:srcRect/>
          <a:stretch/>
        </p:blipFill>
        <p:spPr>
          <a:xfrm>
            <a:off x="4601352" y="1778687"/>
            <a:ext cx="2674631" cy="1245671"/>
          </a:xfrm>
          <a:prstGeom prst="rect">
            <a:avLst/>
          </a:prstGeom>
          <a:noFill/>
          <a:ln>
            <a:noFill/>
          </a:ln>
        </p:spPr>
      </p:pic>
      <p:sp>
        <p:nvSpPr>
          <p:cNvPr id="22" name="Google Shape;88;p1">
            <a:extLst>
              <a:ext uri="{FF2B5EF4-FFF2-40B4-BE49-F238E27FC236}">
                <a16:creationId xmlns:a16="http://schemas.microsoft.com/office/drawing/2014/main" id="{8CF9D16E-FF17-2A50-8767-3A06BCEC2AD9}"/>
              </a:ext>
            </a:extLst>
          </p:cNvPr>
          <p:cNvSpPr txBox="1"/>
          <p:nvPr/>
        </p:nvSpPr>
        <p:spPr>
          <a:xfrm>
            <a:off x="4092874" y="264014"/>
            <a:ext cx="4005016" cy="95406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7069"/>
                </a:solidFill>
                <a:latin typeface="Open Sans"/>
                <a:ea typeface="Open Sans"/>
                <a:cs typeface="Open Sans"/>
                <a:sym typeface="Open Sans"/>
              </a:rPr>
              <a:t>Drone Battery Management System</a:t>
            </a:r>
            <a:endParaRPr lang="en-US" sz="2800" dirty="0"/>
          </a:p>
        </p:txBody>
      </p:sp>
      <p:sp>
        <p:nvSpPr>
          <p:cNvPr id="23" name="Google Shape;88;p1">
            <a:extLst>
              <a:ext uri="{FF2B5EF4-FFF2-40B4-BE49-F238E27FC236}">
                <a16:creationId xmlns:a16="http://schemas.microsoft.com/office/drawing/2014/main" id="{D8F66EB9-9CBE-8ACD-E616-93A5AE55CF5C}"/>
              </a:ext>
            </a:extLst>
          </p:cNvPr>
          <p:cNvSpPr txBox="1"/>
          <p:nvPr/>
        </p:nvSpPr>
        <p:spPr>
          <a:xfrm>
            <a:off x="9812887" y="141274"/>
            <a:ext cx="2245360"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dirty="0">
                <a:solidFill>
                  <a:srgbClr val="007069"/>
                </a:solidFill>
                <a:latin typeface="Open Sans"/>
                <a:ea typeface="Open Sans"/>
                <a:cs typeface="Open Sans"/>
                <a:sym typeface="Open Sans"/>
              </a:rPr>
              <a:t>Review-I</a:t>
            </a:r>
            <a:endParaRPr lang="en-US" sz="2000" i="1" dirty="0"/>
          </a:p>
        </p:txBody>
      </p:sp>
      <p:sp>
        <p:nvSpPr>
          <p:cNvPr id="25" name="Google Shape;120;p76">
            <a:extLst>
              <a:ext uri="{FF2B5EF4-FFF2-40B4-BE49-F238E27FC236}">
                <a16:creationId xmlns:a16="http://schemas.microsoft.com/office/drawing/2014/main" id="{38A183C7-510B-0906-FECD-64BA2B628A0E}"/>
              </a:ext>
            </a:extLst>
          </p:cNvPr>
          <p:cNvSpPr/>
          <p:nvPr/>
        </p:nvSpPr>
        <p:spPr>
          <a:xfrm>
            <a:off x="133753" y="2965411"/>
            <a:ext cx="2432050" cy="818907"/>
          </a:xfrm>
          <a:prstGeom prst="roundRect">
            <a:avLst>
              <a:gd name="adj" fmla="val 16667"/>
            </a:avLst>
          </a:prstGeom>
          <a:solidFill>
            <a:srgbClr val="FFC000"/>
          </a:solidFill>
          <a:ln w="25400" cap="flat" cmpd="sng">
            <a:solidFill>
              <a:schemeClr val="accent2">
                <a:lumMod val="5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AY 2025-26 </a:t>
            </a:r>
            <a:endParaRPr sz="900" b="1" i="0" u="none" strike="noStrike" cap="none" dirty="0">
              <a:solidFill>
                <a:srgbClr val="000000"/>
              </a:solidFill>
              <a:latin typeface="Arial"/>
              <a:ea typeface="Arial"/>
              <a:cs typeface="Arial"/>
              <a:sym typeface="Arial"/>
            </a:endParaRPr>
          </a:p>
        </p:txBody>
      </p:sp>
      <p:sp>
        <p:nvSpPr>
          <p:cNvPr id="26" name="Google Shape;120;p76">
            <a:extLst>
              <a:ext uri="{FF2B5EF4-FFF2-40B4-BE49-F238E27FC236}">
                <a16:creationId xmlns:a16="http://schemas.microsoft.com/office/drawing/2014/main" id="{B3C9655A-2680-CBD4-341A-460C55A63157}"/>
              </a:ext>
            </a:extLst>
          </p:cNvPr>
          <p:cNvSpPr/>
          <p:nvPr/>
        </p:nvSpPr>
        <p:spPr>
          <a:xfrm>
            <a:off x="9287933" y="2965412"/>
            <a:ext cx="2770314" cy="818907"/>
          </a:xfrm>
          <a:prstGeom prst="roundRect">
            <a:avLst>
              <a:gd name="adj" fmla="val 16667"/>
            </a:avLst>
          </a:prstGeom>
          <a:solidFill>
            <a:schemeClr val="accent1">
              <a:lumMod val="75000"/>
            </a:schemeClr>
          </a:solidFill>
          <a:ln w="25400" cap="flat" cmpd="sng">
            <a:solidFill>
              <a:schemeClr val="accent2">
                <a:lumMod val="50000"/>
              </a:schemeClr>
            </a:solidFill>
            <a:prstDash val="solid"/>
            <a:round/>
            <a:headEnd type="none" w="sm" len="sm"/>
            <a:tailEnd type="none" w="sm" len="sm"/>
          </a:ln>
        </p:spPr>
        <p:txBody>
          <a:bodyPr spcFirstLastPara="1" wrap="square" lIns="91425" tIns="45700" rIns="91425" bIns="45700" anchor="ctr" anchorCtr="0">
            <a:noAutofit/>
          </a:bodyPr>
          <a:lstStyle/>
          <a:p>
            <a:pPr lvl="0" algn="ctr">
              <a:buSzPts val="3600"/>
            </a:pPr>
            <a:r>
              <a:rPr lang="en-US" sz="1800" b="1" i="0" u="none" strike="noStrike" cap="none" dirty="0">
                <a:solidFill>
                  <a:schemeClr val="lt1"/>
                </a:solidFill>
                <a:latin typeface="Verdana"/>
                <a:ea typeface="Verdana"/>
                <a:cs typeface="Verdana"/>
                <a:sym typeface="Verdana"/>
              </a:rPr>
              <a:t>Capstone Project – </a:t>
            </a:r>
            <a:r>
              <a:rPr lang="en-US" sz="1800" b="1" dirty="0">
                <a:solidFill>
                  <a:schemeClr val="lt1"/>
                </a:solidFill>
                <a:latin typeface="Verdana"/>
                <a:ea typeface="Verdana"/>
                <a:cs typeface="Verdana"/>
                <a:sym typeface="Verdana"/>
              </a:rPr>
              <a:t>Introduction (PROJ2999)</a:t>
            </a:r>
            <a:endParaRPr lang="en-US" sz="1800" b="1" i="0" u="none" strike="noStrike" cap="none" dirty="0">
              <a:solidFill>
                <a:schemeClr val="lt1"/>
              </a:solidFill>
              <a:latin typeface="Verdana"/>
              <a:ea typeface="Verdana"/>
              <a:cs typeface="Verdana"/>
              <a:sym typeface="Verdana"/>
            </a:endParaRPr>
          </a:p>
        </p:txBody>
      </p:sp>
    </p:spTree>
    <p:extLst>
      <p:ext uri="{BB962C8B-B14F-4D97-AF65-F5344CB8AC3E}">
        <p14:creationId xmlns:p14="http://schemas.microsoft.com/office/powerpoint/2010/main" val="2901330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A98FA-4F35-C93F-73A2-485950D05BB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132046-4ACE-A1E3-4010-52881C9836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dirty="0"/>
          </a:p>
        </p:txBody>
      </p:sp>
      <p:sp>
        <p:nvSpPr>
          <p:cNvPr id="4" name="Google Shape;125;p3">
            <a:extLst>
              <a:ext uri="{FF2B5EF4-FFF2-40B4-BE49-F238E27FC236}">
                <a16:creationId xmlns:a16="http://schemas.microsoft.com/office/drawing/2014/main" id="{9BB43107-1A1B-029D-C73C-2126600571B2}"/>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Conclusion &amp; Future Work</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8EB3901A-2C1A-A66B-C9AE-81E8FAFAB4FF}"/>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Summary and Conclusion </a:t>
            </a:r>
          </a:p>
          <a:p>
            <a:pPr marL="0" marR="0" lvl="0" indent="0"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a:p>
            <a:pPr marL="285750" lvl="0" indent="-285750">
              <a:buFont typeface="Arial" panose="020B0604020202020204" pitchFamily="34" charset="0"/>
              <a:buChar char="•"/>
            </a:pPr>
            <a:r>
              <a:rPr lang="en-US" sz="1800" dirty="0"/>
              <a:t>Our research demonstrates that a </a:t>
            </a:r>
            <a:r>
              <a:rPr lang="en-US" sz="1800" b="1" dirty="0"/>
              <a:t>split battery system</a:t>
            </a:r>
            <a:r>
              <a:rPr lang="en-US" sz="1800" dirty="0"/>
              <a:t> is a viable and effective method to counter the challenges of voltage drop in drones. The system successfully monitors battery health and seamlessly switches power sources when needed, preventing instability and potential crashes. This approach not only enhances the drone's safety and reliability but also extends its operational endurance. The system's design is a significant step towards creating more robust and dependable drones for a wide array of applications.</a:t>
            </a:r>
            <a:endParaRPr lang="en-IN" sz="1800"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sz="1800"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sz="1800" dirty="0">
              <a:latin typeface="Verdana" panose="020B0604030504040204" pitchFamily="34" charset="0"/>
              <a:ea typeface="Verdana" panose="020B0604030504040204" pitchFamily="34" charset="0"/>
            </a:endParaRPr>
          </a:p>
          <a:p>
            <a:r>
              <a:rPr lang="en-IN" b="1" dirty="0">
                <a:latin typeface="Verdana" panose="020B0604030504040204" pitchFamily="34" charset="0"/>
                <a:ea typeface="Verdana" panose="020B0604030504040204" pitchFamily="34" charset="0"/>
              </a:rPr>
              <a:t>Future Work</a:t>
            </a:r>
          </a:p>
          <a:p>
            <a:endParaRPr lang="en-IN" b="1" dirty="0">
              <a:latin typeface="Verdana" panose="020B0604030504040204" pitchFamily="34" charset="0"/>
              <a:ea typeface="Verdana" panose="020B0604030504040204" pitchFamily="34" charset="0"/>
            </a:endParaRPr>
          </a:p>
          <a:p>
            <a:endParaRPr lang="en-IN" b="1"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
        <p:nvSpPr>
          <p:cNvPr id="2" name="Rectangle 1">
            <a:extLst>
              <a:ext uri="{FF2B5EF4-FFF2-40B4-BE49-F238E27FC236}">
                <a16:creationId xmlns:a16="http://schemas.microsoft.com/office/drawing/2014/main" id="{D2AA5237-6B68-69D8-8E24-B58747957202}"/>
              </a:ext>
            </a:extLst>
          </p:cNvPr>
          <p:cNvSpPr>
            <a:spLocks noChangeArrowheads="1"/>
          </p:cNvSpPr>
          <p:nvPr/>
        </p:nvSpPr>
        <p:spPr bwMode="auto">
          <a:xfrm>
            <a:off x="452283" y="3639492"/>
            <a:ext cx="9364823"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Integrate the system with a BMS to provide more advanced battery health monitoring and predictive analytics.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Explore incorporating a hybrid power source (e.g., solar cells) into the system for continuous charging of the secondary battery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Develop intelligent algorithms to predict voltage drop based on flight telemetry (e.g., motor current, throttle input) and initiate the battery switch proactively, before the voltage threshold is reached</a:t>
            </a:r>
          </a:p>
        </p:txBody>
      </p:sp>
    </p:spTree>
    <p:extLst>
      <p:ext uri="{BB962C8B-B14F-4D97-AF65-F5344CB8AC3E}">
        <p14:creationId xmlns:p14="http://schemas.microsoft.com/office/powerpoint/2010/main" val="567826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g2fee63df26b_0_0"/>
          <p:cNvSpPr txBox="1"/>
          <p:nvPr/>
        </p:nvSpPr>
        <p:spPr>
          <a:xfrm>
            <a:off x="1233714" y="2607717"/>
            <a:ext cx="9724500" cy="1862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500"/>
              <a:buFont typeface="Arial"/>
              <a:buNone/>
            </a:pPr>
            <a:r>
              <a:rPr lang="en-US" sz="11500" b="1" i="0" u="none" strike="noStrike" cap="none">
                <a:solidFill>
                  <a:srgbClr val="007069"/>
                </a:solidFill>
                <a:latin typeface="Open Sans"/>
                <a:ea typeface="Open Sans"/>
                <a:cs typeface="Open Sans"/>
                <a:sym typeface="Open Sans"/>
              </a:rPr>
              <a:t>THANK </a:t>
            </a:r>
            <a:r>
              <a:rPr lang="en-US" sz="11500" b="1" i="0" u="none" strike="noStrike" cap="none">
                <a:solidFill>
                  <a:srgbClr val="A5A5A5"/>
                </a:solidFill>
                <a:latin typeface="Open Sans"/>
                <a:ea typeface="Open Sans"/>
                <a:cs typeface="Open Sans"/>
                <a:sym typeface="Open Sans"/>
              </a:rPr>
              <a:t>YOU</a:t>
            </a:r>
            <a:endParaRPr sz="1400" b="0" i="0" u="none" strike="noStrike" cap="none">
              <a:solidFill>
                <a:srgbClr val="000000"/>
              </a:solidFill>
              <a:latin typeface="Aharoni"/>
              <a:ea typeface="Aharoni"/>
              <a:cs typeface="Aharoni"/>
              <a:sym typeface="Aharoni"/>
            </a:endParaRPr>
          </a:p>
        </p:txBody>
      </p:sp>
      <p:sp>
        <p:nvSpPr>
          <p:cNvPr id="744" name="Google Shape;744;g2fee63df26b_0_0"/>
          <p:cNvSpPr txBox="1"/>
          <p:nvPr/>
        </p:nvSpPr>
        <p:spPr>
          <a:xfrm>
            <a:off x="1596571" y="4466045"/>
            <a:ext cx="8998800" cy="40006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dirty="0">
                <a:solidFill>
                  <a:srgbClr val="7F7F7F"/>
                </a:solidFill>
                <a:latin typeface="Open Sans"/>
                <a:ea typeface="Open Sans"/>
                <a:cs typeface="Open Sans"/>
                <a:sym typeface="Open Sans"/>
              </a:rPr>
              <a:t>Have a Great Day ! </a:t>
            </a:r>
            <a:endParaRPr sz="1400" b="0" i="0" u="none" strike="noStrike" cap="none" dirty="0">
              <a:solidFill>
                <a:srgbClr val="000000"/>
              </a:solidFill>
              <a:latin typeface="Aharoni"/>
              <a:ea typeface="Aharoni"/>
              <a:cs typeface="Aharoni"/>
              <a:sym typeface="Aharon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1EF97A4B-E82E-712F-CA13-78D59E17A26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Objective and Goals</a:t>
            </a:r>
            <a:endParaRPr dirty="0"/>
          </a:p>
        </p:txBody>
      </p:sp>
      <p:sp>
        <p:nvSpPr>
          <p:cNvPr id="3" name="Google Shape;120;p76">
            <a:extLst>
              <a:ext uri="{FF2B5EF4-FFF2-40B4-BE49-F238E27FC236}">
                <a16:creationId xmlns:a16="http://schemas.microsoft.com/office/drawing/2014/main" id="{CA08A1E2-29B3-F3D5-48A9-5D1EA6629717}"/>
              </a:ext>
            </a:extLst>
          </p:cNvPr>
          <p:cNvSpPr/>
          <p:nvPr/>
        </p:nvSpPr>
        <p:spPr>
          <a:xfrm>
            <a:off x="550606" y="765905"/>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Objective </a:t>
            </a:r>
            <a:endParaRPr sz="1000" b="1" i="0" u="none" strike="noStrike" cap="none" dirty="0">
              <a:solidFill>
                <a:srgbClr val="000000"/>
              </a:solidFill>
              <a:latin typeface="Arial"/>
              <a:ea typeface="Arial"/>
              <a:cs typeface="Arial"/>
              <a:sym typeface="Arial"/>
            </a:endParaRPr>
          </a:p>
        </p:txBody>
      </p:sp>
      <p:sp>
        <p:nvSpPr>
          <p:cNvPr id="5" name="Google Shape;120;p76">
            <a:extLst>
              <a:ext uri="{FF2B5EF4-FFF2-40B4-BE49-F238E27FC236}">
                <a16:creationId xmlns:a16="http://schemas.microsoft.com/office/drawing/2014/main" id="{17BF0AA4-CB04-F194-9E07-5F430F49129E}"/>
              </a:ext>
            </a:extLst>
          </p:cNvPr>
          <p:cNvSpPr/>
          <p:nvPr/>
        </p:nvSpPr>
        <p:spPr>
          <a:xfrm>
            <a:off x="632902" y="2616220"/>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Goals</a:t>
            </a:r>
            <a:endParaRPr sz="1000" b="1" i="0" u="none" strike="noStrike" cap="none" dirty="0">
              <a:solidFill>
                <a:srgbClr val="000000"/>
              </a:solidFill>
              <a:latin typeface="Arial"/>
              <a:ea typeface="Arial"/>
              <a:cs typeface="Arial"/>
              <a:sym typeface="Arial"/>
            </a:endParaRPr>
          </a:p>
        </p:txBody>
      </p:sp>
      <p:sp>
        <p:nvSpPr>
          <p:cNvPr id="33" name="TextBox 32">
            <a:extLst>
              <a:ext uri="{FF2B5EF4-FFF2-40B4-BE49-F238E27FC236}">
                <a16:creationId xmlns:a16="http://schemas.microsoft.com/office/drawing/2014/main" id="{A1111477-E886-23E8-64BD-4CADAD76379A}"/>
              </a:ext>
            </a:extLst>
          </p:cNvPr>
          <p:cNvSpPr txBox="1"/>
          <p:nvPr/>
        </p:nvSpPr>
        <p:spPr>
          <a:xfrm>
            <a:off x="550605" y="999525"/>
            <a:ext cx="9943179" cy="2246769"/>
          </a:xfrm>
          <a:prstGeom prst="rect">
            <a:avLst/>
          </a:prstGeom>
          <a:noFill/>
        </p:spPr>
        <p:txBody>
          <a:bodyPr wrap="square" rtlCol="0">
            <a:spAutoFit/>
          </a:bodyPr>
          <a:lstStyle/>
          <a:p>
            <a:r>
              <a:rPr lang="en-IN" dirty="0">
                <a:latin typeface="Verdana" panose="020B0604030504040204" pitchFamily="34" charset="0"/>
                <a:ea typeface="Verdana" panose="020B0604030504040204" pitchFamily="34" charset="0"/>
              </a:rPr>
              <a:t> </a:t>
            </a:r>
          </a:p>
          <a:p>
            <a:r>
              <a:rPr lang="en-US" dirty="0"/>
              <a:t>To design and evaluate a split battery system to mitigate the effects of voltage drop in drones, thereby enhancing stability and preventing crashes.</a:t>
            </a:r>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p:txBody>
      </p:sp>
      <p:sp>
        <p:nvSpPr>
          <p:cNvPr id="34" name="TextBox 33">
            <a:extLst>
              <a:ext uri="{FF2B5EF4-FFF2-40B4-BE49-F238E27FC236}">
                <a16:creationId xmlns:a16="http://schemas.microsoft.com/office/drawing/2014/main" id="{4A9AEFFB-1A20-899A-F8E0-29DEDB267EF4}"/>
              </a:ext>
            </a:extLst>
          </p:cNvPr>
          <p:cNvSpPr txBox="1"/>
          <p:nvPr/>
        </p:nvSpPr>
        <p:spPr>
          <a:xfrm>
            <a:off x="550606" y="3012776"/>
            <a:ext cx="9943179" cy="2339102"/>
          </a:xfrm>
          <a:prstGeom prst="rect">
            <a:avLst/>
          </a:prstGeom>
          <a:noFill/>
        </p:spPr>
        <p:txBody>
          <a:bodyPr wrap="square" rtlCol="0">
            <a:spAutoFit/>
          </a:bodyPr>
          <a:lstStyle/>
          <a:p>
            <a:r>
              <a:rPr lang="en-IN" sz="1800" dirty="0">
                <a:latin typeface="Verdana" panose="020B0604030504040204" pitchFamily="34" charset="0"/>
                <a:ea typeface="Verdana" panose="020B0604030504040204" pitchFamily="34" charset="0"/>
              </a:rPr>
              <a:t>Main Goals </a:t>
            </a: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r>
              <a:rPr lang="en-IN" sz="1600" dirty="0">
                <a:latin typeface="Verdana" panose="020B0604030504040204" pitchFamily="34" charset="0"/>
                <a:ea typeface="Verdana" panose="020B0604030504040204" pitchFamily="34" charset="0"/>
              </a:rPr>
              <a:t>Additional Goals </a:t>
            </a:r>
          </a:p>
          <a:p>
            <a:r>
              <a:rPr lang="en-IN" dirty="0">
                <a:latin typeface="Verdana" panose="020B0604030504040204" pitchFamily="34" charset="0"/>
                <a:ea typeface="Verdana" panose="020B0604030504040204" pitchFamily="34" charset="0"/>
              </a:rPr>
              <a:t> </a:t>
            </a:r>
          </a:p>
          <a:p>
            <a:endParaRPr lang="en-IN" dirty="0">
              <a:latin typeface="Verdana" panose="020B0604030504040204" pitchFamily="34" charset="0"/>
              <a:ea typeface="Verdana" panose="020B0604030504040204" pitchFamily="34" charset="0"/>
            </a:endParaRPr>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sp>
        <p:nvSpPr>
          <p:cNvPr id="4" name="Rectangle 2">
            <a:extLst>
              <a:ext uri="{FF2B5EF4-FFF2-40B4-BE49-F238E27FC236}">
                <a16:creationId xmlns:a16="http://schemas.microsoft.com/office/drawing/2014/main" id="{E0CE9355-3EAE-D6F6-0AC2-076F0ABA0EA1}"/>
              </a:ext>
            </a:extLst>
          </p:cNvPr>
          <p:cNvSpPr>
            <a:spLocks noChangeArrowheads="1"/>
          </p:cNvSpPr>
          <p:nvPr/>
        </p:nvSpPr>
        <p:spPr bwMode="auto">
          <a:xfrm>
            <a:off x="788350" y="394815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Develop a low-voltage detection circuit to monitor battery status.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Design an electronic switching mechanism for seamless power transfer between batteries.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Integrate a dual-battery system onto a drone platform.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Test and validate the system's performance under high-load conditions and during demanding maneuvers.</a:t>
            </a:r>
          </a:p>
        </p:txBody>
      </p:sp>
      <p:sp>
        <p:nvSpPr>
          <p:cNvPr id="6" name="Rectangle 3">
            <a:extLst>
              <a:ext uri="{FF2B5EF4-FFF2-40B4-BE49-F238E27FC236}">
                <a16:creationId xmlns:a16="http://schemas.microsoft.com/office/drawing/2014/main" id="{B062270F-02A7-FB92-6AA3-3E69F6EA2BA8}"/>
              </a:ext>
            </a:extLst>
          </p:cNvPr>
          <p:cNvSpPr>
            <a:spLocks noChangeArrowheads="1"/>
          </p:cNvSpPr>
          <p:nvPr/>
        </p:nvSpPr>
        <p:spPr bwMode="auto">
          <a:xfrm>
            <a:off x="788350" y="53518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Optimize the system for minimal weight and size.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Analyze the impact of the system on overall flight endurance.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Compare the performance of the split battery system with a single-battery system</a:t>
            </a:r>
          </a:p>
        </p:txBody>
      </p:sp>
    </p:spTree>
    <p:extLst>
      <p:ext uri="{BB962C8B-B14F-4D97-AF65-F5344CB8AC3E}">
        <p14:creationId xmlns:p14="http://schemas.microsoft.com/office/powerpoint/2010/main" val="1429641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a:t>
            </a:r>
            <a:endParaRPr dirty="0"/>
          </a:p>
        </p:txBody>
      </p:sp>
      <p:sp>
        <p:nvSpPr>
          <p:cNvPr id="5" name="Google Shape;125;p3">
            <a:extLst>
              <a:ext uri="{FF2B5EF4-FFF2-40B4-BE49-F238E27FC236}">
                <a16:creationId xmlns:a16="http://schemas.microsoft.com/office/drawing/2014/main" id="{189FAE14-3F2D-9B3A-FA7E-862D36BC1477}"/>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Key Publications </a:t>
            </a:r>
          </a:p>
          <a:p>
            <a:pPr marL="285750" lvl="0" indent="-285750">
              <a:buFont typeface="Arial" panose="020B0604020202020204" pitchFamily="34" charset="0"/>
              <a:buChar char="•"/>
            </a:pPr>
            <a:r>
              <a:rPr lang="en-US" b="1" dirty="0"/>
              <a:t>Design and Simulation of Battery Thermal Management System for Electric Vehicles</a:t>
            </a:r>
            <a:r>
              <a:rPr lang="en-US" dirty="0"/>
              <a:t> , Vanya Goel , Snigdha Chaturvedi </a:t>
            </a:r>
          </a:p>
          <a:p>
            <a:pPr marL="285750" lvl="0" indent="-285750">
              <a:buFont typeface="Arial" panose="020B0604020202020204" pitchFamily="34" charset="0"/>
              <a:buChar char="•"/>
            </a:pPr>
            <a:r>
              <a:rPr lang="en-US" b="1" dirty="0"/>
              <a:t>The Drone Scheduling Problem: A Systematic State-of-the-Art Review</a:t>
            </a:r>
            <a:r>
              <a:rPr lang="en-US" dirty="0"/>
              <a:t>, </a:t>
            </a:r>
            <a:r>
              <a:rPr lang="en-US" dirty="0" err="1"/>
              <a:t>Junayed</a:t>
            </a:r>
            <a:r>
              <a:rPr lang="en-US" dirty="0"/>
              <a:t> Pasha ,</a:t>
            </a:r>
            <a:r>
              <a:rPr lang="en-US" dirty="0" err="1"/>
              <a:t>ZeinabElmi</a:t>
            </a:r>
            <a:r>
              <a:rPr lang="en-US" dirty="0"/>
              <a:t> Yui-Yip Lau , Sumit Purkayastha , Amir M. </a:t>
            </a:r>
            <a:r>
              <a:rPr lang="en-US" dirty="0" err="1"/>
              <a:t>Fathollahi</a:t>
            </a:r>
            <a:r>
              <a:rPr lang="en-US" dirty="0"/>
              <a:t>-Fard, Ying-En Ge, , and Maxim A. </a:t>
            </a:r>
            <a:r>
              <a:rPr lang="en-US" dirty="0" err="1"/>
              <a:t>Dulebenets</a:t>
            </a:r>
            <a:r>
              <a:rPr lang="en-US" dirty="0"/>
              <a:t> , Senior Member, IEEE</a:t>
            </a: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Key Resources – Whitepaper| Application Notes |  Datasheet| Others</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lvl="0" eaLnBrk="0" fontAlgn="base" hangingPunct="0">
              <a:spcBef>
                <a:spcPct val="0"/>
              </a:spcBef>
              <a:spcAft>
                <a:spcPct val="0"/>
              </a:spcAft>
              <a:buClrTx/>
              <a:buFontTx/>
              <a:buChar char="•"/>
            </a:pPr>
            <a:r>
              <a:rPr lang="en-US" altLang="en-US" b="1" dirty="0">
                <a:solidFill>
                  <a:schemeClr val="tx1"/>
                </a:solidFill>
                <a:latin typeface="Arial" panose="020B0604020202020204" pitchFamily="34" charset="0"/>
              </a:rPr>
              <a:t>Low-Voltage Detection Circuits:</a:t>
            </a:r>
            <a:r>
              <a:rPr lang="en-US" altLang="en-US" dirty="0">
                <a:solidFill>
                  <a:schemeClr val="tx1"/>
                </a:solidFill>
                <a:latin typeface="Arial" panose="020B0604020202020204" pitchFamily="34" charset="0"/>
              </a:rPr>
              <a:t> Comparators, such as Texas Instruments' TLV7081, are commonly used for under-voltage detection in battery-powered devices. These circuits can be designed to be nano-powered for low-power consumption.</a:t>
            </a:r>
          </a:p>
          <a:p>
            <a:pPr lvl="0" eaLnBrk="0" fontAlgn="base" hangingPunct="0">
              <a:spcBef>
                <a:spcPct val="0"/>
              </a:spcBef>
              <a:spcAft>
                <a:spcPct val="0"/>
              </a:spcAft>
              <a:buClrTx/>
              <a:buFontTx/>
              <a:buChar char="•"/>
            </a:pPr>
            <a:r>
              <a:rPr lang="en-US" altLang="en-US" b="1" dirty="0">
                <a:solidFill>
                  <a:schemeClr val="tx1"/>
                </a:solidFill>
                <a:latin typeface="Arial" panose="020B0604020202020204" pitchFamily="34" charset="0"/>
              </a:rPr>
              <a:t>Electronic Switches:</a:t>
            </a:r>
            <a:r>
              <a:rPr lang="en-US" altLang="en-US" dirty="0">
                <a:solidFill>
                  <a:schemeClr val="tx1"/>
                </a:solidFill>
                <a:latin typeface="Arial" panose="020B0604020202020204" pitchFamily="34" charset="0"/>
              </a:rPr>
              <a:t> Electronic PWM switches and e-power switches are available for remote control and drone applications to control power to onboard devices. These can be controlled via a signal from the flight controller or detection circuit.</a:t>
            </a:r>
          </a:p>
          <a:p>
            <a:pPr lvl="0" eaLnBrk="0" fontAlgn="base" hangingPunct="0">
              <a:spcBef>
                <a:spcPct val="0"/>
              </a:spcBef>
              <a:spcAft>
                <a:spcPct val="0"/>
              </a:spcAft>
              <a:buClrTx/>
              <a:buFontTx/>
              <a:buChar char="•"/>
            </a:pPr>
            <a:r>
              <a:rPr lang="en-US" altLang="en-US" b="1" dirty="0">
                <a:solidFill>
                  <a:schemeClr val="tx1"/>
                </a:solidFill>
                <a:latin typeface="Arial" panose="020B0604020202020204" pitchFamily="34" charset="0"/>
              </a:rPr>
              <a:t>Battery Management Systems (BMS):</a:t>
            </a:r>
            <a:r>
              <a:rPr lang="en-US" altLang="en-US" dirty="0">
                <a:solidFill>
                  <a:schemeClr val="tx1"/>
                </a:solidFill>
                <a:latin typeface="Arial" panose="020B0604020202020204" pitchFamily="34" charset="0"/>
              </a:rPr>
              <a:t> A BMS is essential for monitoring individual battery cells and detecting imbalances. It can be integrated with isolation techniques like diodes or relays to protect against over-discharge if one battery's voltage is lower than the others.</a:t>
            </a: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Existing Implementations – Products| Opensource| GitHub etc </a:t>
            </a:r>
          </a:p>
          <a:p>
            <a:pPr marL="0" marR="0" lvl="0" indent="0"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a:p>
            <a:pPr lvl="0" eaLnBrk="0" fontAlgn="base" hangingPunct="0">
              <a:spcBef>
                <a:spcPct val="0"/>
              </a:spcBef>
              <a:spcAft>
                <a:spcPct val="0"/>
              </a:spcAft>
              <a:buClrTx/>
              <a:buFontTx/>
              <a:buChar char="•"/>
            </a:pPr>
            <a:r>
              <a:rPr lang="en-US" altLang="en-US" b="1" dirty="0">
                <a:solidFill>
                  <a:schemeClr val="tx1"/>
                </a:solidFill>
                <a:latin typeface="Arial" panose="020B0604020202020204" pitchFamily="34" charset="0"/>
              </a:rPr>
              <a:t>DIY Circuits:</a:t>
            </a:r>
            <a:r>
              <a:rPr lang="en-US" altLang="en-US" dirty="0">
                <a:solidFill>
                  <a:schemeClr val="tx1"/>
                </a:solidFill>
                <a:latin typeface="Arial" panose="020B0604020202020204" pitchFamily="34" charset="0"/>
              </a:rPr>
              <a:t> Hobbyists and engineers can build custom low-voltage monitoring circuits using voltage dividers and comparators to send a signal to the flight controller.</a:t>
            </a:r>
          </a:p>
          <a:p>
            <a:pPr lvl="0" eaLnBrk="0" fontAlgn="base" hangingPunct="0">
              <a:spcBef>
                <a:spcPct val="0"/>
              </a:spcBef>
              <a:spcAft>
                <a:spcPct val="0"/>
              </a:spcAft>
              <a:buClrTx/>
              <a:buFontTx/>
              <a:buChar char="•"/>
            </a:pPr>
            <a:r>
              <a:rPr lang="en-US" altLang="en-US" b="1" dirty="0">
                <a:solidFill>
                  <a:schemeClr val="tx1"/>
                </a:solidFill>
                <a:latin typeface="Arial" panose="020B0604020202020204" pitchFamily="34" charset="0"/>
              </a:rPr>
              <a:t>Commercial Drones:</a:t>
            </a:r>
            <a:r>
              <a:rPr lang="en-US" altLang="en-US" dirty="0">
                <a:solidFill>
                  <a:schemeClr val="tx1"/>
                </a:solidFill>
                <a:latin typeface="Arial" panose="020B0604020202020204" pitchFamily="34" charset="0"/>
              </a:rPr>
              <a:t> Some commercial drones and UAVs already utilize multi-battery systems, often connecting them in parallel, to increase energy capacity and provide redundancy for longer flights and heavier payloads. Companies like </a:t>
            </a:r>
            <a:r>
              <a:rPr lang="en-US" altLang="en-US" dirty="0" err="1">
                <a:solidFill>
                  <a:schemeClr val="tx1"/>
                </a:solidFill>
                <a:latin typeface="Arial" panose="020B0604020202020204" pitchFamily="34" charset="0"/>
              </a:rPr>
              <a:t>Tattu</a:t>
            </a:r>
            <a:r>
              <a:rPr lang="en-US" altLang="en-US" dirty="0">
                <a:solidFill>
                  <a:schemeClr val="tx1"/>
                </a:solidFill>
                <a:latin typeface="Arial" panose="020B0604020202020204" pitchFamily="34" charset="0"/>
              </a:rPr>
              <a:t> and </a:t>
            </a:r>
            <a:r>
              <a:rPr lang="en-US" altLang="en-US" dirty="0" err="1">
                <a:solidFill>
                  <a:schemeClr val="tx1"/>
                </a:solidFill>
                <a:latin typeface="Arial" panose="020B0604020202020204" pitchFamily="34" charset="0"/>
              </a:rPr>
              <a:t>Grepow</a:t>
            </a:r>
            <a:r>
              <a:rPr lang="en-US" altLang="en-US" dirty="0">
                <a:solidFill>
                  <a:schemeClr val="tx1"/>
                </a:solidFill>
                <a:latin typeface="Arial" panose="020B0604020202020204" pitchFamily="34" charset="0"/>
              </a:rPr>
              <a:t> offer smart batteries with integrated BMS to manage these systems.</a:t>
            </a:r>
          </a:p>
          <a:p>
            <a:pPr lvl="0" eaLnBrk="0" fontAlgn="base" hangingPunct="0">
              <a:spcBef>
                <a:spcPct val="0"/>
              </a:spcBef>
              <a:spcAft>
                <a:spcPct val="0"/>
              </a:spcAft>
              <a:buClrTx/>
              <a:buFontTx/>
              <a:buChar char="•"/>
            </a:pPr>
            <a:r>
              <a:rPr lang="en-US" altLang="en-US" b="1" dirty="0">
                <a:solidFill>
                  <a:schemeClr val="tx1"/>
                </a:solidFill>
                <a:latin typeface="Arial" panose="020B0604020202020204" pitchFamily="34" charset="0"/>
              </a:rPr>
              <a:t>Flight Controller Integration:</a:t>
            </a:r>
            <a:r>
              <a:rPr lang="en-US" altLang="en-US" dirty="0">
                <a:solidFill>
                  <a:schemeClr val="tx1"/>
                </a:solidFill>
                <a:latin typeface="Arial" panose="020B0604020202020204" pitchFamily="34" charset="0"/>
              </a:rPr>
              <a:t> Many modern flight controllers have built-in battery monitoring ports for voltage and current, allowing for the configuration of failsafe actions (e.g., auto-land) when voltage drops below a certain threshold.</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IN" dirty="0">
                <a:latin typeface="Verdana" panose="020B0604030504040204" pitchFamily="34" charset="0"/>
                <a:ea typeface="Verdana" panose="020B0604030504040204" pitchFamily="34" charset="0"/>
              </a:rPr>
              <a:t> </a:t>
            </a:r>
          </a:p>
        </p:txBody>
      </p:sp>
    </p:spTree>
    <p:extLst>
      <p:ext uri="{BB962C8B-B14F-4D97-AF65-F5344CB8AC3E}">
        <p14:creationId xmlns:p14="http://schemas.microsoft.com/office/powerpoint/2010/main" val="2538241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5D277163-DDF4-8A7D-727E-9DC95265C51D}"/>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C6ECFB60-4922-9557-3C5E-7FA842E8B16A}"/>
              </a:ext>
            </a:extLst>
          </p:cNvPr>
          <p:cNvSpPr txBox="1"/>
          <p:nvPr/>
        </p:nvSpPr>
        <p:spPr>
          <a:xfrm>
            <a:off x="1269059" y="1245452"/>
            <a:ext cx="10706984" cy="4814386"/>
          </a:xfrm>
          <a:prstGeom prst="rect">
            <a:avLst/>
          </a:prstGeom>
          <a:noFill/>
          <a:ln>
            <a:noFill/>
          </a:ln>
        </p:spPr>
        <p:txBody>
          <a:bodyPr spcFirstLastPara="1" wrap="square" lIns="91425" tIns="45700" rIns="91425" bIns="45700" anchor="t" anchorCtr="0">
            <a:noAutofit/>
          </a:bodyPr>
          <a:lstStyle/>
          <a:p>
            <a:pPr lvl="0"/>
            <a:endParaRPr lang="en-IN" b="1" dirty="0">
              <a:latin typeface="Verdana" panose="020B0604030504040204" pitchFamily="34" charset="0"/>
              <a:ea typeface="Verdana" panose="020B0604030504040204" pitchFamily="34" charset="0"/>
            </a:endParaRPr>
          </a:p>
        </p:txBody>
      </p:sp>
      <p:sp>
        <p:nvSpPr>
          <p:cNvPr id="3" name="Slide Number Placeholder 2">
            <a:extLst>
              <a:ext uri="{FF2B5EF4-FFF2-40B4-BE49-F238E27FC236}">
                <a16:creationId xmlns:a16="http://schemas.microsoft.com/office/drawing/2014/main" id="{83241AC6-CE23-A38B-BD86-17E34844F7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
        <p:nvSpPr>
          <p:cNvPr id="5" name="Google Shape;125;p3">
            <a:extLst>
              <a:ext uri="{FF2B5EF4-FFF2-40B4-BE49-F238E27FC236}">
                <a16:creationId xmlns:a16="http://schemas.microsoft.com/office/drawing/2014/main" id="{12977A3E-566F-814B-0D9C-37C0E1141171}"/>
              </a:ext>
            </a:extLst>
          </p:cNvPr>
          <p:cNvSpPr txBox="1"/>
          <p:nvPr/>
        </p:nvSpPr>
        <p:spPr>
          <a:xfrm>
            <a:off x="1000124" y="779"/>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000" b="1" i="0" u="none" strike="noStrike" cap="none" dirty="0">
                <a:solidFill>
                  <a:srgbClr val="000000"/>
                </a:solidFill>
                <a:latin typeface="Montserrat"/>
                <a:ea typeface="Montserrat"/>
                <a:cs typeface="Montserrat"/>
                <a:sym typeface="Montserrat"/>
              </a:rPr>
              <a:t>Project Plan (Clearly mention milestone for objectives under each reviews)</a:t>
            </a:r>
            <a:endParaRPr sz="1200" dirty="0"/>
          </a:p>
        </p:txBody>
      </p:sp>
      <p:graphicFrame>
        <p:nvGraphicFramePr>
          <p:cNvPr id="2" name="Table 1">
            <a:extLst>
              <a:ext uri="{FF2B5EF4-FFF2-40B4-BE49-F238E27FC236}">
                <a16:creationId xmlns:a16="http://schemas.microsoft.com/office/drawing/2014/main" id="{B6168F3A-FDAD-7143-C356-1EA3D2179ADE}"/>
              </a:ext>
            </a:extLst>
          </p:cNvPr>
          <p:cNvGraphicFramePr>
            <a:graphicFrameLocks noGrp="1"/>
          </p:cNvGraphicFramePr>
          <p:nvPr>
            <p:extLst>
              <p:ext uri="{D42A27DB-BD31-4B8C-83A1-F6EECF244321}">
                <p14:modId xmlns:p14="http://schemas.microsoft.com/office/powerpoint/2010/main" val="1999740637"/>
              </p:ext>
            </p:extLst>
          </p:nvPr>
        </p:nvGraphicFramePr>
        <p:xfrm>
          <a:off x="601886" y="494636"/>
          <a:ext cx="10913838" cy="5696164"/>
        </p:xfrm>
        <a:graphic>
          <a:graphicData uri="http://schemas.openxmlformats.org/drawingml/2006/table">
            <a:tbl>
              <a:tblPr>
                <a:tableStyleId>{DE7AD339-51BE-4A38-A1C7-CCF28897F289}</a:tableStyleId>
              </a:tblPr>
              <a:tblGrid>
                <a:gridCol w="2407338">
                  <a:extLst>
                    <a:ext uri="{9D8B030D-6E8A-4147-A177-3AD203B41FA5}">
                      <a16:colId xmlns:a16="http://schemas.microsoft.com/office/drawing/2014/main" val="2602997385"/>
                    </a:ext>
                  </a:extLst>
                </a:gridCol>
                <a:gridCol w="850650">
                  <a:extLst>
                    <a:ext uri="{9D8B030D-6E8A-4147-A177-3AD203B41FA5}">
                      <a16:colId xmlns:a16="http://schemas.microsoft.com/office/drawing/2014/main" val="972961797"/>
                    </a:ext>
                  </a:extLst>
                </a:gridCol>
                <a:gridCol w="850650">
                  <a:extLst>
                    <a:ext uri="{9D8B030D-6E8A-4147-A177-3AD203B41FA5}">
                      <a16:colId xmlns:a16="http://schemas.microsoft.com/office/drawing/2014/main" val="385669374"/>
                    </a:ext>
                  </a:extLst>
                </a:gridCol>
                <a:gridCol w="850650">
                  <a:extLst>
                    <a:ext uri="{9D8B030D-6E8A-4147-A177-3AD203B41FA5}">
                      <a16:colId xmlns:a16="http://schemas.microsoft.com/office/drawing/2014/main" val="2344479465"/>
                    </a:ext>
                  </a:extLst>
                </a:gridCol>
                <a:gridCol w="850650">
                  <a:extLst>
                    <a:ext uri="{9D8B030D-6E8A-4147-A177-3AD203B41FA5}">
                      <a16:colId xmlns:a16="http://schemas.microsoft.com/office/drawing/2014/main" val="3864429106"/>
                    </a:ext>
                  </a:extLst>
                </a:gridCol>
                <a:gridCol w="850650">
                  <a:extLst>
                    <a:ext uri="{9D8B030D-6E8A-4147-A177-3AD203B41FA5}">
                      <a16:colId xmlns:a16="http://schemas.microsoft.com/office/drawing/2014/main" val="3549702182"/>
                    </a:ext>
                  </a:extLst>
                </a:gridCol>
                <a:gridCol w="850650">
                  <a:extLst>
                    <a:ext uri="{9D8B030D-6E8A-4147-A177-3AD203B41FA5}">
                      <a16:colId xmlns:a16="http://schemas.microsoft.com/office/drawing/2014/main" val="3938357298"/>
                    </a:ext>
                  </a:extLst>
                </a:gridCol>
                <a:gridCol w="850650">
                  <a:extLst>
                    <a:ext uri="{9D8B030D-6E8A-4147-A177-3AD203B41FA5}">
                      <a16:colId xmlns:a16="http://schemas.microsoft.com/office/drawing/2014/main" val="740530684"/>
                    </a:ext>
                  </a:extLst>
                </a:gridCol>
                <a:gridCol w="850650">
                  <a:extLst>
                    <a:ext uri="{9D8B030D-6E8A-4147-A177-3AD203B41FA5}">
                      <a16:colId xmlns:a16="http://schemas.microsoft.com/office/drawing/2014/main" val="3405879123"/>
                    </a:ext>
                  </a:extLst>
                </a:gridCol>
                <a:gridCol w="850650">
                  <a:extLst>
                    <a:ext uri="{9D8B030D-6E8A-4147-A177-3AD203B41FA5}">
                      <a16:colId xmlns:a16="http://schemas.microsoft.com/office/drawing/2014/main" val="1615776866"/>
                    </a:ext>
                  </a:extLst>
                </a:gridCol>
                <a:gridCol w="850650">
                  <a:extLst>
                    <a:ext uri="{9D8B030D-6E8A-4147-A177-3AD203B41FA5}">
                      <a16:colId xmlns:a16="http://schemas.microsoft.com/office/drawing/2014/main" val="68418837"/>
                    </a:ext>
                  </a:extLst>
                </a:gridCol>
              </a:tblGrid>
              <a:tr h="122951">
                <a:tc>
                  <a:txBody>
                    <a:bodyPr/>
                    <a:lstStyle/>
                    <a:p>
                      <a:pPr rtl="0" fontAlgn="ctr">
                        <a:buNone/>
                      </a:pPr>
                      <a:r>
                        <a:rPr lang="en-US" sz="1000" b="0">
                          <a:solidFill>
                            <a:schemeClr val="tx1"/>
                          </a:solidFill>
                          <a:effectLst/>
                        </a:rPr>
                        <a:t>Task / Phase</a:t>
                      </a:r>
                      <a:endParaRPr lang="en-US" sz="1000" b="0">
                        <a:solidFill>
                          <a:schemeClr val="tx1"/>
                        </a:solidFill>
                        <a:effectLst/>
                        <a:latin typeface="Roboto" panose="02000000000000000000" pitchFamily="2" charset="0"/>
                      </a:endParaRPr>
                    </a:p>
                  </a:txBody>
                  <a:tcPr marL="24584" marR="24584" marT="6146" marB="6146" anchor="ctr"/>
                </a:tc>
                <a:tc>
                  <a:txBody>
                    <a:bodyPr/>
                    <a:lstStyle/>
                    <a:p>
                      <a:pPr rtl="0" fontAlgn="ctr">
                        <a:buNone/>
                      </a:pPr>
                      <a:r>
                        <a:rPr lang="en-US" sz="1000" b="0">
                          <a:solidFill>
                            <a:schemeClr val="tx1"/>
                          </a:solidFill>
                          <a:effectLst/>
                        </a:rPr>
                        <a:t>M1</a:t>
                      </a:r>
                      <a:endParaRPr lang="en-US" sz="1000" b="0">
                        <a:solidFill>
                          <a:schemeClr val="tx1"/>
                        </a:solidFill>
                        <a:effectLst/>
                        <a:latin typeface="Roboto" panose="02000000000000000000" pitchFamily="2" charset="0"/>
                      </a:endParaRPr>
                    </a:p>
                  </a:txBody>
                  <a:tcPr marL="24584" marR="24584" marT="6146" marB="6146" anchor="ctr"/>
                </a:tc>
                <a:tc>
                  <a:txBody>
                    <a:bodyPr/>
                    <a:lstStyle/>
                    <a:p>
                      <a:pPr rtl="0" fontAlgn="ctr">
                        <a:buNone/>
                      </a:pPr>
                      <a:r>
                        <a:rPr lang="en-US" sz="1000" b="0">
                          <a:solidFill>
                            <a:schemeClr val="tx1"/>
                          </a:solidFill>
                          <a:effectLst/>
                        </a:rPr>
                        <a:t>M2</a:t>
                      </a:r>
                      <a:endParaRPr lang="en-US" sz="1000" b="0">
                        <a:solidFill>
                          <a:schemeClr val="tx1"/>
                        </a:solidFill>
                        <a:effectLst/>
                        <a:latin typeface="Roboto" panose="02000000000000000000" pitchFamily="2" charset="0"/>
                      </a:endParaRPr>
                    </a:p>
                  </a:txBody>
                  <a:tcPr marL="24584" marR="24584" marT="6146" marB="6146" anchor="ctr"/>
                </a:tc>
                <a:tc>
                  <a:txBody>
                    <a:bodyPr/>
                    <a:lstStyle/>
                    <a:p>
                      <a:pPr rtl="0" fontAlgn="ctr">
                        <a:buNone/>
                      </a:pPr>
                      <a:r>
                        <a:rPr lang="en-US" sz="1000" b="0">
                          <a:solidFill>
                            <a:schemeClr val="tx1"/>
                          </a:solidFill>
                          <a:effectLst/>
                        </a:rPr>
                        <a:t>M3</a:t>
                      </a:r>
                      <a:endParaRPr lang="en-US" sz="1000" b="0">
                        <a:solidFill>
                          <a:schemeClr val="tx1"/>
                        </a:solidFill>
                        <a:effectLst/>
                        <a:latin typeface="Roboto" panose="02000000000000000000" pitchFamily="2" charset="0"/>
                      </a:endParaRPr>
                    </a:p>
                  </a:txBody>
                  <a:tcPr marL="24584" marR="24584" marT="6146" marB="6146" anchor="ctr"/>
                </a:tc>
                <a:tc>
                  <a:txBody>
                    <a:bodyPr/>
                    <a:lstStyle/>
                    <a:p>
                      <a:pPr rtl="0" fontAlgn="ctr">
                        <a:buNone/>
                      </a:pPr>
                      <a:r>
                        <a:rPr lang="en-US" sz="1000" b="0">
                          <a:solidFill>
                            <a:schemeClr val="tx1"/>
                          </a:solidFill>
                          <a:effectLst/>
                        </a:rPr>
                        <a:t>M4</a:t>
                      </a:r>
                      <a:endParaRPr lang="en-US" sz="1000" b="0">
                        <a:solidFill>
                          <a:schemeClr val="tx1"/>
                        </a:solidFill>
                        <a:effectLst/>
                        <a:latin typeface="Roboto" panose="02000000000000000000" pitchFamily="2" charset="0"/>
                      </a:endParaRPr>
                    </a:p>
                  </a:txBody>
                  <a:tcPr marL="24584" marR="24584" marT="6146" marB="6146" anchor="ctr"/>
                </a:tc>
                <a:tc>
                  <a:txBody>
                    <a:bodyPr/>
                    <a:lstStyle/>
                    <a:p>
                      <a:pPr rtl="0" fontAlgn="ctr">
                        <a:buNone/>
                      </a:pPr>
                      <a:r>
                        <a:rPr lang="en-US" sz="1000" b="0">
                          <a:solidFill>
                            <a:schemeClr val="tx1"/>
                          </a:solidFill>
                          <a:effectLst/>
                        </a:rPr>
                        <a:t>M5</a:t>
                      </a:r>
                      <a:endParaRPr lang="en-US" sz="1000" b="0">
                        <a:solidFill>
                          <a:schemeClr val="tx1"/>
                        </a:solidFill>
                        <a:effectLst/>
                        <a:latin typeface="Roboto" panose="02000000000000000000" pitchFamily="2" charset="0"/>
                      </a:endParaRPr>
                    </a:p>
                  </a:txBody>
                  <a:tcPr marL="24584" marR="24584" marT="6146" marB="6146" anchor="ctr"/>
                </a:tc>
                <a:tc>
                  <a:txBody>
                    <a:bodyPr/>
                    <a:lstStyle/>
                    <a:p>
                      <a:pPr rtl="0" fontAlgn="ctr">
                        <a:buNone/>
                      </a:pPr>
                      <a:r>
                        <a:rPr lang="en-US" sz="1000" b="0">
                          <a:solidFill>
                            <a:schemeClr val="tx1"/>
                          </a:solidFill>
                          <a:effectLst/>
                        </a:rPr>
                        <a:t>M6</a:t>
                      </a:r>
                      <a:endParaRPr lang="en-US" sz="1000" b="0">
                        <a:solidFill>
                          <a:schemeClr val="tx1"/>
                        </a:solidFill>
                        <a:effectLst/>
                        <a:latin typeface="Roboto" panose="02000000000000000000" pitchFamily="2" charset="0"/>
                      </a:endParaRPr>
                    </a:p>
                  </a:txBody>
                  <a:tcPr marL="24584" marR="24584" marT="6146" marB="6146" anchor="ctr"/>
                </a:tc>
                <a:tc>
                  <a:txBody>
                    <a:bodyPr/>
                    <a:lstStyle/>
                    <a:p>
                      <a:pPr rtl="0" fontAlgn="ctr">
                        <a:buNone/>
                      </a:pPr>
                      <a:r>
                        <a:rPr lang="en-US" sz="1000" b="0">
                          <a:solidFill>
                            <a:schemeClr val="tx1"/>
                          </a:solidFill>
                          <a:effectLst/>
                        </a:rPr>
                        <a:t>M7</a:t>
                      </a:r>
                      <a:endParaRPr lang="en-US" sz="1000" b="0">
                        <a:solidFill>
                          <a:schemeClr val="tx1"/>
                        </a:solidFill>
                        <a:effectLst/>
                        <a:latin typeface="Roboto" panose="02000000000000000000" pitchFamily="2" charset="0"/>
                      </a:endParaRPr>
                    </a:p>
                  </a:txBody>
                  <a:tcPr marL="24584" marR="24584" marT="6146" marB="6146" anchor="ctr"/>
                </a:tc>
                <a:tc>
                  <a:txBody>
                    <a:bodyPr/>
                    <a:lstStyle/>
                    <a:p>
                      <a:pPr rtl="0" fontAlgn="ctr">
                        <a:buNone/>
                      </a:pPr>
                      <a:r>
                        <a:rPr lang="en-US" sz="1000" b="0">
                          <a:solidFill>
                            <a:schemeClr val="tx1"/>
                          </a:solidFill>
                          <a:effectLst/>
                        </a:rPr>
                        <a:t>M8</a:t>
                      </a:r>
                      <a:endParaRPr lang="en-US" sz="1000" b="0">
                        <a:solidFill>
                          <a:schemeClr val="tx1"/>
                        </a:solidFill>
                        <a:effectLst/>
                        <a:latin typeface="Roboto" panose="02000000000000000000" pitchFamily="2" charset="0"/>
                      </a:endParaRPr>
                    </a:p>
                  </a:txBody>
                  <a:tcPr marL="24584" marR="24584" marT="6146" marB="6146" anchor="ctr"/>
                </a:tc>
                <a:tc>
                  <a:txBody>
                    <a:bodyPr/>
                    <a:lstStyle/>
                    <a:p>
                      <a:pPr rtl="0" fontAlgn="ctr">
                        <a:buNone/>
                      </a:pPr>
                      <a:r>
                        <a:rPr lang="en-US" sz="1000" b="0">
                          <a:solidFill>
                            <a:schemeClr val="tx1"/>
                          </a:solidFill>
                          <a:effectLst/>
                        </a:rPr>
                        <a:t>M9</a:t>
                      </a:r>
                      <a:endParaRPr lang="en-US" sz="1000" b="0">
                        <a:solidFill>
                          <a:schemeClr val="tx1"/>
                        </a:solidFill>
                        <a:effectLst/>
                        <a:latin typeface="Roboto" panose="02000000000000000000" pitchFamily="2" charset="0"/>
                      </a:endParaRPr>
                    </a:p>
                  </a:txBody>
                  <a:tcPr marL="24584" marR="24584" marT="6146" marB="6146" anchor="ctr"/>
                </a:tc>
                <a:tc>
                  <a:txBody>
                    <a:bodyPr/>
                    <a:lstStyle/>
                    <a:p>
                      <a:pPr rtl="0" fontAlgn="ctr">
                        <a:buNone/>
                      </a:pPr>
                      <a:r>
                        <a:rPr lang="en-US" sz="1000" b="0">
                          <a:solidFill>
                            <a:schemeClr val="tx1"/>
                          </a:solidFill>
                          <a:effectLst/>
                        </a:rPr>
                        <a:t>M10</a:t>
                      </a:r>
                      <a:endParaRPr lang="en-US" sz="1000" b="0">
                        <a:solidFill>
                          <a:schemeClr val="tx1"/>
                        </a:solidFill>
                        <a:effectLst/>
                        <a:latin typeface="Roboto" panose="02000000000000000000" pitchFamily="2" charset="0"/>
                      </a:endParaRPr>
                    </a:p>
                  </a:txBody>
                  <a:tcPr marL="24584" marR="24584" marT="6146" marB="6146" anchor="ctr"/>
                </a:tc>
                <a:extLst>
                  <a:ext uri="{0D108BD9-81ED-4DB2-BD59-A6C34878D82A}">
                    <a16:rowId xmlns:a16="http://schemas.microsoft.com/office/drawing/2014/main" val="1356412697"/>
                  </a:ext>
                </a:extLst>
              </a:tr>
              <a:tr h="218540">
                <a:tc>
                  <a:txBody>
                    <a:bodyPr/>
                    <a:lstStyle/>
                    <a:p>
                      <a:pPr rtl="0" fontAlgn="ctr">
                        <a:buNone/>
                      </a:pPr>
                      <a:r>
                        <a:rPr lang="en-US" sz="1000" b="1" dirty="0">
                          <a:solidFill>
                            <a:schemeClr val="tx1"/>
                          </a:solidFill>
                          <a:effectLst/>
                          <a:highlight>
                            <a:srgbClr val="00FF00"/>
                          </a:highlight>
                        </a:rPr>
                        <a:t>1. Project Planning &amp; Research</a:t>
                      </a:r>
                      <a:endParaRPr lang="en-US" sz="1000" b="1" dirty="0">
                        <a:solidFill>
                          <a:schemeClr val="tx1"/>
                        </a:solidFill>
                        <a:effectLst/>
                        <a:highlight>
                          <a:srgbClr val="00FF00"/>
                        </a:highlight>
                        <a:latin typeface="Roboto" panose="02000000000000000000" pitchFamily="2" charset="0"/>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extLst>
                  <a:ext uri="{0D108BD9-81ED-4DB2-BD59-A6C34878D82A}">
                    <a16:rowId xmlns:a16="http://schemas.microsoft.com/office/drawing/2014/main" val="2418036412"/>
                  </a:ext>
                </a:extLst>
              </a:tr>
              <a:tr h="218540">
                <a:tc>
                  <a:txBody>
                    <a:bodyPr/>
                    <a:lstStyle/>
                    <a:p>
                      <a:pPr rtl="0" fontAlgn="ctr">
                        <a:buNone/>
                      </a:pPr>
                      <a:r>
                        <a:rPr lang="en-US" sz="1000" b="0">
                          <a:solidFill>
                            <a:schemeClr val="tx1"/>
                          </a:solidFill>
                          <a:effectLst/>
                        </a:rPr>
                        <a:t>1.1 Project Title &amp; Objective Finalization</a:t>
                      </a:r>
                      <a:endParaRPr lang="en-US" sz="1000" b="0">
                        <a:solidFill>
                          <a:schemeClr val="tx1"/>
                        </a:solidFill>
                        <a:effectLst/>
                        <a:latin typeface="Roboto" panose="02000000000000000000" pitchFamily="2" charset="0"/>
                      </a:endParaRPr>
                    </a:p>
                  </a:txBody>
                  <a:tcPr marL="24584" marR="24584" marT="6146" marB="6146" anchor="ctr"/>
                </a:tc>
                <a:tc>
                  <a:txBody>
                    <a:bodyPr/>
                    <a:lstStyle/>
                    <a:p>
                      <a:pPr rtl="0" fontAlgn="ctr">
                        <a:buNone/>
                      </a:pPr>
                      <a:r>
                        <a:rPr lang="en-US" sz="1000" b="0">
                          <a:solidFill>
                            <a:schemeClr val="tx1"/>
                          </a:solidFill>
                          <a:effectLst/>
                        </a:rPr>
                        <a:t>⚫</a:t>
                      </a:r>
                      <a:endParaRPr lang="en-US" sz="1000" b="0">
                        <a:solidFill>
                          <a:schemeClr val="tx1"/>
                        </a:solidFill>
                        <a:effectLst/>
                        <a:latin typeface="Roboto" panose="02000000000000000000" pitchFamily="2" charset="0"/>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dirty="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dirty="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extLst>
                  <a:ext uri="{0D108BD9-81ED-4DB2-BD59-A6C34878D82A}">
                    <a16:rowId xmlns:a16="http://schemas.microsoft.com/office/drawing/2014/main" val="3780217168"/>
                  </a:ext>
                </a:extLst>
              </a:tr>
              <a:tr h="218540">
                <a:tc>
                  <a:txBody>
                    <a:bodyPr/>
                    <a:lstStyle/>
                    <a:p>
                      <a:pPr rtl="0" fontAlgn="ctr">
                        <a:buNone/>
                      </a:pPr>
                      <a:r>
                        <a:rPr lang="en-US" sz="1000" b="0">
                          <a:solidFill>
                            <a:schemeClr val="tx1"/>
                          </a:solidFill>
                          <a:effectLst/>
                        </a:rPr>
                        <a:t>1.2 Literature Review &amp; Market Survey</a:t>
                      </a:r>
                      <a:endParaRPr lang="en-US" sz="1000" b="0">
                        <a:solidFill>
                          <a:schemeClr val="tx1"/>
                        </a:solidFill>
                        <a:effectLst/>
                        <a:latin typeface="Roboto" panose="02000000000000000000" pitchFamily="2" charset="0"/>
                      </a:endParaRPr>
                    </a:p>
                  </a:txBody>
                  <a:tcPr marL="24584" marR="24584" marT="6146" marB="6146" anchor="ctr"/>
                </a:tc>
                <a:tc>
                  <a:txBody>
                    <a:bodyPr/>
                    <a:lstStyle/>
                    <a:p>
                      <a:pPr rtl="0" fontAlgn="ctr">
                        <a:buNone/>
                      </a:pPr>
                      <a:r>
                        <a:rPr lang="en-US" sz="1000" b="0">
                          <a:solidFill>
                            <a:schemeClr val="tx1"/>
                          </a:solidFill>
                          <a:effectLst/>
                        </a:rPr>
                        <a:t>⚫</a:t>
                      </a:r>
                      <a:endParaRPr lang="en-US" sz="1000" b="0">
                        <a:solidFill>
                          <a:schemeClr val="tx1"/>
                        </a:solidFill>
                        <a:effectLst/>
                        <a:latin typeface="Roboto" panose="02000000000000000000" pitchFamily="2" charset="0"/>
                      </a:endParaRPr>
                    </a:p>
                  </a:txBody>
                  <a:tcPr marL="24584" marR="24584" marT="6146" marB="6146" anchor="ctr"/>
                </a:tc>
                <a:tc>
                  <a:txBody>
                    <a:bodyPr/>
                    <a:lstStyle/>
                    <a:p>
                      <a:pPr rtl="0" fontAlgn="ctr">
                        <a:buNone/>
                      </a:pPr>
                      <a:r>
                        <a:rPr lang="en-US" sz="1000" b="0">
                          <a:solidFill>
                            <a:schemeClr val="tx1"/>
                          </a:solidFill>
                          <a:effectLst/>
                        </a:rPr>
                        <a:t>⚫</a:t>
                      </a:r>
                      <a:endParaRPr lang="en-US" sz="1000" b="0">
                        <a:solidFill>
                          <a:schemeClr val="tx1"/>
                        </a:solidFill>
                        <a:effectLst/>
                        <a:latin typeface="Roboto" panose="02000000000000000000" pitchFamily="2" charset="0"/>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extLst>
                  <a:ext uri="{0D108BD9-81ED-4DB2-BD59-A6C34878D82A}">
                    <a16:rowId xmlns:a16="http://schemas.microsoft.com/office/drawing/2014/main" val="2204732625"/>
                  </a:ext>
                </a:extLst>
              </a:tr>
              <a:tr h="218540">
                <a:tc>
                  <a:txBody>
                    <a:bodyPr/>
                    <a:lstStyle/>
                    <a:p>
                      <a:pPr rtl="0" fontAlgn="ctr">
                        <a:buNone/>
                      </a:pPr>
                      <a:r>
                        <a:rPr lang="en-US" sz="1000" b="0">
                          <a:solidFill>
                            <a:schemeClr val="tx1"/>
                          </a:solidFill>
                          <a:effectLst/>
                        </a:rPr>
                        <a:t>1.3 System Requirements &amp; Specifications</a:t>
                      </a:r>
                      <a:endParaRPr lang="en-US" sz="1000" b="0">
                        <a:solidFill>
                          <a:schemeClr val="tx1"/>
                        </a:solidFill>
                        <a:effectLst/>
                        <a:latin typeface="Roboto" panose="02000000000000000000" pitchFamily="2" charset="0"/>
                      </a:endParaRPr>
                    </a:p>
                  </a:txBody>
                  <a:tcPr marL="24584" marR="24584" marT="6146" marB="6146" anchor="ctr"/>
                </a:tc>
                <a:tc>
                  <a:txBody>
                    <a:bodyPr/>
                    <a:lstStyle/>
                    <a:p>
                      <a:pPr rtl="0" fontAlgn="ctr">
                        <a:buNone/>
                      </a:pPr>
                      <a:endParaRPr lang="en-US" sz="1000" dirty="0">
                        <a:solidFill>
                          <a:schemeClr val="tx1"/>
                        </a:solidFill>
                        <a:effectLst/>
                      </a:endParaRPr>
                    </a:p>
                  </a:txBody>
                  <a:tcPr marL="24584" marR="24584" marT="6146" marB="6146" anchor="ctr"/>
                </a:tc>
                <a:tc>
                  <a:txBody>
                    <a:bodyPr/>
                    <a:lstStyle/>
                    <a:p>
                      <a:pPr rtl="0" fontAlgn="ctr">
                        <a:buNone/>
                      </a:pPr>
                      <a:r>
                        <a:rPr lang="en-US" sz="1000" b="0">
                          <a:solidFill>
                            <a:schemeClr val="tx1"/>
                          </a:solidFill>
                          <a:effectLst/>
                        </a:rPr>
                        <a:t>⚫</a:t>
                      </a:r>
                      <a:endParaRPr lang="en-US" sz="1000" b="0">
                        <a:solidFill>
                          <a:schemeClr val="tx1"/>
                        </a:solidFill>
                        <a:effectLst/>
                        <a:latin typeface="Roboto" panose="02000000000000000000" pitchFamily="2" charset="0"/>
                      </a:endParaRPr>
                    </a:p>
                  </a:txBody>
                  <a:tcPr marL="24584" marR="24584" marT="6146" marB="6146" anchor="ctr"/>
                </a:tc>
                <a:tc>
                  <a:txBody>
                    <a:bodyPr/>
                    <a:lstStyle/>
                    <a:p>
                      <a:pPr rtl="0" fontAlgn="ctr">
                        <a:buNone/>
                      </a:pPr>
                      <a:r>
                        <a:rPr lang="en-US" sz="1000" b="0" dirty="0">
                          <a:solidFill>
                            <a:schemeClr val="tx1"/>
                          </a:solidFill>
                          <a:effectLst/>
                        </a:rPr>
                        <a:t>⚫</a:t>
                      </a:r>
                      <a:endParaRPr lang="en-US" sz="1000" b="0" dirty="0">
                        <a:solidFill>
                          <a:schemeClr val="tx1"/>
                        </a:solidFill>
                        <a:effectLst/>
                        <a:latin typeface="Roboto" panose="02000000000000000000" pitchFamily="2" charset="0"/>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extLst>
                  <a:ext uri="{0D108BD9-81ED-4DB2-BD59-A6C34878D82A}">
                    <a16:rowId xmlns:a16="http://schemas.microsoft.com/office/drawing/2014/main" val="4072679771"/>
                  </a:ext>
                </a:extLst>
              </a:tr>
              <a:tr h="218540">
                <a:tc>
                  <a:txBody>
                    <a:bodyPr/>
                    <a:lstStyle/>
                    <a:p>
                      <a:pPr rtl="0" fontAlgn="ctr">
                        <a:buNone/>
                      </a:pPr>
                      <a:r>
                        <a:rPr lang="fr-FR" sz="1000" b="0">
                          <a:solidFill>
                            <a:schemeClr val="tx1"/>
                          </a:solidFill>
                          <a:effectLst/>
                        </a:rPr>
                        <a:t>1.4 Component Selection (IC, MCU, etc.)</a:t>
                      </a:r>
                      <a:endParaRPr lang="fr-FR" sz="1000" b="0">
                        <a:solidFill>
                          <a:schemeClr val="tx1"/>
                        </a:solidFill>
                        <a:effectLst/>
                        <a:latin typeface="Roboto" panose="02000000000000000000" pitchFamily="2" charset="0"/>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r>
                        <a:rPr lang="en-US" sz="1000" b="0">
                          <a:solidFill>
                            <a:schemeClr val="tx1"/>
                          </a:solidFill>
                          <a:effectLst/>
                        </a:rPr>
                        <a:t>⚫</a:t>
                      </a:r>
                      <a:endParaRPr lang="en-US" sz="1000" b="0">
                        <a:solidFill>
                          <a:schemeClr val="tx1"/>
                        </a:solidFill>
                        <a:effectLst/>
                        <a:latin typeface="Roboto" panose="02000000000000000000" pitchFamily="2" charset="0"/>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extLst>
                  <a:ext uri="{0D108BD9-81ED-4DB2-BD59-A6C34878D82A}">
                    <a16:rowId xmlns:a16="http://schemas.microsoft.com/office/drawing/2014/main" val="2945362612"/>
                  </a:ext>
                </a:extLst>
              </a:tr>
              <a:tr h="218540">
                <a:tc>
                  <a:txBody>
                    <a:bodyPr/>
                    <a:lstStyle/>
                    <a:p>
                      <a:pPr rtl="0" fontAlgn="ctr">
                        <a:buNone/>
                      </a:pPr>
                      <a:r>
                        <a:rPr lang="en-US" sz="1000" b="0">
                          <a:solidFill>
                            <a:schemeClr val="tx1"/>
                          </a:solidFill>
                          <a:effectLst/>
                        </a:rPr>
                        <a:t>1.5 Finalize Project Plan &amp; Report Synopsis</a:t>
                      </a:r>
                      <a:endParaRPr lang="en-US" sz="1000" b="0">
                        <a:solidFill>
                          <a:schemeClr val="tx1"/>
                        </a:solidFill>
                        <a:effectLst/>
                        <a:latin typeface="Roboto" panose="02000000000000000000" pitchFamily="2" charset="0"/>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r>
                        <a:rPr lang="en-US" sz="1000" b="0">
                          <a:solidFill>
                            <a:schemeClr val="tx1"/>
                          </a:solidFill>
                          <a:effectLst/>
                        </a:rPr>
                        <a:t>⚫</a:t>
                      </a:r>
                      <a:endParaRPr lang="en-US" sz="1000" b="0">
                        <a:solidFill>
                          <a:schemeClr val="tx1"/>
                        </a:solidFill>
                        <a:effectLst/>
                        <a:latin typeface="Roboto" panose="02000000000000000000" pitchFamily="2" charset="0"/>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extLst>
                  <a:ext uri="{0D108BD9-81ED-4DB2-BD59-A6C34878D82A}">
                    <a16:rowId xmlns:a16="http://schemas.microsoft.com/office/drawing/2014/main" val="258476182"/>
                  </a:ext>
                </a:extLst>
              </a:tr>
              <a:tr h="218540">
                <a:tc>
                  <a:txBody>
                    <a:bodyPr/>
                    <a:lstStyle/>
                    <a:p>
                      <a:pPr rtl="0" fontAlgn="ctr">
                        <a:buNone/>
                      </a:pPr>
                      <a:r>
                        <a:rPr lang="en-US" sz="1000" b="1" dirty="0">
                          <a:solidFill>
                            <a:schemeClr val="tx1"/>
                          </a:solidFill>
                          <a:effectLst/>
                          <a:highlight>
                            <a:srgbClr val="00FF00"/>
                          </a:highlight>
                        </a:rPr>
                        <a:t>2. Hardware Design &amp; Prototyping</a:t>
                      </a:r>
                      <a:endParaRPr lang="en-US" sz="1000" b="1" dirty="0">
                        <a:solidFill>
                          <a:schemeClr val="tx1"/>
                        </a:solidFill>
                        <a:effectLst/>
                        <a:highlight>
                          <a:srgbClr val="00FF00"/>
                        </a:highlight>
                        <a:latin typeface="Roboto" panose="02000000000000000000" pitchFamily="2" charset="0"/>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dirty="0">
                        <a:solidFill>
                          <a:schemeClr val="tx1"/>
                        </a:solidFill>
                        <a:effectLst/>
                      </a:endParaRPr>
                    </a:p>
                  </a:txBody>
                  <a:tcPr marL="24584" marR="24584" marT="6146" marB="6146" anchor="ctr"/>
                </a:tc>
                <a:extLst>
                  <a:ext uri="{0D108BD9-81ED-4DB2-BD59-A6C34878D82A}">
                    <a16:rowId xmlns:a16="http://schemas.microsoft.com/office/drawing/2014/main" val="354326949"/>
                  </a:ext>
                </a:extLst>
              </a:tr>
              <a:tr h="218540">
                <a:tc>
                  <a:txBody>
                    <a:bodyPr/>
                    <a:lstStyle/>
                    <a:p>
                      <a:pPr rtl="0" fontAlgn="ctr">
                        <a:buNone/>
                      </a:pPr>
                      <a:r>
                        <a:rPr lang="en-US" sz="1000" b="0" dirty="0">
                          <a:solidFill>
                            <a:schemeClr val="tx1"/>
                          </a:solidFill>
                          <a:effectLst/>
                        </a:rPr>
                        <a:t>2.1 Schematic Design &amp; PCB Layout</a:t>
                      </a:r>
                      <a:endParaRPr lang="en-US" sz="1000" b="0" dirty="0">
                        <a:solidFill>
                          <a:schemeClr val="tx1"/>
                        </a:solidFill>
                        <a:effectLst/>
                        <a:latin typeface="Roboto" panose="02000000000000000000" pitchFamily="2" charset="0"/>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dirty="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r>
                        <a:rPr lang="en-US" sz="1000" b="0">
                          <a:solidFill>
                            <a:schemeClr val="tx1"/>
                          </a:solidFill>
                          <a:effectLst/>
                        </a:rPr>
                        <a:t>⚫</a:t>
                      </a:r>
                      <a:endParaRPr lang="en-US" sz="1000" b="0">
                        <a:solidFill>
                          <a:schemeClr val="tx1"/>
                        </a:solidFill>
                        <a:effectLst/>
                        <a:latin typeface="Roboto" panose="02000000000000000000" pitchFamily="2" charset="0"/>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extLst>
                  <a:ext uri="{0D108BD9-81ED-4DB2-BD59-A6C34878D82A}">
                    <a16:rowId xmlns:a16="http://schemas.microsoft.com/office/drawing/2014/main" val="807930454"/>
                  </a:ext>
                </a:extLst>
              </a:tr>
              <a:tr h="218540">
                <a:tc>
                  <a:txBody>
                    <a:bodyPr/>
                    <a:lstStyle/>
                    <a:p>
                      <a:pPr rtl="0" fontAlgn="ctr">
                        <a:buNone/>
                      </a:pPr>
                      <a:r>
                        <a:rPr lang="en-US" sz="1000" b="0">
                          <a:solidFill>
                            <a:schemeClr val="tx1"/>
                          </a:solidFill>
                          <a:effectLst/>
                        </a:rPr>
                        <a:t>2.2 Component Procurement</a:t>
                      </a:r>
                      <a:endParaRPr lang="en-US" sz="1000" b="0">
                        <a:solidFill>
                          <a:schemeClr val="tx1"/>
                        </a:solidFill>
                        <a:effectLst/>
                        <a:latin typeface="Roboto" panose="02000000000000000000" pitchFamily="2" charset="0"/>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r>
                        <a:rPr lang="en-US" sz="1000" b="0">
                          <a:solidFill>
                            <a:schemeClr val="tx1"/>
                          </a:solidFill>
                          <a:effectLst/>
                        </a:rPr>
                        <a:t>⚫</a:t>
                      </a:r>
                      <a:endParaRPr lang="en-US" sz="1000" b="0">
                        <a:solidFill>
                          <a:schemeClr val="tx1"/>
                        </a:solidFill>
                        <a:effectLst/>
                        <a:latin typeface="Roboto" panose="02000000000000000000" pitchFamily="2" charset="0"/>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extLst>
                  <a:ext uri="{0D108BD9-81ED-4DB2-BD59-A6C34878D82A}">
                    <a16:rowId xmlns:a16="http://schemas.microsoft.com/office/drawing/2014/main" val="3655946696"/>
                  </a:ext>
                </a:extLst>
              </a:tr>
              <a:tr h="218540">
                <a:tc>
                  <a:txBody>
                    <a:bodyPr/>
                    <a:lstStyle/>
                    <a:p>
                      <a:pPr rtl="0" fontAlgn="ctr">
                        <a:buNone/>
                      </a:pPr>
                      <a:r>
                        <a:rPr lang="en-US" sz="1000" b="0">
                          <a:solidFill>
                            <a:schemeClr val="tx1"/>
                          </a:solidFill>
                          <a:effectLst/>
                        </a:rPr>
                        <a:t>2.3 PCB Fabrication &amp; Soldering</a:t>
                      </a:r>
                      <a:endParaRPr lang="en-US" sz="1000" b="0">
                        <a:solidFill>
                          <a:schemeClr val="tx1"/>
                        </a:solidFill>
                        <a:effectLst/>
                        <a:latin typeface="Roboto" panose="02000000000000000000" pitchFamily="2" charset="0"/>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r>
                        <a:rPr lang="en-US" sz="1000" b="0">
                          <a:solidFill>
                            <a:schemeClr val="tx1"/>
                          </a:solidFill>
                          <a:effectLst/>
                        </a:rPr>
                        <a:t>⚫</a:t>
                      </a:r>
                      <a:endParaRPr lang="en-US" sz="1000" b="0">
                        <a:solidFill>
                          <a:schemeClr val="tx1"/>
                        </a:solidFill>
                        <a:effectLst/>
                        <a:latin typeface="Roboto" panose="02000000000000000000" pitchFamily="2" charset="0"/>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extLst>
                  <a:ext uri="{0D108BD9-81ED-4DB2-BD59-A6C34878D82A}">
                    <a16:rowId xmlns:a16="http://schemas.microsoft.com/office/drawing/2014/main" val="34139218"/>
                  </a:ext>
                </a:extLst>
              </a:tr>
              <a:tr h="218540">
                <a:tc>
                  <a:txBody>
                    <a:bodyPr/>
                    <a:lstStyle/>
                    <a:p>
                      <a:pPr rtl="0" fontAlgn="ctr">
                        <a:buNone/>
                      </a:pPr>
                      <a:r>
                        <a:rPr lang="en-US" sz="1000" b="0">
                          <a:solidFill>
                            <a:schemeClr val="tx1"/>
                          </a:solidFill>
                          <a:effectLst/>
                        </a:rPr>
                        <a:t>2.4 Power Circuitry &amp; Sensing Module Design</a:t>
                      </a:r>
                      <a:endParaRPr lang="en-US" sz="1000" b="0">
                        <a:solidFill>
                          <a:schemeClr val="tx1"/>
                        </a:solidFill>
                        <a:effectLst/>
                        <a:latin typeface="Roboto" panose="02000000000000000000" pitchFamily="2" charset="0"/>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r>
                        <a:rPr lang="en-US" sz="1000" b="0">
                          <a:solidFill>
                            <a:schemeClr val="tx1"/>
                          </a:solidFill>
                          <a:effectLst/>
                        </a:rPr>
                        <a:t>⚫</a:t>
                      </a:r>
                      <a:endParaRPr lang="en-US" sz="1000" b="0">
                        <a:solidFill>
                          <a:schemeClr val="tx1"/>
                        </a:solidFill>
                        <a:effectLst/>
                        <a:latin typeface="Roboto" panose="02000000000000000000" pitchFamily="2" charset="0"/>
                      </a:endParaRPr>
                    </a:p>
                  </a:txBody>
                  <a:tcPr marL="24584" marR="24584" marT="6146" marB="6146" anchor="ctr"/>
                </a:tc>
                <a:tc>
                  <a:txBody>
                    <a:bodyPr/>
                    <a:lstStyle/>
                    <a:p>
                      <a:pPr rtl="0" fontAlgn="ctr">
                        <a:buNone/>
                      </a:pPr>
                      <a:r>
                        <a:rPr lang="en-US" sz="1000" b="0">
                          <a:solidFill>
                            <a:schemeClr val="tx1"/>
                          </a:solidFill>
                          <a:effectLst/>
                        </a:rPr>
                        <a:t>⚫</a:t>
                      </a:r>
                      <a:endParaRPr lang="en-US" sz="1000" b="0">
                        <a:solidFill>
                          <a:schemeClr val="tx1"/>
                        </a:solidFill>
                        <a:effectLst/>
                        <a:latin typeface="Roboto" panose="02000000000000000000" pitchFamily="2" charset="0"/>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extLst>
                  <a:ext uri="{0D108BD9-81ED-4DB2-BD59-A6C34878D82A}">
                    <a16:rowId xmlns:a16="http://schemas.microsoft.com/office/drawing/2014/main" val="2394367458"/>
                  </a:ext>
                </a:extLst>
              </a:tr>
              <a:tr h="218540">
                <a:tc>
                  <a:txBody>
                    <a:bodyPr/>
                    <a:lstStyle/>
                    <a:p>
                      <a:pPr rtl="0" fontAlgn="ctr">
                        <a:buNone/>
                      </a:pPr>
                      <a:r>
                        <a:rPr lang="en-US" sz="1000" b="1" dirty="0">
                          <a:solidFill>
                            <a:schemeClr val="tx1"/>
                          </a:solidFill>
                          <a:effectLst/>
                          <a:highlight>
                            <a:srgbClr val="00FF00"/>
                          </a:highlight>
                        </a:rPr>
                        <a:t>3. Software &amp; Algorithm Development</a:t>
                      </a:r>
                      <a:endParaRPr lang="en-US" sz="1000" b="1" dirty="0">
                        <a:solidFill>
                          <a:schemeClr val="tx1"/>
                        </a:solidFill>
                        <a:effectLst/>
                        <a:highlight>
                          <a:srgbClr val="00FF00"/>
                        </a:highlight>
                        <a:latin typeface="Roboto" panose="02000000000000000000" pitchFamily="2" charset="0"/>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extLst>
                  <a:ext uri="{0D108BD9-81ED-4DB2-BD59-A6C34878D82A}">
                    <a16:rowId xmlns:a16="http://schemas.microsoft.com/office/drawing/2014/main" val="1619259537"/>
                  </a:ext>
                </a:extLst>
              </a:tr>
              <a:tr h="218540">
                <a:tc>
                  <a:txBody>
                    <a:bodyPr/>
                    <a:lstStyle/>
                    <a:p>
                      <a:pPr rtl="0" fontAlgn="ctr">
                        <a:buNone/>
                      </a:pPr>
                      <a:r>
                        <a:rPr lang="en-US" sz="1000" b="0">
                          <a:solidFill>
                            <a:schemeClr val="tx1"/>
                          </a:solidFill>
                          <a:effectLst/>
                        </a:rPr>
                        <a:t>3.1 Microcontroller Firmware Development</a:t>
                      </a:r>
                      <a:endParaRPr lang="en-US" sz="1000" b="0">
                        <a:solidFill>
                          <a:schemeClr val="tx1"/>
                        </a:solidFill>
                        <a:effectLst/>
                        <a:latin typeface="Roboto" panose="02000000000000000000" pitchFamily="2" charset="0"/>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r>
                        <a:rPr lang="en-US" sz="1000" b="0">
                          <a:solidFill>
                            <a:schemeClr val="tx1"/>
                          </a:solidFill>
                          <a:effectLst/>
                        </a:rPr>
                        <a:t>⚫</a:t>
                      </a:r>
                      <a:endParaRPr lang="en-US" sz="1000" b="0">
                        <a:solidFill>
                          <a:schemeClr val="tx1"/>
                        </a:solidFill>
                        <a:effectLst/>
                        <a:latin typeface="Roboto" panose="02000000000000000000" pitchFamily="2" charset="0"/>
                      </a:endParaRPr>
                    </a:p>
                  </a:txBody>
                  <a:tcPr marL="24584" marR="24584" marT="6146" marB="6146" anchor="ctr"/>
                </a:tc>
                <a:tc>
                  <a:txBody>
                    <a:bodyPr/>
                    <a:lstStyle/>
                    <a:p>
                      <a:pPr rtl="0" fontAlgn="ctr">
                        <a:buNone/>
                      </a:pPr>
                      <a:r>
                        <a:rPr lang="en-US" sz="1000" b="0">
                          <a:solidFill>
                            <a:schemeClr val="tx1"/>
                          </a:solidFill>
                          <a:effectLst/>
                        </a:rPr>
                        <a:t>⚫</a:t>
                      </a:r>
                      <a:endParaRPr lang="en-US" sz="1000" b="0">
                        <a:solidFill>
                          <a:schemeClr val="tx1"/>
                        </a:solidFill>
                        <a:effectLst/>
                        <a:latin typeface="Roboto" panose="02000000000000000000" pitchFamily="2" charset="0"/>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extLst>
                  <a:ext uri="{0D108BD9-81ED-4DB2-BD59-A6C34878D82A}">
                    <a16:rowId xmlns:a16="http://schemas.microsoft.com/office/drawing/2014/main" val="3061236084"/>
                  </a:ext>
                </a:extLst>
              </a:tr>
              <a:tr h="218540">
                <a:tc>
                  <a:txBody>
                    <a:bodyPr/>
                    <a:lstStyle/>
                    <a:p>
                      <a:pPr rtl="0" fontAlgn="ctr">
                        <a:buNone/>
                      </a:pPr>
                      <a:r>
                        <a:rPr lang="en-US" sz="1000" b="0">
                          <a:solidFill>
                            <a:schemeClr val="tx1"/>
                          </a:solidFill>
                          <a:effectLst/>
                        </a:rPr>
                        <a:t>3.2 State of Charge (SOC) Algorithm</a:t>
                      </a:r>
                      <a:endParaRPr lang="en-US" sz="1000" b="0">
                        <a:solidFill>
                          <a:schemeClr val="tx1"/>
                        </a:solidFill>
                        <a:effectLst/>
                        <a:latin typeface="Roboto" panose="02000000000000000000" pitchFamily="2" charset="0"/>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r>
                        <a:rPr lang="en-US" sz="1000" b="0">
                          <a:solidFill>
                            <a:schemeClr val="tx1"/>
                          </a:solidFill>
                          <a:effectLst/>
                        </a:rPr>
                        <a:t>⚫</a:t>
                      </a:r>
                      <a:endParaRPr lang="en-US" sz="1000" b="0">
                        <a:solidFill>
                          <a:schemeClr val="tx1"/>
                        </a:solidFill>
                        <a:effectLst/>
                        <a:latin typeface="Roboto" panose="02000000000000000000" pitchFamily="2" charset="0"/>
                      </a:endParaRPr>
                    </a:p>
                  </a:txBody>
                  <a:tcPr marL="24584" marR="24584" marT="6146" marB="6146" anchor="ctr"/>
                </a:tc>
                <a:tc>
                  <a:txBody>
                    <a:bodyPr/>
                    <a:lstStyle/>
                    <a:p>
                      <a:pPr rtl="0" fontAlgn="ctr">
                        <a:buNone/>
                      </a:pPr>
                      <a:r>
                        <a:rPr lang="en-US" sz="1000" b="0">
                          <a:solidFill>
                            <a:schemeClr val="tx1"/>
                          </a:solidFill>
                          <a:effectLst/>
                        </a:rPr>
                        <a:t>⚫</a:t>
                      </a:r>
                      <a:endParaRPr lang="en-US" sz="1000" b="0">
                        <a:solidFill>
                          <a:schemeClr val="tx1"/>
                        </a:solidFill>
                        <a:effectLst/>
                        <a:latin typeface="Roboto" panose="02000000000000000000" pitchFamily="2" charset="0"/>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extLst>
                  <a:ext uri="{0D108BD9-81ED-4DB2-BD59-A6C34878D82A}">
                    <a16:rowId xmlns:a16="http://schemas.microsoft.com/office/drawing/2014/main" val="3517964875"/>
                  </a:ext>
                </a:extLst>
              </a:tr>
              <a:tr h="218540">
                <a:tc>
                  <a:txBody>
                    <a:bodyPr/>
                    <a:lstStyle/>
                    <a:p>
                      <a:pPr rtl="0" fontAlgn="ctr">
                        <a:buNone/>
                      </a:pPr>
                      <a:r>
                        <a:rPr lang="en-US" sz="1000" b="0">
                          <a:solidFill>
                            <a:schemeClr val="tx1"/>
                          </a:solidFill>
                          <a:effectLst/>
                        </a:rPr>
                        <a:t>3.3 State of Health (SOH) Estimation</a:t>
                      </a:r>
                      <a:endParaRPr lang="en-US" sz="1000" b="0">
                        <a:solidFill>
                          <a:schemeClr val="tx1"/>
                        </a:solidFill>
                        <a:effectLst/>
                        <a:latin typeface="Roboto" panose="02000000000000000000" pitchFamily="2" charset="0"/>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dirty="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r>
                        <a:rPr lang="en-US" sz="1000" b="0">
                          <a:solidFill>
                            <a:schemeClr val="tx1"/>
                          </a:solidFill>
                          <a:effectLst/>
                        </a:rPr>
                        <a:t>⚫</a:t>
                      </a:r>
                      <a:endParaRPr lang="en-US" sz="1000" b="0">
                        <a:solidFill>
                          <a:schemeClr val="tx1"/>
                        </a:solidFill>
                        <a:effectLst/>
                        <a:latin typeface="Roboto" panose="02000000000000000000" pitchFamily="2" charset="0"/>
                      </a:endParaRPr>
                    </a:p>
                  </a:txBody>
                  <a:tcPr marL="24584" marR="24584" marT="6146" marB="6146" anchor="ctr"/>
                </a:tc>
                <a:tc>
                  <a:txBody>
                    <a:bodyPr/>
                    <a:lstStyle/>
                    <a:p>
                      <a:pPr rtl="0" fontAlgn="ctr">
                        <a:buNone/>
                      </a:pPr>
                      <a:r>
                        <a:rPr lang="en-US" sz="1000" b="0">
                          <a:solidFill>
                            <a:schemeClr val="tx1"/>
                          </a:solidFill>
                          <a:effectLst/>
                        </a:rPr>
                        <a:t>⚫</a:t>
                      </a:r>
                      <a:endParaRPr lang="en-US" sz="1000" b="0">
                        <a:solidFill>
                          <a:schemeClr val="tx1"/>
                        </a:solidFill>
                        <a:effectLst/>
                        <a:latin typeface="Roboto" panose="02000000000000000000" pitchFamily="2" charset="0"/>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extLst>
                  <a:ext uri="{0D108BD9-81ED-4DB2-BD59-A6C34878D82A}">
                    <a16:rowId xmlns:a16="http://schemas.microsoft.com/office/drawing/2014/main" val="1073755113"/>
                  </a:ext>
                </a:extLst>
              </a:tr>
              <a:tr h="218540">
                <a:tc>
                  <a:txBody>
                    <a:bodyPr/>
                    <a:lstStyle/>
                    <a:p>
                      <a:pPr rtl="0" fontAlgn="ctr">
                        <a:buNone/>
                      </a:pPr>
                      <a:r>
                        <a:rPr lang="en-US" sz="1000" b="0">
                          <a:solidFill>
                            <a:schemeClr val="tx1"/>
                          </a:solidFill>
                          <a:effectLst/>
                        </a:rPr>
                        <a:t>3.4 Cell Balancing Logic (Passive/Active)</a:t>
                      </a:r>
                      <a:endParaRPr lang="en-US" sz="1000" b="0">
                        <a:solidFill>
                          <a:schemeClr val="tx1"/>
                        </a:solidFill>
                        <a:effectLst/>
                        <a:latin typeface="Roboto" panose="02000000000000000000" pitchFamily="2" charset="0"/>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r>
                        <a:rPr lang="en-US" sz="1000" b="0">
                          <a:solidFill>
                            <a:schemeClr val="tx1"/>
                          </a:solidFill>
                          <a:effectLst/>
                        </a:rPr>
                        <a:t>⚫</a:t>
                      </a:r>
                      <a:endParaRPr lang="en-US" sz="1000" b="0">
                        <a:solidFill>
                          <a:schemeClr val="tx1"/>
                        </a:solidFill>
                        <a:effectLst/>
                        <a:latin typeface="Roboto" panose="02000000000000000000" pitchFamily="2" charset="0"/>
                      </a:endParaRPr>
                    </a:p>
                  </a:txBody>
                  <a:tcPr marL="24584" marR="24584" marT="6146" marB="6146" anchor="ctr"/>
                </a:tc>
                <a:tc>
                  <a:txBody>
                    <a:bodyPr/>
                    <a:lstStyle/>
                    <a:p>
                      <a:pPr rtl="0" fontAlgn="ctr">
                        <a:buNone/>
                      </a:pPr>
                      <a:r>
                        <a:rPr lang="en-US" sz="1000" b="0">
                          <a:solidFill>
                            <a:schemeClr val="tx1"/>
                          </a:solidFill>
                          <a:effectLst/>
                        </a:rPr>
                        <a:t>⚫</a:t>
                      </a:r>
                      <a:endParaRPr lang="en-US" sz="1000" b="0">
                        <a:solidFill>
                          <a:schemeClr val="tx1"/>
                        </a:solidFill>
                        <a:effectLst/>
                        <a:latin typeface="Roboto" panose="02000000000000000000" pitchFamily="2" charset="0"/>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extLst>
                  <a:ext uri="{0D108BD9-81ED-4DB2-BD59-A6C34878D82A}">
                    <a16:rowId xmlns:a16="http://schemas.microsoft.com/office/drawing/2014/main" val="1633688817"/>
                  </a:ext>
                </a:extLst>
              </a:tr>
              <a:tr h="122951">
                <a:tc>
                  <a:txBody>
                    <a:bodyPr/>
                    <a:lstStyle/>
                    <a:p>
                      <a:pPr rtl="0" fontAlgn="ctr">
                        <a:buNone/>
                      </a:pPr>
                      <a:r>
                        <a:rPr lang="en-US" sz="1000" b="1" dirty="0">
                          <a:solidFill>
                            <a:schemeClr val="tx1"/>
                          </a:solidFill>
                          <a:effectLst/>
                          <a:highlight>
                            <a:srgbClr val="00FF00"/>
                          </a:highlight>
                        </a:rPr>
                        <a:t>4. Integration &amp; Testing</a:t>
                      </a:r>
                      <a:endParaRPr lang="en-US" sz="1000" b="1" dirty="0">
                        <a:solidFill>
                          <a:schemeClr val="tx1"/>
                        </a:solidFill>
                        <a:effectLst/>
                        <a:highlight>
                          <a:srgbClr val="00FF00"/>
                        </a:highlight>
                        <a:latin typeface="Roboto" panose="02000000000000000000" pitchFamily="2" charset="0"/>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extLst>
                  <a:ext uri="{0D108BD9-81ED-4DB2-BD59-A6C34878D82A}">
                    <a16:rowId xmlns:a16="http://schemas.microsoft.com/office/drawing/2014/main" val="720760928"/>
                  </a:ext>
                </a:extLst>
              </a:tr>
              <a:tr h="218540">
                <a:tc>
                  <a:txBody>
                    <a:bodyPr/>
                    <a:lstStyle/>
                    <a:p>
                      <a:pPr rtl="0" fontAlgn="ctr">
                        <a:buNone/>
                      </a:pPr>
                      <a:r>
                        <a:rPr lang="en-US" sz="1000" b="0">
                          <a:solidFill>
                            <a:schemeClr val="tx1"/>
                          </a:solidFill>
                          <a:effectLst/>
                        </a:rPr>
                        <a:t>4.1 Integration of Hardware &amp; Software</a:t>
                      </a:r>
                      <a:endParaRPr lang="en-US" sz="1000" b="0">
                        <a:solidFill>
                          <a:schemeClr val="tx1"/>
                        </a:solidFill>
                        <a:effectLst/>
                        <a:latin typeface="Roboto" panose="02000000000000000000" pitchFamily="2" charset="0"/>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r>
                        <a:rPr lang="en-US" sz="1000" b="0">
                          <a:solidFill>
                            <a:schemeClr val="tx1"/>
                          </a:solidFill>
                          <a:effectLst/>
                        </a:rPr>
                        <a:t>⚫</a:t>
                      </a:r>
                      <a:endParaRPr lang="en-US" sz="1000" b="0">
                        <a:solidFill>
                          <a:schemeClr val="tx1"/>
                        </a:solidFill>
                        <a:effectLst/>
                        <a:latin typeface="Roboto" panose="02000000000000000000" pitchFamily="2" charset="0"/>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extLst>
                  <a:ext uri="{0D108BD9-81ED-4DB2-BD59-A6C34878D82A}">
                    <a16:rowId xmlns:a16="http://schemas.microsoft.com/office/drawing/2014/main" val="3919742832"/>
                  </a:ext>
                </a:extLst>
              </a:tr>
              <a:tr h="218540">
                <a:tc>
                  <a:txBody>
                    <a:bodyPr/>
                    <a:lstStyle/>
                    <a:p>
                      <a:pPr rtl="0" fontAlgn="ctr">
                        <a:buNone/>
                      </a:pPr>
                      <a:r>
                        <a:rPr lang="en-US" sz="1000" b="0">
                          <a:solidFill>
                            <a:schemeClr val="tx1"/>
                          </a:solidFill>
                          <a:effectLst/>
                        </a:rPr>
                        <a:t>4.2 Unit Testing of Modules</a:t>
                      </a:r>
                      <a:endParaRPr lang="en-US" sz="1000" b="0">
                        <a:solidFill>
                          <a:schemeClr val="tx1"/>
                        </a:solidFill>
                        <a:effectLst/>
                        <a:latin typeface="Roboto" panose="02000000000000000000" pitchFamily="2" charset="0"/>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r>
                        <a:rPr lang="en-US" sz="1000" b="0">
                          <a:solidFill>
                            <a:schemeClr val="tx1"/>
                          </a:solidFill>
                          <a:effectLst/>
                        </a:rPr>
                        <a:t>⚫</a:t>
                      </a:r>
                      <a:endParaRPr lang="en-US" sz="1000" b="0">
                        <a:solidFill>
                          <a:schemeClr val="tx1"/>
                        </a:solidFill>
                        <a:effectLst/>
                        <a:latin typeface="Roboto" panose="02000000000000000000" pitchFamily="2" charset="0"/>
                      </a:endParaRPr>
                    </a:p>
                  </a:txBody>
                  <a:tcPr marL="24584" marR="24584" marT="6146" marB="6146" anchor="ctr"/>
                </a:tc>
                <a:tc>
                  <a:txBody>
                    <a:bodyPr/>
                    <a:lstStyle/>
                    <a:p>
                      <a:pPr rtl="0" fontAlgn="ctr">
                        <a:buNone/>
                      </a:pPr>
                      <a:r>
                        <a:rPr lang="en-US" sz="1000" b="0">
                          <a:solidFill>
                            <a:schemeClr val="tx1"/>
                          </a:solidFill>
                          <a:effectLst/>
                        </a:rPr>
                        <a:t>⚫</a:t>
                      </a:r>
                      <a:endParaRPr lang="en-US" sz="1000" b="0">
                        <a:solidFill>
                          <a:schemeClr val="tx1"/>
                        </a:solidFill>
                        <a:effectLst/>
                        <a:latin typeface="Roboto" panose="02000000000000000000" pitchFamily="2" charset="0"/>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extLst>
                  <a:ext uri="{0D108BD9-81ED-4DB2-BD59-A6C34878D82A}">
                    <a16:rowId xmlns:a16="http://schemas.microsoft.com/office/drawing/2014/main" val="2677811491"/>
                  </a:ext>
                </a:extLst>
              </a:tr>
              <a:tr h="218540">
                <a:tc>
                  <a:txBody>
                    <a:bodyPr/>
                    <a:lstStyle/>
                    <a:p>
                      <a:pPr rtl="0" fontAlgn="ctr">
                        <a:buNone/>
                      </a:pPr>
                      <a:r>
                        <a:rPr lang="en-US" sz="1000" b="0">
                          <a:solidFill>
                            <a:schemeClr val="tx1"/>
                          </a:solidFill>
                          <a:effectLst/>
                        </a:rPr>
                        <a:t>4.3 Full System Testing &amp; Debugging</a:t>
                      </a:r>
                      <a:endParaRPr lang="en-US" sz="1000" b="0">
                        <a:solidFill>
                          <a:schemeClr val="tx1"/>
                        </a:solidFill>
                        <a:effectLst/>
                        <a:latin typeface="Roboto" panose="02000000000000000000" pitchFamily="2" charset="0"/>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r>
                        <a:rPr lang="en-US" sz="1000" b="0">
                          <a:solidFill>
                            <a:schemeClr val="tx1"/>
                          </a:solidFill>
                          <a:effectLst/>
                        </a:rPr>
                        <a:t>⚫</a:t>
                      </a:r>
                      <a:endParaRPr lang="en-US" sz="1000" b="0">
                        <a:solidFill>
                          <a:schemeClr val="tx1"/>
                        </a:solidFill>
                        <a:effectLst/>
                        <a:latin typeface="Roboto" panose="02000000000000000000" pitchFamily="2" charset="0"/>
                      </a:endParaRPr>
                    </a:p>
                  </a:txBody>
                  <a:tcPr marL="24584" marR="24584" marT="6146" marB="6146" anchor="ctr"/>
                </a:tc>
                <a:tc>
                  <a:txBody>
                    <a:bodyPr/>
                    <a:lstStyle/>
                    <a:p>
                      <a:pPr rtl="0" fontAlgn="ctr">
                        <a:buNone/>
                      </a:pPr>
                      <a:r>
                        <a:rPr lang="en-US" sz="1000" b="0">
                          <a:solidFill>
                            <a:schemeClr val="tx1"/>
                          </a:solidFill>
                          <a:effectLst/>
                        </a:rPr>
                        <a:t>⚫</a:t>
                      </a:r>
                      <a:endParaRPr lang="en-US" sz="1000" b="0">
                        <a:solidFill>
                          <a:schemeClr val="tx1"/>
                        </a:solidFill>
                        <a:effectLst/>
                        <a:latin typeface="Roboto" panose="02000000000000000000" pitchFamily="2" charset="0"/>
                      </a:endParaRPr>
                    </a:p>
                  </a:txBody>
                  <a:tcPr marL="24584" marR="24584" marT="6146" marB="6146" anchor="ctr"/>
                </a:tc>
                <a:extLst>
                  <a:ext uri="{0D108BD9-81ED-4DB2-BD59-A6C34878D82A}">
                    <a16:rowId xmlns:a16="http://schemas.microsoft.com/office/drawing/2014/main" val="1936173305"/>
                  </a:ext>
                </a:extLst>
              </a:tr>
              <a:tr h="218540">
                <a:tc>
                  <a:txBody>
                    <a:bodyPr/>
                    <a:lstStyle/>
                    <a:p>
                      <a:pPr rtl="0" fontAlgn="ctr">
                        <a:buNone/>
                      </a:pPr>
                      <a:r>
                        <a:rPr lang="en-US" sz="1000" b="0">
                          <a:solidFill>
                            <a:schemeClr val="tx1"/>
                          </a:solidFill>
                          <a:effectLst/>
                        </a:rPr>
                        <a:t>4.4 Performance Evaluation with Drone</a:t>
                      </a:r>
                      <a:endParaRPr lang="en-US" sz="1000" b="0">
                        <a:solidFill>
                          <a:schemeClr val="tx1"/>
                        </a:solidFill>
                        <a:effectLst/>
                        <a:latin typeface="Roboto" panose="02000000000000000000" pitchFamily="2" charset="0"/>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r>
                        <a:rPr lang="en-US" sz="1000" b="0">
                          <a:solidFill>
                            <a:schemeClr val="tx1"/>
                          </a:solidFill>
                          <a:effectLst/>
                        </a:rPr>
                        <a:t>⚫</a:t>
                      </a:r>
                      <a:endParaRPr lang="en-US" sz="1000" b="0">
                        <a:solidFill>
                          <a:schemeClr val="tx1"/>
                        </a:solidFill>
                        <a:effectLst/>
                        <a:latin typeface="Roboto" panose="02000000000000000000" pitchFamily="2" charset="0"/>
                      </a:endParaRPr>
                    </a:p>
                  </a:txBody>
                  <a:tcPr marL="24584" marR="24584" marT="6146" marB="6146" anchor="ctr"/>
                </a:tc>
                <a:extLst>
                  <a:ext uri="{0D108BD9-81ED-4DB2-BD59-A6C34878D82A}">
                    <a16:rowId xmlns:a16="http://schemas.microsoft.com/office/drawing/2014/main" val="2325149756"/>
                  </a:ext>
                </a:extLst>
              </a:tr>
              <a:tr h="218540">
                <a:tc>
                  <a:txBody>
                    <a:bodyPr/>
                    <a:lstStyle/>
                    <a:p>
                      <a:pPr rtl="0" fontAlgn="ctr">
                        <a:buNone/>
                      </a:pPr>
                      <a:r>
                        <a:rPr lang="en-US" sz="1000" b="1" dirty="0">
                          <a:solidFill>
                            <a:schemeClr val="tx1"/>
                          </a:solidFill>
                          <a:effectLst/>
                          <a:highlight>
                            <a:srgbClr val="00FF00"/>
                          </a:highlight>
                        </a:rPr>
                        <a:t>5. Documentation &amp; Presentation</a:t>
                      </a:r>
                      <a:endParaRPr lang="en-US" sz="1000" b="1" dirty="0">
                        <a:solidFill>
                          <a:schemeClr val="tx1"/>
                        </a:solidFill>
                        <a:effectLst/>
                        <a:highlight>
                          <a:srgbClr val="00FF00"/>
                        </a:highlight>
                        <a:latin typeface="Roboto" panose="02000000000000000000" pitchFamily="2" charset="0"/>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extLst>
                  <a:ext uri="{0D108BD9-81ED-4DB2-BD59-A6C34878D82A}">
                    <a16:rowId xmlns:a16="http://schemas.microsoft.com/office/drawing/2014/main" val="3305119323"/>
                  </a:ext>
                </a:extLst>
              </a:tr>
              <a:tr h="122951">
                <a:tc>
                  <a:txBody>
                    <a:bodyPr/>
                    <a:lstStyle/>
                    <a:p>
                      <a:pPr rtl="0" fontAlgn="ctr">
                        <a:buNone/>
                      </a:pPr>
                      <a:r>
                        <a:rPr lang="en-US" sz="1000" b="0">
                          <a:solidFill>
                            <a:schemeClr val="tx1"/>
                          </a:solidFill>
                          <a:effectLst/>
                        </a:rPr>
                        <a:t>5.1 Project Report Writing</a:t>
                      </a:r>
                      <a:endParaRPr lang="en-US" sz="1000" b="0">
                        <a:solidFill>
                          <a:schemeClr val="tx1"/>
                        </a:solidFill>
                        <a:effectLst/>
                        <a:latin typeface="Roboto" panose="02000000000000000000" pitchFamily="2" charset="0"/>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r>
                        <a:rPr lang="en-US" sz="1000" b="0">
                          <a:solidFill>
                            <a:schemeClr val="tx1"/>
                          </a:solidFill>
                          <a:effectLst/>
                        </a:rPr>
                        <a:t>⚫</a:t>
                      </a:r>
                      <a:endParaRPr lang="en-US" sz="1000" b="0">
                        <a:solidFill>
                          <a:schemeClr val="tx1"/>
                        </a:solidFill>
                        <a:effectLst/>
                        <a:latin typeface="Roboto" panose="02000000000000000000" pitchFamily="2" charset="0"/>
                      </a:endParaRPr>
                    </a:p>
                  </a:txBody>
                  <a:tcPr marL="24584" marR="24584" marT="6146" marB="6146" anchor="ctr"/>
                </a:tc>
                <a:tc>
                  <a:txBody>
                    <a:bodyPr/>
                    <a:lstStyle/>
                    <a:p>
                      <a:pPr rtl="0" fontAlgn="ctr">
                        <a:buNone/>
                      </a:pPr>
                      <a:r>
                        <a:rPr lang="en-US" sz="1000" b="0">
                          <a:solidFill>
                            <a:schemeClr val="tx1"/>
                          </a:solidFill>
                          <a:effectLst/>
                        </a:rPr>
                        <a:t>⚫</a:t>
                      </a:r>
                      <a:endParaRPr lang="en-US" sz="1000" b="0">
                        <a:solidFill>
                          <a:schemeClr val="tx1"/>
                        </a:solidFill>
                        <a:effectLst/>
                        <a:latin typeface="Roboto" panose="02000000000000000000" pitchFamily="2" charset="0"/>
                      </a:endParaRPr>
                    </a:p>
                  </a:txBody>
                  <a:tcPr marL="24584" marR="24584" marT="6146" marB="6146" anchor="ctr"/>
                </a:tc>
                <a:extLst>
                  <a:ext uri="{0D108BD9-81ED-4DB2-BD59-A6C34878D82A}">
                    <a16:rowId xmlns:a16="http://schemas.microsoft.com/office/drawing/2014/main" val="608859271"/>
                  </a:ext>
                </a:extLst>
              </a:tr>
              <a:tr h="218540">
                <a:tc>
                  <a:txBody>
                    <a:bodyPr/>
                    <a:lstStyle/>
                    <a:p>
                      <a:pPr rtl="0" fontAlgn="ctr">
                        <a:buNone/>
                      </a:pPr>
                      <a:r>
                        <a:rPr lang="en-US" sz="1000" b="0">
                          <a:solidFill>
                            <a:schemeClr val="tx1"/>
                          </a:solidFill>
                          <a:effectLst/>
                        </a:rPr>
                        <a:t>5.2 Final Report Submission &amp; Viva Prep</a:t>
                      </a:r>
                      <a:endParaRPr lang="en-US" sz="1000" b="0">
                        <a:solidFill>
                          <a:schemeClr val="tx1"/>
                        </a:solidFill>
                        <a:effectLst/>
                        <a:latin typeface="Roboto" panose="02000000000000000000" pitchFamily="2" charset="0"/>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endParaRPr lang="en-US" sz="1000">
                        <a:solidFill>
                          <a:schemeClr val="tx1"/>
                        </a:solidFill>
                        <a:effectLst/>
                      </a:endParaRPr>
                    </a:p>
                  </a:txBody>
                  <a:tcPr marL="24584" marR="24584" marT="6146" marB="6146" anchor="ctr"/>
                </a:tc>
                <a:tc>
                  <a:txBody>
                    <a:bodyPr/>
                    <a:lstStyle/>
                    <a:p>
                      <a:pPr rtl="0" fontAlgn="ctr">
                        <a:buNone/>
                      </a:pPr>
                      <a:r>
                        <a:rPr lang="en-US" sz="1000" b="0" dirty="0">
                          <a:solidFill>
                            <a:schemeClr val="tx1"/>
                          </a:solidFill>
                          <a:effectLst/>
                        </a:rPr>
                        <a:t>⚫</a:t>
                      </a:r>
                      <a:endParaRPr lang="en-US" sz="1000" b="0" dirty="0">
                        <a:solidFill>
                          <a:schemeClr val="tx1"/>
                        </a:solidFill>
                        <a:effectLst/>
                        <a:latin typeface="Roboto" panose="02000000000000000000" pitchFamily="2" charset="0"/>
                      </a:endParaRPr>
                    </a:p>
                  </a:txBody>
                  <a:tcPr marL="24584" marR="24584" marT="6146" marB="6146" anchor="ctr"/>
                </a:tc>
                <a:extLst>
                  <a:ext uri="{0D108BD9-81ED-4DB2-BD59-A6C34878D82A}">
                    <a16:rowId xmlns:a16="http://schemas.microsoft.com/office/drawing/2014/main" val="982808630"/>
                  </a:ext>
                </a:extLst>
              </a:tr>
            </a:tbl>
          </a:graphicData>
        </a:graphic>
      </p:graphicFrame>
    </p:spTree>
    <p:extLst>
      <p:ext uri="{BB962C8B-B14F-4D97-AF65-F5344CB8AC3E}">
        <p14:creationId xmlns:p14="http://schemas.microsoft.com/office/powerpoint/2010/main" val="1530724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F53F8-9556-4270-5B9D-9550237E944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CCA8DE1-C914-AC92-41A9-F53CE64505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
        <p:nvSpPr>
          <p:cNvPr id="4" name="Google Shape;125;p3">
            <a:extLst>
              <a:ext uri="{FF2B5EF4-FFF2-40B4-BE49-F238E27FC236}">
                <a16:creationId xmlns:a16="http://schemas.microsoft.com/office/drawing/2014/main" id="{DB20A693-DAF6-90F8-E452-0AF12BA5AC4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Architecture  </a:t>
            </a:r>
            <a:endParaRPr dirty="0"/>
          </a:p>
        </p:txBody>
      </p:sp>
      <p:sp>
        <p:nvSpPr>
          <p:cNvPr id="5" name="Google Shape;125;p3">
            <a:extLst>
              <a:ext uri="{FF2B5EF4-FFF2-40B4-BE49-F238E27FC236}">
                <a16:creationId xmlns:a16="http://schemas.microsoft.com/office/drawing/2014/main" id="{11DCD2FE-F6D8-3416-49EA-CE0660F5B1E7}"/>
              </a:ext>
            </a:extLst>
          </p:cNvPr>
          <p:cNvSpPr txBox="1"/>
          <p:nvPr/>
        </p:nvSpPr>
        <p:spPr>
          <a:xfrm>
            <a:off x="216308" y="788096"/>
            <a:ext cx="11063440"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2000" b="1" dirty="0">
                <a:latin typeface="Verdana" panose="020B0604030504040204" pitchFamily="34" charset="0"/>
                <a:ea typeface="Verdana" panose="020B0604030504040204" pitchFamily="34" charset="0"/>
              </a:rPr>
              <a:t>Block Diagram</a:t>
            </a:r>
            <a:endParaRPr lang="en-IN" sz="2400" b="1" dirty="0">
              <a:latin typeface="Verdana" panose="020B0604030504040204" pitchFamily="34" charset="0"/>
              <a:ea typeface="Verdana" panose="020B0604030504040204" pitchFamily="34" charset="0"/>
            </a:endParaRPr>
          </a:p>
        </p:txBody>
      </p:sp>
      <p:pic>
        <p:nvPicPr>
          <p:cNvPr id="7" name="Picture 6">
            <a:extLst>
              <a:ext uri="{FF2B5EF4-FFF2-40B4-BE49-F238E27FC236}">
                <a16:creationId xmlns:a16="http://schemas.microsoft.com/office/drawing/2014/main" id="{AD47B27D-5D27-5B94-E655-63E69EF08474}"/>
              </a:ext>
            </a:extLst>
          </p:cNvPr>
          <p:cNvPicPr>
            <a:picLocks noChangeAspect="1"/>
          </p:cNvPicPr>
          <p:nvPr/>
        </p:nvPicPr>
        <p:blipFill>
          <a:blip r:embed="rId2"/>
          <a:stretch>
            <a:fillRect/>
          </a:stretch>
        </p:blipFill>
        <p:spPr>
          <a:xfrm>
            <a:off x="2619375" y="1179476"/>
            <a:ext cx="6934200" cy="4953000"/>
          </a:xfrm>
          <a:prstGeom prst="rect">
            <a:avLst/>
          </a:prstGeom>
        </p:spPr>
      </p:pic>
    </p:spTree>
    <p:extLst>
      <p:ext uri="{BB962C8B-B14F-4D97-AF65-F5344CB8AC3E}">
        <p14:creationId xmlns:p14="http://schemas.microsoft.com/office/powerpoint/2010/main" val="1869460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15D3A-9A48-EF9A-EB65-EB10498FEC7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C7AF62C-2799-3920-609C-4BB1158D8D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sp>
        <p:nvSpPr>
          <p:cNvPr id="4" name="Google Shape;125;p3">
            <a:extLst>
              <a:ext uri="{FF2B5EF4-FFF2-40B4-BE49-F238E27FC236}">
                <a16:creationId xmlns:a16="http://schemas.microsoft.com/office/drawing/2014/main" id="{4B16CBD0-DE63-9577-B3D8-89D754C838DF}"/>
              </a:ext>
            </a:extLst>
          </p:cNvPr>
          <p:cNvSpPr txBox="1"/>
          <p:nvPr/>
        </p:nvSpPr>
        <p:spPr>
          <a:xfrm>
            <a:off x="1000124" y="277933"/>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Use Cases &amp; Testing</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260EAF32-7213-2CCB-4658-501C4BEA8CF4}"/>
              </a:ext>
            </a:extLst>
          </p:cNvPr>
          <p:cNvSpPr txBox="1"/>
          <p:nvPr/>
        </p:nvSpPr>
        <p:spPr>
          <a:xfrm>
            <a:off x="148748" y="1034773"/>
            <a:ext cx="11098372" cy="3046790"/>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Use Cases</a:t>
            </a:r>
          </a:p>
          <a:p>
            <a:pPr marL="285750" marR="0" lvl="0" indent="-285750" rtl="0">
              <a:lnSpc>
                <a:spcPct val="100000"/>
              </a:lnSpc>
              <a:spcBef>
                <a:spcPts val="0"/>
              </a:spcBef>
              <a:spcAft>
                <a:spcPts val="0"/>
              </a:spcAft>
              <a:buFont typeface="Arial" panose="020B0604020202020204" pitchFamily="34" charset="0"/>
              <a:buChar char="•"/>
            </a:pPr>
            <a:endParaRPr lang="en-IN" sz="1600" b="1"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600" b="1" dirty="0"/>
              <a:t> High-Current Maneuver</a:t>
            </a:r>
            <a:r>
              <a:rPr lang="en-US" sz="1600" dirty="0"/>
              <a:t>: The drone performs a sudden, aggressive maneuver (e.g., a rapid climb). The primary          battery's voltage sags, triggering the switch to the secondary battery, maintaining motor power and stability.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End-of-Flight Transition</a:t>
            </a:r>
            <a:r>
              <a:rPr lang="en-US" sz="1600" dirty="0"/>
              <a:t>: The primary battery naturally depletes over time. As its voltage drops below the threshold, the system switches to the secondary battery, allowing for a controlled descent or return-to-home without risking a crash</a:t>
            </a:r>
          </a:p>
          <a:p>
            <a:endParaRPr lang="en-US" sz="1600" dirty="0"/>
          </a:p>
          <a:p>
            <a:pPr marL="285750" indent="-285750">
              <a:buFont typeface="Arial" panose="020B0604020202020204" pitchFamily="34" charset="0"/>
              <a:buChar char="•"/>
            </a:pPr>
            <a:r>
              <a:rPr lang="en-US" sz="1600" b="1" dirty="0"/>
              <a:t>Heavy Payload</a:t>
            </a:r>
            <a:r>
              <a:rPr lang="en-US" sz="1600" dirty="0"/>
              <a:t>: The drone carries a heavy load, causing continuous high current draw. The system automatically switches to the secondary battery to prevent premature depletion of the primary, extending the flight.</a:t>
            </a: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
        <p:nvSpPr>
          <p:cNvPr id="2" name="Google Shape;125;p3">
            <a:extLst>
              <a:ext uri="{FF2B5EF4-FFF2-40B4-BE49-F238E27FC236}">
                <a16:creationId xmlns:a16="http://schemas.microsoft.com/office/drawing/2014/main" id="{1DFC5A03-8723-D0D0-00E3-3B2AA3C32CD5}"/>
              </a:ext>
            </a:extLst>
          </p:cNvPr>
          <p:cNvSpPr txBox="1"/>
          <p:nvPr/>
        </p:nvSpPr>
        <p:spPr>
          <a:xfrm>
            <a:off x="240188" y="3895066"/>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Test Cases</a:t>
            </a: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 </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
        <p:nvSpPr>
          <p:cNvPr id="6" name="Rectangle 1">
            <a:extLst>
              <a:ext uri="{FF2B5EF4-FFF2-40B4-BE49-F238E27FC236}">
                <a16:creationId xmlns:a16="http://schemas.microsoft.com/office/drawing/2014/main" id="{64966AFD-CC29-9496-2B49-112CFF3B0FFF}"/>
              </a:ext>
            </a:extLst>
          </p:cNvPr>
          <p:cNvSpPr>
            <a:spLocks noChangeArrowheads="1"/>
          </p:cNvSpPr>
          <p:nvPr/>
        </p:nvSpPr>
        <p:spPr bwMode="auto">
          <a:xfrm>
            <a:off x="148748" y="4277006"/>
            <a:ext cx="1141231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Measure the switching time from primary to secondary battery to ensure it is instantaneous and does not disrupt flight.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Verify that the low-voltage detection circuit triggers accurately at the specified threshold.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Record flight stability (e.g., in terms of altitude and orientation) during and after the battery switch.</a:t>
            </a:r>
          </a:p>
        </p:txBody>
      </p:sp>
    </p:spTree>
    <p:extLst>
      <p:ext uri="{BB962C8B-B14F-4D97-AF65-F5344CB8AC3E}">
        <p14:creationId xmlns:p14="http://schemas.microsoft.com/office/powerpoint/2010/main" val="1995428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84FB4E-AB25-B986-6544-C0296069542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62EDE2B-D87B-D03F-3482-F7F114A4F0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sp>
        <p:nvSpPr>
          <p:cNvPr id="4" name="Google Shape;125;p3">
            <a:extLst>
              <a:ext uri="{FF2B5EF4-FFF2-40B4-BE49-F238E27FC236}">
                <a16:creationId xmlns:a16="http://schemas.microsoft.com/office/drawing/2014/main" id="{C625E54E-A86D-9B94-B470-0435C69F95E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Implementation and Results – Iteration 1 </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67B823CE-7BA9-D714-A424-29AA44BD6144}"/>
              </a:ext>
            </a:extLst>
          </p:cNvPr>
          <p:cNvSpPr txBox="1"/>
          <p:nvPr/>
        </p:nvSpPr>
        <p:spPr>
          <a:xfrm>
            <a:off x="594543" y="726132"/>
            <a:ext cx="11326761" cy="5735761"/>
          </a:xfrm>
          <a:prstGeom prst="rect">
            <a:avLst/>
          </a:prstGeom>
          <a:noFill/>
          <a:ln>
            <a:noFill/>
          </a:ln>
        </p:spPr>
        <p:txBody>
          <a:bodyPr spcFirstLastPara="1" wrap="square" lIns="91425" tIns="45700" rIns="91425" bIns="45700" anchor="t" anchorCtr="0">
            <a:noAutofit/>
          </a:bodyPr>
          <a:lstStyle/>
          <a:p>
            <a:pPr lvl="0"/>
            <a:r>
              <a:rPr lang="en-US" dirty="0"/>
              <a:t>Iteration 1: Preliminary Results</a:t>
            </a: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
        <p:nvSpPr>
          <p:cNvPr id="2" name="Rectangle 1">
            <a:extLst>
              <a:ext uri="{FF2B5EF4-FFF2-40B4-BE49-F238E27FC236}">
                <a16:creationId xmlns:a16="http://schemas.microsoft.com/office/drawing/2014/main" id="{50B5BA92-D002-88A8-2301-F561A2E298FB}"/>
              </a:ext>
            </a:extLst>
          </p:cNvPr>
          <p:cNvSpPr>
            <a:spLocks noChangeArrowheads="1"/>
          </p:cNvSpPr>
          <p:nvPr/>
        </p:nvSpPr>
        <p:spPr bwMode="auto">
          <a:xfrm>
            <a:off x="666023" y="1453972"/>
            <a:ext cx="1117545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Component Prototyping</a:t>
            </a:r>
            <a:r>
              <a:rPr kumimoji="0" lang="en-US" altLang="en-US" sz="2000" b="0" i="0" u="none" strike="noStrike" cap="none" normalizeH="0" baseline="0" dirty="0">
                <a:ln>
                  <a:noFill/>
                </a:ln>
                <a:solidFill>
                  <a:schemeClr val="tx1"/>
                </a:solidFill>
                <a:effectLst/>
                <a:latin typeface="Arial" panose="020B0604020202020204" pitchFamily="34" charset="0"/>
              </a:rPr>
              <a:t>: Developed and tested the low-voltage detection circuit and electronic switch on a breadboard.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Simulation</a:t>
            </a:r>
            <a:r>
              <a:rPr kumimoji="0" lang="en-US" altLang="en-US" sz="2000" b="0" i="0" u="none" strike="noStrike" cap="none" normalizeH="0" baseline="0" dirty="0">
                <a:ln>
                  <a:noFill/>
                </a:ln>
                <a:solidFill>
                  <a:schemeClr val="tx1"/>
                </a:solidFill>
                <a:effectLst/>
                <a:latin typeface="Arial" panose="020B0604020202020204" pitchFamily="34" charset="0"/>
              </a:rPr>
              <a:t>: Used software like MATLAB/SIMULINK with SIMSCAPE, as mentioned in the literature, to simulate the effect of voltage drop and a switching event on a drone's power system.</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Findings</a:t>
            </a:r>
            <a:r>
              <a:rPr kumimoji="0" lang="en-US" altLang="en-US" sz="2000" b="0" i="0" u="none" strike="noStrike" cap="none" normalizeH="0" baseline="0" dirty="0">
                <a:ln>
                  <a:noFill/>
                </a:ln>
                <a:solidFill>
                  <a:schemeClr val="tx1"/>
                </a:solidFill>
                <a:effectLst/>
                <a:latin typeface="Arial" panose="020B0604020202020204" pitchFamily="34" charset="0"/>
              </a:rPr>
              <a:t>: Initial simulations show that a sudden voltage drop can be successfully detected, and the switch can be activated to maintain a stable output voltage. The challenge lies in minimizing the switching time and preventing any momentary power interruption.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Next Steps</a:t>
            </a:r>
            <a:r>
              <a:rPr kumimoji="0" lang="en-US" altLang="en-US" sz="2000" b="0" i="0" u="none" strike="noStrike" cap="none" normalizeH="0" baseline="0" dirty="0">
                <a:ln>
                  <a:noFill/>
                </a:ln>
                <a:solidFill>
                  <a:schemeClr val="tx1"/>
                </a:solidFill>
                <a:effectLst/>
                <a:latin typeface="Arial" panose="020B0604020202020204" pitchFamily="34" charset="0"/>
              </a:rPr>
              <a:t>: Move from simulation to a physical prototype to test with actual batteries and motor loads.</a:t>
            </a:r>
          </a:p>
        </p:txBody>
      </p:sp>
    </p:spTree>
    <p:extLst>
      <p:ext uri="{BB962C8B-B14F-4D97-AF65-F5344CB8AC3E}">
        <p14:creationId xmlns:p14="http://schemas.microsoft.com/office/powerpoint/2010/main" val="2761468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A39C04-E017-1572-F78F-BEA6423B8619}"/>
              </a:ext>
            </a:extLst>
          </p:cNvPr>
          <p:cNvPicPr>
            <a:picLocks noChangeAspect="1"/>
          </p:cNvPicPr>
          <p:nvPr/>
        </p:nvPicPr>
        <p:blipFill>
          <a:blip r:embed="rId2"/>
          <a:stretch>
            <a:fillRect/>
          </a:stretch>
        </p:blipFill>
        <p:spPr>
          <a:xfrm>
            <a:off x="0" y="0"/>
            <a:ext cx="5648445" cy="6858000"/>
          </a:xfrm>
          <a:prstGeom prst="rect">
            <a:avLst/>
          </a:prstGeom>
        </p:spPr>
      </p:pic>
      <p:pic>
        <p:nvPicPr>
          <p:cNvPr id="5" name="Picture 4">
            <a:extLst>
              <a:ext uri="{FF2B5EF4-FFF2-40B4-BE49-F238E27FC236}">
                <a16:creationId xmlns:a16="http://schemas.microsoft.com/office/drawing/2014/main" id="{D67E0123-A5D1-E262-B5B6-029B4FDCA4F8}"/>
              </a:ext>
            </a:extLst>
          </p:cNvPr>
          <p:cNvPicPr>
            <a:picLocks noChangeAspect="1"/>
          </p:cNvPicPr>
          <p:nvPr/>
        </p:nvPicPr>
        <p:blipFill>
          <a:blip r:embed="rId3"/>
          <a:stretch>
            <a:fillRect/>
          </a:stretch>
        </p:blipFill>
        <p:spPr>
          <a:xfrm>
            <a:off x="5648445" y="0"/>
            <a:ext cx="6543554" cy="6858000"/>
          </a:xfrm>
          <a:prstGeom prst="rect">
            <a:avLst/>
          </a:prstGeom>
        </p:spPr>
      </p:pic>
      <p:sp>
        <p:nvSpPr>
          <p:cNvPr id="4" name="TextBox 3">
            <a:extLst>
              <a:ext uri="{FF2B5EF4-FFF2-40B4-BE49-F238E27FC236}">
                <a16:creationId xmlns:a16="http://schemas.microsoft.com/office/drawing/2014/main" id="{A3F9E907-69B2-10C9-89F7-5063E89A4C3D}"/>
              </a:ext>
            </a:extLst>
          </p:cNvPr>
          <p:cNvSpPr txBox="1"/>
          <p:nvPr/>
        </p:nvSpPr>
        <p:spPr>
          <a:xfrm>
            <a:off x="2228850" y="74712"/>
            <a:ext cx="933450" cy="307777"/>
          </a:xfrm>
          <a:prstGeom prst="rect">
            <a:avLst/>
          </a:prstGeom>
          <a:noFill/>
        </p:spPr>
        <p:txBody>
          <a:bodyPr wrap="square">
            <a:spAutoFit/>
          </a:bodyPr>
          <a:lstStyle/>
          <a:p>
            <a:r>
              <a:rPr lang="en-US" dirty="0"/>
              <a:t>Graph 1:-</a:t>
            </a:r>
          </a:p>
        </p:txBody>
      </p:sp>
      <p:sp>
        <p:nvSpPr>
          <p:cNvPr id="7" name="TextBox 6">
            <a:extLst>
              <a:ext uri="{FF2B5EF4-FFF2-40B4-BE49-F238E27FC236}">
                <a16:creationId xmlns:a16="http://schemas.microsoft.com/office/drawing/2014/main" id="{E9EF71F9-F419-9604-E206-6A2D31AC100F}"/>
              </a:ext>
            </a:extLst>
          </p:cNvPr>
          <p:cNvSpPr txBox="1"/>
          <p:nvPr/>
        </p:nvSpPr>
        <p:spPr>
          <a:xfrm>
            <a:off x="9029700" y="74712"/>
            <a:ext cx="933450" cy="307777"/>
          </a:xfrm>
          <a:prstGeom prst="rect">
            <a:avLst/>
          </a:prstGeom>
          <a:noFill/>
        </p:spPr>
        <p:txBody>
          <a:bodyPr wrap="square">
            <a:spAutoFit/>
          </a:bodyPr>
          <a:lstStyle/>
          <a:p>
            <a:r>
              <a:rPr lang="en-US" dirty="0"/>
              <a:t>Graph 2:-</a:t>
            </a:r>
          </a:p>
        </p:txBody>
      </p:sp>
    </p:spTree>
    <p:extLst>
      <p:ext uri="{BB962C8B-B14F-4D97-AF65-F5344CB8AC3E}">
        <p14:creationId xmlns:p14="http://schemas.microsoft.com/office/powerpoint/2010/main" val="1827519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4DAEC-62B4-CDDC-A953-B9113F165633}"/>
              </a:ext>
            </a:extLst>
          </p:cNvPr>
          <p:cNvSpPr>
            <a:spLocks noGrp="1"/>
          </p:cNvSpPr>
          <p:nvPr>
            <p:ph type="title"/>
          </p:nvPr>
        </p:nvSpPr>
        <p:spPr/>
        <p:txBody>
          <a:bodyPr/>
          <a:lstStyle/>
          <a:p>
            <a:pPr algn="ctr"/>
            <a:r>
              <a:rPr lang="en-US" sz="4000" dirty="0"/>
              <a:t>Discussion</a:t>
            </a:r>
            <a:endParaRPr lang="en-US" dirty="0"/>
          </a:p>
        </p:txBody>
      </p:sp>
      <p:sp>
        <p:nvSpPr>
          <p:cNvPr id="3" name="Text Placeholder 2">
            <a:extLst>
              <a:ext uri="{FF2B5EF4-FFF2-40B4-BE49-F238E27FC236}">
                <a16:creationId xmlns:a16="http://schemas.microsoft.com/office/drawing/2014/main" id="{221E98FC-3549-8747-AC99-FFEC04A823B5}"/>
              </a:ext>
            </a:extLst>
          </p:cNvPr>
          <p:cNvSpPr>
            <a:spLocks noGrp="1"/>
          </p:cNvSpPr>
          <p:nvPr>
            <p:ph type="body" idx="1"/>
          </p:nvPr>
        </p:nvSpPr>
        <p:spPr/>
        <p:txBody>
          <a:bodyPr/>
          <a:lstStyle/>
          <a:p>
            <a:pPr marL="285750" indent="-285750" eaLnBrk="0" fontAlgn="base" hangingPunct="0">
              <a:lnSpc>
                <a:spcPct val="100000"/>
              </a:lnSpc>
              <a:spcBef>
                <a:spcPct val="0"/>
              </a:spcBef>
              <a:spcAft>
                <a:spcPct val="0"/>
              </a:spcAft>
              <a:buClrTx/>
              <a:buSzTx/>
            </a:pPr>
            <a:r>
              <a:rPr lang="en-US" dirty="0"/>
              <a:t>Graph</a:t>
            </a:r>
            <a:r>
              <a:rPr lang="en-US" dirty="0">
                <a:latin typeface="+mn-lt"/>
              </a:rPr>
              <a:t> </a:t>
            </a:r>
            <a:r>
              <a:rPr lang="en-US" b="1" dirty="0">
                <a:latin typeface="+mn-lt"/>
              </a:rPr>
              <a:t>1:-</a:t>
            </a:r>
            <a:endParaRPr lang="en-US" altLang="en-US" b="1" dirty="0">
              <a:solidFill>
                <a:schemeClr val="tx1"/>
              </a:solidFill>
              <a:latin typeface="Arial" panose="020B0604020202020204" pitchFamily="34" charset="0"/>
            </a:endParaRPr>
          </a:p>
          <a:p>
            <a:pPr marL="742950" lvl="1" indent="-285750" eaLnBrk="0" fontAlgn="base" hangingPunct="0">
              <a:lnSpc>
                <a:spcPct val="100000"/>
              </a:lnSpc>
              <a:spcBef>
                <a:spcPct val="0"/>
              </a:spcBef>
              <a:spcAft>
                <a:spcPct val="0"/>
              </a:spcAft>
              <a:buClrTx/>
              <a:buSzTx/>
              <a:buFont typeface="Wingdings" panose="05000000000000000000" pitchFamily="2" charset="2"/>
              <a:buChar char="§"/>
            </a:pPr>
            <a:r>
              <a:rPr lang="en-US" altLang="en-US" b="1" dirty="0">
                <a:solidFill>
                  <a:schemeClr val="tx1"/>
                </a:solidFill>
                <a:latin typeface="Arial" panose="020B0604020202020204" pitchFamily="34" charset="0"/>
              </a:rPr>
              <a:t>Initial Voltage:</a:t>
            </a:r>
            <a:r>
              <a:rPr lang="en-US" altLang="en-US" dirty="0">
                <a:solidFill>
                  <a:schemeClr val="tx1"/>
                </a:solidFill>
                <a:latin typeface="Arial" panose="020B0604020202020204" pitchFamily="34" charset="0"/>
              </a:rPr>
              <a:t> At 0 Amps (no load), the voltage is at its highest, around 16.8V. This is the </a:t>
            </a:r>
            <a:r>
              <a:rPr lang="en-US" altLang="en-US" b="1" dirty="0">
                <a:solidFill>
                  <a:schemeClr val="tx1"/>
                </a:solidFill>
                <a:latin typeface="Arial" panose="020B0604020202020204" pitchFamily="34" charset="0"/>
              </a:rPr>
              <a:t>open-circuit voltage</a:t>
            </a:r>
            <a:r>
              <a:rPr lang="en-US" altLang="en-US" dirty="0">
                <a:solidFill>
                  <a:schemeClr val="tx1"/>
                </a:solidFill>
                <a:latin typeface="Arial" panose="020B0604020202020204" pitchFamily="34" charset="0"/>
              </a:rPr>
              <a:t> of the battery.</a:t>
            </a:r>
          </a:p>
          <a:p>
            <a:pPr marL="457200" lvl="1" indent="0" eaLnBrk="0" fontAlgn="base" hangingPunct="0">
              <a:lnSpc>
                <a:spcPct val="100000"/>
              </a:lnSpc>
              <a:spcBef>
                <a:spcPct val="0"/>
              </a:spcBef>
              <a:spcAft>
                <a:spcPct val="0"/>
              </a:spcAft>
              <a:buClrTx/>
              <a:buSzTx/>
              <a:buNone/>
            </a:pPr>
            <a:endParaRPr lang="en-US" altLang="en-US" dirty="0">
              <a:solidFill>
                <a:schemeClr val="tx1"/>
              </a:solidFill>
              <a:latin typeface="Arial" panose="020B0604020202020204" pitchFamily="34" charset="0"/>
            </a:endParaRPr>
          </a:p>
          <a:p>
            <a:pPr marL="742950" lvl="1" indent="-285750" eaLnBrk="0" fontAlgn="base" hangingPunct="0">
              <a:lnSpc>
                <a:spcPct val="100000"/>
              </a:lnSpc>
              <a:spcBef>
                <a:spcPct val="0"/>
              </a:spcBef>
              <a:spcAft>
                <a:spcPct val="0"/>
              </a:spcAft>
              <a:buClrTx/>
              <a:buSzTx/>
              <a:buFont typeface="Wingdings" panose="05000000000000000000" pitchFamily="2" charset="2"/>
              <a:buChar char="§"/>
            </a:pPr>
            <a:r>
              <a:rPr lang="en-US" altLang="en-US" b="1" dirty="0">
                <a:solidFill>
                  <a:schemeClr val="tx1"/>
                </a:solidFill>
                <a:latin typeface="Arial" panose="020B0604020202020204" pitchFamily="34" charset="0"/>
              </a:rPr>
              <a:t>Voltage Drop:</a:t>
            </a:r>
            <a:r>
              <a:rPr lang="en-US" altLang="en-US" dirty="0">
                <a:solidFill>
                  <a:schemeClr val="tx1"/>
                </a:solidFill>
                <a:latin typeface="Arial" panose="020B0604020202020204" pitchFamily="34" charset="0"/>
              </a:rPr>
              <a:t> As the current increases from 0 A to 60 A, the terminal voltage drops steadily from 16.8V to about 16.5V. This 0.3V difference is the </a:t>
            </a:r>
            <a:r>
              <a:rPr lang="en-US" altLang="en-US" b="1" dirty="0">
                <a:solidFill>
                  <a:schemeClr val="tx1"/>
                </a:solidFill>
                <a:latin typeface="Arial" panose="020B0604020202020204" pitchFamily="34" charset="0"/>
              </a:rPr>
              <a:t>voltage sag</a:t>
            </a:r>
            <a:r>
              <a:rPr lang="en-US" altLang="en-US" dirty="0">
                <a:solidFill>
                  <a:schemeClr val="tx1"/>
                </a:solidFill>
                <a:latin typeface="Arial" panose="020B0604020202020204" pitchFamily="34" charset="0"/>
              </a:rPr>
              <a:t>.</a:t>
            </a:r>
          </a:p>
          <a:p>
            <a:pPr marL="457200" lvl="1" indent="0" eaLnBrk="0" fontAlgn="base" hangingPunct="0">
              <a:lnSpc>
                <a:spcPct val="100000"/>
              </a:lnSpc>
              <a:spcBef>
                <a:spcPct val="0"/>
              </a:spcBef>
              <a:spcAft>
                <a:spcPct val="0"/>
              </a:spcAft>
              <a:buClrTx/>
              <a:buSzTx/>
              <a:buNone/>
            </a:pPr>
            <a:endParaRPr lang="en-US" altLang="en-US" dirty="0">
              <a:solidFill>
                <a:schemeClr val="tx1"/>
              </a:solidFill>
              <a:latin typeface="Arial" panose="020B0604020202020204" pitchFamily="34" charset="0"/>
            </a:endParaRPr>
          </a:p>
          <a:p>
            <a:pPr marL="742950" lvl="1" indent="-285750" eaLnBrk="0" fontAlgn="base" hangingPunct="0">
              <a:lnSpc>
                <a:spcPct val="100000"/>
              </a:lnSpc>
              <a:spcBef>
                <a:spcPct val="0"/>
              </a:spcBef>
              <a:spcAft>
                <a:spcPct val="0"/>
              </a:spcAft>
              <a:buClrTx/>
              <a:buSzTx/>
              <a:buFont typeface="Wingdings" panose="05000000000000000000" pitchFamily="2" charset="2"/>
              <a:buChar char="§"/>
            </a:pPr>
            <a:r>
              <a:rPr lang="en-US" altLang="en-US" b="1" dirty="0">
                <a:solidFill>
                  <a:schemeClr val="tx1"/>
                </a:solidFill>
                <a:latin typeface="Arial" panose="020B0604020202020204" pitchFamily="34" charset="0"/>
              </a:rPr>
              <a:t>Performance Indicator:</a:t>
            </a:r>
            <a:r>
              <a:rPr lang="en-US" altLang="en-US" dirty="0">
                <a:solidFill>
                  <a:schemeClr val="tx1"/>
                </a:solidFill>
                <a:latin typeface="Arial" panose="020B0604020202020204" pitchFamily="34" charset="0"/>
              </a:rPr>
              <a:t> This graph is a good way to determine the health of a battery. A healthy, low-resistance battery will have a flatter slope and less voltage sag, while an older or damaged battery will have a steeper slope and a more significant voltage drop under the same load.</a:t>
            </a:r>
          </a:p>
          <a:p>
            <a:pPr marL="457200" lvl="1" indent="0" eaLnBrk="0" fontAlgn="base" hangingPunct="0">
              <a:lnSpc>
                <a:spcPct val="100000"/>
              </a:lnSpc>
              <a:spcBef>
                <a:spcPct val="0"/>
              </a:spcBef>
              <a:spcAft>
                <a:spcPct val="0"/>
              </a:spcAft>
              <a:buClrTx/>
              <a:buSzTx/>
              <a:buNone/>
            </a:pPr>
            <a:endParaRPr lang="en-US" altLang="en-US" dirty="0">
              <a:solidFill>
                <a:schemeClr val="tx1"/>
              </a:solidFill>
              <a:latin typeface="Arial" panose="020B0604020202020204" pitchFamily="34" charset="0"/>
            </a:endParaRPr>
          </a:p>
          <a:p>
            <a:pPr marL="285750" indent="-285750" eaLnBrk="0" fontAlgn="base" hangingPunct="0">
              <a:lnSpc>
                <a:spcPct val="100000"/>
              </a:lnSpc>
              <a:spcBef>
                <a:spcPct val="0"/>
              </a:spcBef>
              <a:spcAft>
                <a:spcPct val="0"/>
              </a:spcAft>
              <a:buClrTx/>
              <a:buSzTx/>
            </a:pPr>
            <a:r>
              <a:rPr lang="en-US" dirty="0"/>
              <a:t>Graph </a:t>
            </a:r>
            <a:r>
              <a:rPr lang="en-US" b="1" dirty="0">
                <a:latin typeface="+mn-lt"/>
              </a:rPr>
              <a:t>2:-</a:t>
            </a:r>
          </a:p>
          <a:p>
            <a:pPr marL="742950" lvl="1" indent="-285750" eaLnBrk="0" fontAlgn="base" hangingPunct="0">
              <a:lnSpc>
                <a:spcPct val="100000"/>
              </a:lnSpc>
              <a:spcBef>
                <a:spcPct val="0"/>
              </a:spcBef>
              <a:spcAft>
                <a:spcPct val="0"/>
              </a:spcAft>
              <a:buClrTx/>
              <a:buSzTx/>
              <a:buFont typeface="Wingdings" panose="05000000000000000000" pitchFamily="2" charset="2"/>
              <a:buChar char="§"/>
            </a:pPr>
            <a:r>
              <a:rPr lang="en-US" b="1" dirty="0">
                <a:latin typeface="+mn-lt"/>
              </a:rPr>
              <a:t>Discharge Phase </a:t>
            </a:r>
            <a:r>
              <a:rPr lang="en-US" dirty="0">
                <a:latin typeface="+mn-lt"/>
              </a:rPr>
              <a:t>(0 to ~275 seconds): The voltage fluctuates and generally trends downwards. The sharp downward spikes (e.g., around 100s and 250s) are likely caused by high current draws from the drone's motors, similar to the voltage sag seen in the first graph. This could simulate the drone taking off or performing an aggressive maneuver. The voltage then recovers slightly when the load is reduced</a:t>
            </a:r>
          </a:p>
          <a:p>
            <a:pPr marL="457200" lvl="1" indent="0" eaLnBrk="0" fontAlgn="base" hangingPunct="0">
              <a:lnSpc>
                <a:spcPct val="100000"/>
              </a:lnSpc>
              <a:spcBef>
                <a:spcPct val="0"/>
              </a:spcBef>
              <a:spcAft>
                <a:spcPct val="0"/>
              </a:spcAft>
              <a:buClrTx/>
              <a:buSzTx/>
              <a:buNone/>
            </a:pPr>
            <a:endParaRPr lang="en-US" dirty="0">
              <a:latin typeface="+mn-lt"/>
            </a:endParaRPr>
          </a:p>
          <a:p>
            <a:pPr marL="742950" lvl="1" indent="-285750" eaLnBrk="0" fontAlgn="base" hangingPunct="0">
              <a:lnSpc>
                <a:spcPct val="100000"/>
              </a:lnSpc>
              <a:spcBef>
                <a:spcPct val="0"/>
              </a:spcBef>
              <a:spcAft>
                <a:spcPct val="0"/>
              </a:spcAft>
              <a:buClrTx/>
              <a:buSzTx/>
              <a:buFont typeface="Wingdings" panose="05000000000000000000" pitchFamily="2" charset="2"/>
              <a:buChar char="§"/>
            </a:pPr>
            <a:r>
              <a:rPr lang="en-US" b="1" dirty="0">
                <a:latin typeface="+mn-lt"/>
              </a:rPr>
              <a:t>Full Charge </a:t>
            </a:r>
            <a:r>
              <a:rPr lang="en-US" dirty="0">
                <a:latin typeface="+mn-lt"/>
              </a:rPr>
              <a:t>(400+ seconds): The voltage remains stable at approximately 25.2V, indicating that the battery is fully charged and the charging process has completed</a:t>
            </a:r>
            <a:r>
              <a:rPr lang="en-US" dirty="0"/>
              <a:t>.</a:t>
            </a:r>
            <a:endParaRPr lang="en-US" dirty="0">
              <a:latin typeface="+mn-lt"/>
            </a:endParaRPr>
          </a:p>
        </p:txBody>
      </p:sp>
      <p:sp>
        <p:nvSpPr>
          <p:cNvPr id="4" name="Slide Number Placeholder 3">
            <a:extLst>
              <a:ext uri="{FF2B5EF4-FFF2-40B4-BE49-F238E27FC236}">
                <a16:creationId xmlns:a16="http://schemas.microsoft.com/office/drawing/2014/main" id="{B8B87E86-A3E0-3913-829C-5764CD5511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27443534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2b12e713-2dca-40f0-9e5e-b71e83d0a0b8"/>
</p:tagLst>
</file>

<file path=ppt/theme/theme1.xml><?xml version="1.0" encoding="utf-8"?>
<a:theme xmlns:a="http://schemas.openxmlformats.org/drawingml/2006/main"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4081</TotalTime>
  <Words>1414</Words>
  <Application>Microsoft Office PowerPoint</Application>
  <PresentationFormat>Widescreen</PresentationFormat>
  <Paragraphs>201</Paragraphs>
  <Slides>11</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Poppins SemiBold</vt:lpstr>
      <vt:lpstr>Wingdings</vt:lpstr>
      <vt:lpstr>Aharoni</vt:lpstr>
      <vt:lpstr>Verdana</vt:lpstr>
      <vt:lpstr>Roboto</vt:lpstr>
      <vt:lpstr>Calibri</vt:lpstr>
      <vt:lpstr>Plus Jakarta Sans</vt:lpstr>
      <vt:lpstr>Montserrat Medium</vt:lpstr>
      <vt:lpstr>Arial</vt:lpstr>
      <vt:lpstr>Montserrat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Discussion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GITAM</dc:creator>
  <cp:lastModifiedBy>CH Sumanth</cp:lastModifiedBy>
  <cp:revision>33</cp:revision>
  <dcterms:created xsi:type="dcterms:W3CDTF">2022-05-23T07:15:42Z</dcterms:created>
  <dcterms:modified xsi:type="dcterms:W3CDTF">2025-09-26T03:28:20Z</dcterms:modified>
</cp:coreProperties>
</file>