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40" autoAdjust="0"/>
  </p:normalViewPr>
  <p:slideViewPr>
    <p:cSldViewPr>
      <p:cViewPr varScale="1">
        <p:scale>
          <a:sx n="74" d="100"/>
          <a:sy n="74" d="100"/>
        </p:scale>
        <p:origin x="-1266" y="-96"/>
      </p:cViewPr>
      <p:guideLst>
        <p:guide orient="horz" pos="2160"/>
        <p:guide pos="2880"/>
      </p:guideLst>
    </p:cSldViewPr>
  </p:slideViewPr>
  <p:outlineViewPr>
    <p:cViewPr>
      <p:scale>
        <a:sx n="33" d="100"/>
        <a:sy n="33" d="100"/>
      </p:scale>
      <p:origin x="48" y="337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E3E96499-7D67-4677-91D8-C297457093AB}"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A54F9-ECC2-4BD0-8693-53178AE5C14F}"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E96499-7D67-4677-91D8-C297457093AB}"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E96499-7D67-4677-91D8-C297457093AB}" type="datetimeFigureOut">
              <a:rPr lang="en-US" smtClean="0"/>
              <a:pPr/>
              <a:t>3/7/2021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E96499-7D67-4677-91D8-C297457093AB}"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E96499-7D67-4677-91D8-C297457093AB}" type="datetimeFigureOut">
              <a:rPr lang="en-US" smtClean="0"/>
              <a:pPr/>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A54F9-ECC2-4BD0-8693-53178AE5C14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E96499-7D67-4677-91D8-C297457093AB}"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E96499-7D67-4677-91D8-C297457093AB}" type="datetimeFigureOut">
              <a:rPr lang="en-US" smtClean="0"/>
              <a:pPr/>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E96499-7D67-4677-91D8-C297457093AB}" type="datetimeFigureOut">
              <a:rPr lang="en-US" smtClean="0"/>
              <a:pPr/>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96499-7D67-4677-91D8-C297457093AB}" type="datetimeFigureOut">
              <a:rPr lang="en-US" smtClean="0"/>
              <a:pPr/>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A54F9-ECC2-4BD0-8693-53178AE5C1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E96499-7D67-4677-91D8-C297457093AB}" type="datetimeFigureOut">
              <a:rPr lang="en-US" smtClean="0"/>
              <a:pPr/>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A54F9-ECC2-4BD0-8693-53178AE5C14F}"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3E96499-7D67-4677-91D8-C297457093AB}" type="datetimeFigureOut">
              <a:rPr lang="en-US" smtClean="0"/>
              <a:pPr/>
              <a:t>3/7/2021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6DCA54F9-ECC2-4BD0-8693-53178AE5C14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3E96499-7D67-4677-91D8-C297457093AB}" type="datetimeFigureOut">
              <a:rPr lang="en-US" smtClean="0"/>
              <a:pPr/>
              <a:t>3/7/2021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DCA54F9-ECC2-4BD0-8693-53178AE5C1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8077200" cy="1447800"/>
          </a:xfrm>
        </p:spPr>
        <p:txBody>
          <a:bodyPr>
            <a:normAutofit/>
          </a:bodyPr>
          <a:lstStyle/>
          <a:p>
            <a:pPr latinLnBrk="1"/>
            <a:r>
              <a:rPr lang="en-US" b="1" dirty="0"/>
              <a:t>Lead Scoring Case </a:t>
            </a:r>
            <a:r>
              <a:rPr lang="en-US" b="1" dirty="0" smtClean="0"/>
              <a:t>Study </a:t>
            </a:r>
            <a:br>
              <a:rPr lang="en-US" b="1" dirty="0" smtClean="0"/>
            </a:br>
            <a:r>
              <a:rPr lang="en-US" b="1" dirty="0" smtClean="0"/>
              <a:t>Presentation</a:t>
            </a:r>
            <a:endParaRPr lang="en-US" dirty="0"/>
          </a:p>
        </p:txBody>
      </p:sp>
      <p:sp>
        <p:nvSpPr>
          <p:cNvPr id="3" name="Subtitle 2"/>
          <p:cNvSpPr>
            <a:spLocks noGrp="1"/>
          </p:cNvSpPr>
          <p:nvPr>
            <p:ph type="subTitle" idx="1"/>
          </p:nvPr>
        </p:nvSpPr>
        <p:spPr>
          <a:xfrm>
            <a:off x="762000" y="5358384"/>
            <a:ext cx="8077200" cy="1499616"/>
          </a:xfrm>
        </p:spPr>
        <p:txBody>
          <a:bodyPr/>
          <a:lstStyle/>
          <a:p>
            <a:pPr algn="r"/>
            <a:r>
              <a:rPr lang="en-US" sz="2400" b="1" dirty="0" smtClean="0">
                <a:solidFill>
                  <a:srgbClr val="FFC000"/>
                </a:solidFill>
              </a:rPr>
              <a:t>By:</a:t>
            </a:r>
          </a:p>
          <a:p>
            <a:pPr algn="r"/>
            <a:r>
              <a:rPr lang="en-US" sz="2400" b="1" dirty="0" err="1" smtClean="0">
                <a:solidFill>
                  <a:srgbClr val="FFC000"/>
                </a:solidFill>
              </a:rPr>
              <a:t>Sharath</a:t>
            </a:r>
            <a:r>
              <a:rPr lang="en-US" sz="2400" b="1" dirty="0" smtClean="0">
                <a:solidFill>
                  <a:srgbClr val="FFC000"/>
                </a:solidFill>
              </a:rPr>
              <a:t> Chandra VC</a:t>
            </a:r>
          </a:p>
          <a:p>
            <a:pPr algn="r"/>
            <a:r>
              <a:rPr lang="en-US" sz="2400" b="1" dirty="0" err="1" smtClean="0">
                <a:solidFill>
                  <a:srgbClr val="FFC000"/>
                </a:solidFill>
              </a:rPr>
              <a:t>Md</a:t>
            </a:r>
            <a:r>
              <a:rPr lang="en-US" sz="2400" b="1" dirty="0" smtClean="0">
                <a:solidFill>
                  <a:srgbClr val="FFC000"/>
                </a:solidFill>
              </a:rPr>
              <a:t> Ibrahim </a:t>
            </a:r>
            <a:r>
              <a:rPr lang="en-US" sz="2400" b="1" dirty="0" err="1" smtClean="0">
                <a:solidFill>
                  <a:srgbClr val="FFC000"/>
                </a:solidFill>
              </a:rPr>
              <a:t>Shariff</a:t>
            </a:r>
            <a:endParaRPr lang="en-US" sz="2400" b="1" dirty="0" smtClean="0">
              <a:solidFill>
                <a:srgbClr val="FFC000"/>
              </a:solidFill>
            </a:endParaRPr>
          </a:p>
          <a:p>
            <a:pPr>
              <a:buFontTx/>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2895600" y="838200"/>
            <a:ext cx="2657475" cy="2495550"/>
          </a:xfrm>
          <a:prstGeom prst="rect">
            <a:avLst/>
          </a:prstGeom>
          <a:noFill/>
          <a:ln w="9525">
            <a:noFill/>
            <a:miter lim="800000"/>
            <a:headEnd/>
            <a:tailEnd/>
          </a:ln>
          <a:effectLst/>
        </p:spPr>
      </p:pic>
      <p:sp>
        <p:nvSpPr>
          <p:cNvPr id="7" name="Rectangle 6"/>
          <p:cNvSpPr/>
          <p:nvPr/>
        </p:nvSpPr>
        <p:spPr>
          <a:xfrm>
            <a:off x="304800" y="228600"/>
            <a:ext cx="8458200" cy="584775"/>
          </a:xfrm>
          <a:prstGeom prst="rect">
            <a:avLst/>
          </a:prstGeom>
        </p:spPr>
        <p:txBody>
          <a:bodyPr wrap="square">
            <a:spAutoFit/>
          </a:bodyPr>
          <a:lstStyle/>
          <a:p>
            <a:r>
              <a:rPr lang="en-US" sz="1600" b="1" dirty="0" smtClean="0">
                <a:latin typeface="Calibri" pitchFamily="34" charset="0"/>
                <a:cs typeface="Calibri" pitchFamily="34" charset="0"/>
              </a:rPr>
              <a:t>The conversion probability of a lead increases with decrease in values of the following features in descending order:</a:t>
            </a:r>
            <a:endParaRPr lang="en-US" sz="1600" b="1" dirty="0">
              <a:latin typeface="Calibri" pitchFamily="34" charset="0"/>
              <a:cs typeface="Calibri" pitchFamily="34" charset="0"/>
            </a:endParaRPr>
          </a:p>
        </p:txBody>
      </p:sp>
      <p:sp>
        <p:nvSpPr>
          <p:cNvPr id="8" name="Rectangle 7"/>
          <p:cNvSpPr/>
          <p:nvPr/>
        </p:nvSpPr>
        <p:spPr>
          <a:xfrm>
            <a:off x="304800" y="3657600"/>
            <a:ext cx="8458200" cy="830997"/>
          </a:xfrm>
          <a:prstGeom prst="rect">
            <a:avLst/>
          </a:prstGeom>
        </p:spPr>
        <p:txBody>
          <a:bodyPr wrap="square">
            <a:spAutoFit/>
          </a:bodyPr>
          <a:lstStyle/>
          <a:p>
            <a:pPr>
              <a:buClr>
                <a:schemeClr val="accent1"/>
              </a:buClr>
              <a:buFont typeface="Wingdings" pitchFamily="2" charset="2"/>
              <a:buChar char="§"/>
            </a:pPr>
            <a:r>
              <a:rPr lang="en-US" sz="1600" dirty="0" smtClean="0">
                <a:latin typeface="Calibri" pitchFamily="34" charset="0"/>
                <a:cs typeface="Calibri" pitchFamily="34" charset="0"/>
              </a:rPr>
              <a:t> </a:t>
            </a:r>
            <a:r>
              <a:rPr lang="en-US" sz="1600" b="1" dirty="0" smtClean="0">
                <a:latin typeface="Calibri" pitchFamily="34" charset="0"/>
                <a:cs typeface="Calibri" pitchFamily="34" charset="0"/>
              </a:rPr>
              <a:t>Another </a:t>
            </a:r>
            <a:r>
              <a:rPr lang="en-US" sz="1600" b="1" dirty="0" smtClean="0">
                <a:latin typeface="Calibri" pitchFamily="34" charset="0"/>
                <a:cs typeface="Calibri" pitchFamily="34" charset="0"/>
              </a:rPr>
              <a:t>point to note here is that, depending on the business requirement, we can increase or decrease the probability threshold value with in turn will decrease or increase the Sensitivity and increase or decrease the Specificity of the model.</a:t>
            </a:r>
            <a:endParaRPr lang="en-US" sz="1600" b="1" dirty="0">
              <a:latin typeface="Calibri" pitchFamily="34" charset="0"/>
              <a:cs typeface="Calibri" pitchFamily="34" charset="0"/>
            </a:endParaRPr>
          </a:p>
        </p:txBody>
      </p:sp>
      <p:sp>
        <p:nvSpPr>
          <p:cNvPr id="9" name="Rectangle 8"/>
          <p:cNvSpPr/>
          <p:nvPr/>
        </p:nvSpPr>
        <p:spPr>
          <a:xfrm>
            <a:off x="304800" y="4648200"/>
            <a:ext cx="8534400" cy="830997"/>
          </a:xfrm>
          <a:prstGeom prst="rect">
            <a:avLst/>
          </a:prstGeom>
        </p:spPr>
        <p:txBody>
          <a:bodyPr wrap="square">
            <a:spAutoFit/>
          </a:bodyPr>
          <a:lstStyle/>
          <a:p>
            <a:pPr>
              <a:buClr>
                <a:schemeClr val="accent1"/>
              </a:buClr>
              <a:buFont typeface="Wingdings" pitchFamily="2" charset="2"/>
              <a:buChar char="§"/>
            </a:pPr>
            <a:r>
              <a:rPr lang="en-US" sz="1600" dirty="0" smtClean="0">
                <a:latin typeface="Calibri" pitchFamily="34" charset="0"/>
                <a:cs typeface="Calibri" pitchFamily="34" charset="0"/>
              </a:rPr>
              <a:t> </a:t>
            </a:r>
            <a:r>
              <a:rPr lang="en-US" sz="1600" b="1" dirty="0" smtClean="0">
                <a:latin typeface="Calibri" pitchFamily="34" charset="0"/>
                <a:cs typeface="Calibri" pitchFamily="34" charset="0"/>
              </a:rPr>
              <a:t>High Sensitivity will ensure that almost all leads who are likely to Convert are correctly predicted where as high Specificity will ensure that leads that are on the brink of the probability of getting Converted or not are not selected.</a:t>
            </a:r>
            <a:endParaRPr lang="en-US" sz="1600" b="1"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ctrTitle"/>
          </p:nvPr>
        </p:nvSpPr>
        <p:spPr>
          <a:xfrm>
            <a:off x="2590800" y="2514600"/>
            <a:ext cx="3733800" cy="758952"/>
          </a:xfrm>
        </p:spPr>
        <p:txBody>
          <a:bodyPr/>
          <a:lstStyle/>
          <a:p>
            <a:r>
              <a:rPr lang="en-US" dirty="0" smtClean="0"/>
              <a:t>Thank you </a:t>
            </a:r>
            <a:r>
              <a:rPr lang="en-US" dirty="0" smtClean="0">
                <a:sym typeface="Wingdings" pitchFamily="2" charset="2"/>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r>
              <a:rPr lang="en-US" sz="1900" dirty="0" smtClean="0">
                <a:latin typeface="Calibri" pitchFamily="34" charset="0"/>
                <a:cs typeface="Calibri" pitchFamily="34" charset="0"/>
              </a:rPr>
              <a:t>X Education sells online courses to industry professionals.</a:t>
            </a:r>
          </a:p>
          <a:p>
            <a:r>
              <a:rPr lang="en-US" sz="1900" dirty="0" smtClean="0">
                <a:latin typeface="Calibri" pitchFamily="34" charset="0"/>
                <a:cs typeface="Calibri" pitchFamily="34" charset="0"/>
              </a:rPr>
              <a:t>X Education gets a lot of leads, its lead conversion rate is very poor. For example, if, say, they acquire 100 leads in a day, only about 30 of them are converted.</a:t>
            </a:r>
          </a:p>
          <a:p>
            <a:r>
              <a:rPr lang="en-US" sz="1900" dirty="0" smtClean="0">
                <a:latin typeface="Calibri" pitchFamily="34" charset="0"/>
                <a:cs typeface="Calibri" pitchFamily="34" charset="0"/>
              </a:rPr>
              <a:t>To make this process more efficient, the company wishes to identify the most potential leads, also known as ‘Hot Leads’.</a:t>
            </a:r>
          </a:p>
          <a:p>
            <a:r>
              <a:rPr lang="en-US" sz="1900" dirty="0" smtClean="0">
                <a:latin typeface="Calibri" pitchFamily="34" charset="0"/>
                <a:cs typeface="Calibri" pitchFamily="34" charset="0"/>
              </a:rPr>
              <a:t>If they successfully identify this set of leads, the lead conversion rate should go up as the sales team will now be focusing more on communicating with the potential leads rather than making calls to everyone.</a:t>
            </a:r>
          </a:p>
          <a:p>
            <a:pPr>
              <a:buNone/>
            </a:pPr>
            <a:endParaRPr lang="en-US" sz="1900" dirty="0" smtClean="0">
              <a:latin typeface="Calibri" pitchFamily="34" charset="0"/>
              <a:cs typeface="Calibri" pitchFamily="34" charset="0"/>
            </a:endParaRPr>
          </a:p>
          <a:p>
            <a:pPr>
              <a:buNone/>
            </a:pPr>
            <a:r>
              <a:rPr lang="en-US" sz="1900" b="1" dirty="0" smtClean="0">
                <a:latin typeface="Calibri" pitchFamily="34" charset="0"/>
                <a:cs typeface="Calibri" pitchFamily="34" charset="0"/>
              </a:rPr>
              <a:t>Business Objective:</a:t>
            </a:r>
          </a:p>
          <a:p>
            <a:pPr>
              <a:buNone/>
            </a:pPr>
            <a:endParaRPr lang="en-US" sz="1900" b="1" dirty="0" smtClean="0">
              <a:latin typeface="Calibri" pitchFamily="34" charset="0"/>
              <a:cs typeface="Calibri" pitchFamily="34" charset="0"/>
            </a:endParaRPr>
          </a:p>
          <a:p>
            <a:r>
              <a:rPr lang="en-US" sz="1900" dirty="0" smtClean="0">
                <a:latin typeface="Calibri" pitchFamily="34" charset="0"/>
                <a:cs typeface="Calibri" pitchFamily="34" charset="0"/>
              </a:rPr>
              <a:t>X education wants to know most promising leads.</a:t>
            </a:r>
          </a:p>
          <a:p>
            <a:r>
              <a:rPr lang="en-US" sz="1900" dirty="0" smtClean="0">
                <a:latin typeface="Calibri" pitchFamily="34" charset="0"/>
                <a:cs typeface="Calibri" pitchFamily="34" charset="0"/>
              </a:rPr>
              <a:t>For that they want to build a Model which identifies the hot leads.</a:t>
            </a:r>
          </a:p>
          <a:p>
            <a:r>
              <a:rPr lang="en-US" sz="1900" dirty="0" smtClean="0">
                <a:latin typeface="Calibri" pitchFamily="34" charset="0"/>
                <a:cs typeface="Calibri" pitchFamily="34" charset="0"/>
              </a:rPr>
              <a:t>Deployment of the model for the future use</a:t>
            </a:r>
            <a:r>
              <a:rPr lang="en-US" sz="1900" b="1" dirty="0" smtClean="0">
                <a:latin typeface="Calibri" pitchFamily="34" charset="0"/>
                <a:cs typeface="Calibri" pitchFamily="34" charset="0"/>
              </a:rPr>
              <a:t>.</a:t>
            </a:r>
          </a:p>
        </p:txBody>
      </p:sp>
      <p:pic>
        <p:nvPicPr>
          <p:cNvPr id="1026" name="Picture 2"/>
          <p:cNvPicPr>
            <a:picLocks noChangeAspect="1" noChangeArrowheads="1"/>
          </p:cNvPicPr>
          <p:nvPr/>
        </p:nvPicPr>
        <p:blipFill>
          <a:blip r:embed="rId2"/>
          <a:srcRect/>
          <a:stretch>
            <a:fillRect/>
          </a:stretch>
        </p:blipFill>
        <p:spPr bwMode="auto">
          <a:xfrm>
            <a:off x="4562475" y="3419475"/>
            <a:ext cx="19050" cy="19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Methodology</a:t>
            </a:r>
            <a:endParaRPr lang="en-US" dirty="0"/>
          </a:p>
        </p:txBody>
      </p:sp>
      <p:sp>
        <p:nvSpPr>
          <p:cNvPr id="3" name="Content Placeholder 2"/>
          <p:cNvSpPr>
            <a:spLocks noGrp="1"/>
          </p:cNvSpPr>
          <p:nvPr>
            <p:ph idx="1"/>
          </p:nvPr>
        </p:nvSpPr>
        <p:spPr/>
        <p:txBody>
          <a:bodyPr>
            <a:noAutofit/>
          </a:bodyPr>
          <a:lstStyle/>
          <a:p>
            <a:pPr>
              <a:buNone/>
            </a:pPr>
            <a:r>
              <a:rPr lang="en-US" sz="1700" b="1" dirty="0" smtClean="0">
                <a:latin typeface="Calibri" pitchFamily="34" charset="0"/>
                <a:cs typeface="Calibri" pitchFamily="34" charset="0"/>
              </a:rPr>
              <a:t>Data Cleaning and Data Manipulation.</a:t>
            </a:r>
          </a:p>
          <a:p>
            <a:r>
              <a:rPr lang="en-US" sz="1700" dirty="0" smtClean="0">
                <a:latin typeface="Calibri" pitchFamily="34" charset="0"/>
                <a:cs typeface="Calibri" pitchFamily="34" charset="0"/>
              </a:rPr>
              <a:t>Check and handle duplicate data.</a:t>
            </a:r>
          </a:p>
          <a:p>
            <a:r>
              <a:rPr lang="en-US" sz="1700" dirty="0" smtClean="0">
                <a:latin typeface="Calibri" pitchFamily="34" charset="0"/>
                <a:cs typeface="Calibri" pitchFamily="34" charset="0"/>
              </a:rPr>
              <a:t>Check and handle NA values and missing values.</a:t>
            </a:r>
          </a:p>
          <a:p>
            <a:r>
              <a:rPr lang="en-US" sz="1700" dirty="0" smtClean="0">
                <a:latin typeface="Calibri" pitchFamily="34" charset="0"/>
                <a:cs typeface="Calibri" pitchFamily="34" charset="0"/>
              </a:rPr>
              <a:t>Drop columns, if it contains large amount of missing values and not useful for the analysis.</a:t>
            </a:r>
          </a:p>
          <a:p>
            <a:r>
              <a:rPr lang="en-US" sz="1700" dirty="0" smtClean="0">
                <a:latin typeface="Calibri" pitchFamily="34" charset="0"/>
                <a:cs typeface="Calibri" pitchFamily="34" charset="0"/>
              </a:rPr>
              <a:t>Imputation of the values, if necessary.</a:t>
            </a:r>
          </a:p>
          <a:p>
            <a:r>
              <a:rPr lang="en-US" sz="1700" dirty="0" smtClean="0">
                <a:latin typeface="Calibri" pitchFamily="34" charset="0"/>
                <a:cs typeface="Calibri" pitchFamily="34" charset="0"/>
              </a:rPr>
              <a:t>Check and handle outliers in data.</a:t>
            </a:r>
          </a:p>
          <a:p>
            <a:pPr>
              <a:buNone/>
            </a:pPr>
            <a:endParaRPr lang="en-US" sz="1700" dirty="0" smtClean="0">
              <a:latin typeface="Calibri" pitchFamily="34" charset="0"/>
              <a:cs typeface="Calibri" pitchFamily="34" charset="0"/>
            </a:endParaRPr>
          </a:p>
          <a:p>
            <a:pPr>
              <a:buNone/>
            </a:pPr>
            <a:r>
              <a:rPr lang="en-US" sz="1700" b="1" dirty="0" smtClean="0">
                <a:latin typeface="Calibri" pitchFamily="34" charset="0"/>
                <a:cs typeface="Calibri" pitchFamily="34" charset="0"/>
              </a:rPr>
              <a:t>EDA:</a:t>
            </a:r>
          </a:p>
          <a:p>
            <a:pPr marL="461772" indent="-342900">
              <a:buFont typeface="+mj-lt"/>
              <a:buAutoNum type="arabicPeriod"/>
            </a:pPr>
            <a:r>
              <a:rPr lang="en-US" sz="1700" dirty="0" err="1" smtClean="0">
                <a:latin typeface="Calibri" pitchFamily="34" charset="0"/>
                <a:cs typeface="Calibri" pitchFamily="34" charset="0"/>
              </a:rPr>
              <a:t>Univariate</a:t>
            </a:r>
            <a:r>
              <a:rPr lang="en-US" sz="1700" dirty="0" smtClean="0">
                <a:latin typeface="Calibri" pitchFamily="34" charset="0"/>
                <a:cs typeface="Calibri" pitchFamily="34" charset="0"/>
              </a:rPr>
              <a:t> data analysis: value count, distribution of variable etc.</a:t>
            </a:r>
          </a:p>
          <a:p>
            <a:pPr marL="461772" indent="-342900">
              <a:buFont typeface="+mj-lt"/>
              <a:buAutoNum type="arabicPeriod"/>
            </a:pPr>
            <a:r>
              <a:rPr lang="en-US" sz="1700" dirty="0" err="1" smtClean="0">
                <a:latin typeface="Calibri" pitchFamily="34" charset="0"/>
                <a:cs typeface="Calibri" pitchFamily="34" charset="0"/>
              </a:rPr>
              <a:t>Bivariate</a:t>
            </a:r>
            <a:r>
              <a:rPr lang="en-US" sz="1700" dirty="0" smtClean="0">
                <a:latin typeface="Calibri" pitchFamily="34" charset="0"/>
                <a:cs typeface="Calibri" pitchFamily="34" charset="0"/>
              </a:rPr>
              <a:t> data analysis: correlation coefficients and pattern between the variables etc.</a:t>
            </a:r>
          </a:p>
          <a:p>
            <a:endParaRPr lang="en-US" sz="1700" dirty="0" smtClean="0">
              <a:latin typeface="Calibri" pitchFamily="34" charset="0"/>
              <a:cs typeface="Calibri" pitchFamily="34" charset="0"/>
            </a:endParaRPr>
          </a:p>
          <a:p>
            <a:r>
              <a:rPr lang="en-US" sz="1700" dirty="0" smtClean="0">
                <a:latin typeface="Calibri" pitchFamily="34" charset="0"/>
                <a:cs typeface="Calibri" pitchFamily="34" charset="0"/>
              </a:rPr>
              <a:t>Feature Scaling &amp; Dummy Variables and encoding of the data.</a:t>
            </a:r>
          </a:p>
          <a:p>
            <a:r>
              <a:rPr lang="en-US" sz="1700" dirty="0" smtClean="0">
                <a:latin typeface="Calibri" pitchFamily="34" charset="0"/>
                <a:cs typeface="Calibri" pitchFamily="34" charset="0"/>
              </a:rPr>
              <a:t>Classification technique: logistic regression used for the model making and prediction.</a:t>
            </a:r>
          </a:p>
          <a:p>
            <a:r>
              <a:rPr lang="en-US" sz="1700" dirty="0" smtClean="0">
                <a:latin typeface="Calibri" pitchFamily="34" charset="0"/>
                <a:cs typeface="Calibri" pitchFamily="34" charset="0"/>
              </a:rPr>
              <a:t>Validation of the model.</a:t>
            </a:r>
          </a:p>
          <a:p>
            <a:r>
              <a:rPr lang="en-US" sz="1700" dirty="0" smtClean="0">
                <a:latin typeface="Calibri" pitchFamily="34" charset="0"/>
                <a:cs typeface="Calibri" pitchFamily="34" charset="0"/>
              </a:rPr>
              <a:t>Model presentation.</a:t>
            </a:r>
          </a:p>
          <a:p>
            <a:r>
              <a:rPr lang="en-US" sz="1700" dirty="0" smtClean="0">
                <a:latin typeface="Calibri" pitchFamily="34" charset="0"/>
                <a:cs typeface="Calibri" pitchFamily="34" charset="0"/>
              </a:rPr>
              <a:t>Conclusions and recommendations.</a:t>
            </a:r>
          </a:p>
          <a:p>
            <a:pPr>
              <a:buNone/>
            </a:pPr>
            <a:endParaRPr lang="en-US" sz="17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1447800" cy="1061829"/>
          </a:xfrm>
          <a:prstGeom prst="rect">
            <a:avLst/>
          </a:prstGeom>
        </p:spPr>
        <p:txBody>
          <a:bodyPr wrap="square">
            <a:spAutoFit/>
          </a:bodyPr>
          <a:lstStyle/>
          <a:p>
            <a:endParaRPr lang="en-US" dirty="0"/>
          </a:p>
          <a:p>
            <a:r>
              <a:rPr lang="en-US" sz="4500" b="1" dirty="0">
                <a:solidFill>
                  <a:schemeClr val="accent1">
                    <a:satMod val="150000"/>
                  </a:schemeClr>
                </a:solidFill>
                <a:latin typeface="+mj-lt"/>
                <a:ea typeface="+mj-ea"/>
                <a:cs typeface="+mj-cs"/>
              </a:rPr>
              <a:t>EDA</a:t>
            </a:r>
          </a:p>
        </p:txBody>
      </p:sp>
      <p:pic>
        <p:nvPicPr>
          <p:cNvPr id="2050" name="Picture 2"/>
          <p:cNvPicPr>
            <a:picLocks noChangeAspect="1" noChangeArrowheads="1"/>
          </p:cNvPicPr>
          <p:nvPr/>
        </p:nvPicPr>
        <p:blipFill>
          <a:blip r:embed="rId2"/>
          <a:srcRect/>
          <a:stretch>
            <a:fillRect/>
          </a:stretch>
        </p:blipFill>
        <p:spPr bwMode="auto">
          <a:xfrm>
            <a:off x="2133600" y="457200"/>
            <a:ext cx="4981575" cy="2619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0" y="2971800"/>
            <a:ext cx="4514850" cy="25336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4724400" y="3048000"/>
            <a:ext cx="4067175" cy="25336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4800" y="304801"/>
            <a:ext cx="4724400" cy="239896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45788" y="1981200"/>
            <a:ext cx="4298212" cy="2514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28600" y="3962400"/>
            <a:ext cx="5151237" cy="25907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Conversion</a:t>
            </a:r>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sz="3000" dirty="0" smtClean="0">
              <a:latin typeface="Calibri" pitchFamily="34" charset="0"/>
              <a:cs typeface="Calibri" pitchFamily="34" charset="0"/>
            </a:endParaRPr>
          </a:p>
          <a:p>
            <a:pPr>
              <a:buFont typeface="Wingdings" pitchFamily="2" charset="2"/>
              <a:buChar char="Ø"/>
            </a:pPr>
            <a:r>
              <a:rPr lang="en-US" sz="3000" dirty="0" smtClean="0">
                <a:latin typeface="Calibri" pitchFamily="34" charset="0"/>
                <a:cs typeface="Calibri" pitchFamily="34" charset="0"/>
              </a:rPr>
              <a:t>Numerical Variables are Normalized</a:t>
            </a:r>
          </a:p>
          <a:p>
            <a:pPr>
              <a:buFont typeface="Wingdings" pitchFamily="2" charset="2"/>
              <a:buChar char="Ø"/>
            </a:pPr>
            <a:r>
              <a:rPr lang="en-US" sz="3000" dirty="0" smtClean="0">
                <a:latin typeface="Calibri" pitchFamily="34" charset="0"/>
                <a:cs typeface="Calibri" pitchFamily="34" charset="0"/>
              </a:rPr>
              <a:t>Dummy Variables are created for object type variables</a:t>
            </a:r>
          </a:p>
          <a:p>
            <a:pPr>
              <a:buFont typeface="Wingdings" pitchFamily="2" charset="2"/>
              <a:buChar char="Ø"/>
            </a:pPr>
            <a:r>
              <a:rPr lang="en-US" sz="3000" dirty="0" smtClean="0">
                <a:latin typeface="Calibri" pitchFamily="34" charset="0"/>
                <a:cs typeface="Calibri" pitchFamily="34" charset="0"/>
              </a:rPr>
              <a:t>Total Rows for Analysis: 8792 </a:t>
            </a:r>
          </a:p>
          <a:p>
            <a:pPr>
              <a:buFont typeface="Wingdings" pitchFamily="2" charset="2"/>
              <a:buChar char="Ø"/>
            </a:pPr>
            <a:r>
              <a:rPr lang="en-US" sz="3000" dirty="0" smtClean="0">
                <a:latin typeface="Calibri" pitchFamily="34" charset="0"/>
                <a:cs typeface="Calibri" pitchFamily="34" charset="0"/>
              </a:rPr>
              <a:t>Total Columns for Analysis: 43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 Building</a:t>
            </a:r>
            <a:endParaRPr lang="en-US" dirty="0"/>
          </a:p>
        </p:txBody>
      </p:sp>
      <p:sp>
        <p:nvSpPr>
          <p:cNvPr id="3" name="Content Placeholder 2"/>
          <p:cNvSpPr>
            <a:spLocks noGrp="1"/>
          </p:cNvSpPr>
          <p:nvPr>
            <p:ph idx="1"/>
          </p:nvPr>
        </p:nvSpPr>
        <p:spPr/>
        <p:txBody>
          <a:bodyPr>
            <a:normAutofit/>
          </a:bodyPr>
          <a:lstStyle/>
          <a:p>
            <a:r>
              <a:rPr lang="en-US" sz="2800" dirty="0" smtClean="0">
                <a:latin typeface="Calibri" pitchFamily="34" charset="0"/>
                <a:cs typeface="Calibri" pitchFamily="34" charset="0"/>
              </a:rPr>
              <a:t>Splitting </a:t>
            </a:r>
            <a:r>
              <a:rPr lang="en-US" sz="2800" dirty="0" smtClean="0">
                <a:latin typeface="Calibri" pitchFamily="34" charset="0"/>
                <a:cs typeface="Calibri" pitchFamily="34" charset="0"/>
              </a:rPr>
              <a:t>the Data into Training and Testing Sets</a:t>
            </a:r>
          </a:p>
          <a:p>
            <a:r>
              <a:rPr lang="en-US" sz="2800" dirty="0" smtClean="0">
                <a:latin typeface="Calibri" pitchFamily="34" charset="0"/>
                <a:cs typeface="Calibri" pitchFamily="34" charset="0"/>
              </a:rPr>
              <a:t>The </a:t>
            </a:r>
            <a:r>
              <a:rPr lang="en-US" sz="2800" dirty="0" smtClean="0">
                <a:latin typeface="Calibri" pitchFamily="34" charset="0"/>
                <a:cs typeface="Calibri" pitchFamily="34" charset="0"/>
              </a:rPr>
              <a:t>first basic step for regression is performing a train-test split, we have chosen 70:30 ratio.</a:t>
            </a:r>
          </a:p>
          <a:p>
            <a:r>
              <a:rPr lang="en-US" sz="2800" dirty="0" smtClean="0">
                <a:latin typeface="Calibri" pitchFamily="34" charset="0"/>
                <a:cs typeface="Calibri" pitchFamily="34" charset="0"/>
              </a:rPr>
              <a:t>Use </a:t>
            </a:r>
            <a:r>
              <a:rPr lang="en-US" sz="2800" dirty="0" smtClean="0">
                <a:latin typeface="Calibri" pitchFamily="34" charset="0"/>
                <a:cs typeface="Calibri" pitchFamily="34" charset="0"/>
              </a:rPr>
              <a:t>RFE for Feature Selection</a:t>
            </a:r>
          </a:p>
          <a:p>
            <a:r>
              <a:rPr lang="en-US" sz="2800" dirty="0" smtClean="0">
                <a:latin typeface="Calibri" pitchFamily="34" charset="0"/>
                <a:cs typeface="Calibri" pitchFamily="34" charset="0"/>
              </a:rPr>
              <a:t>Running </a:t>
            </a:r>
            <a:r>
              <a:rPr lang="en-US" sz="2800" dirty="0" smtClean="0">
                <a:latin typeface="Calibri" pitchFamily="34" charset="0"/>
                <a:cs typeface="Calibri" pitchFamily="34" charset="0"/>
              </a:rPr>
              <a:t>RFE with 15 variables as output</a:t>
            </a:r>
          </a:p>
          <a:p>
            <a:r>
              <a:rPr lang="en-US" sz="2800" dirty="0" smtClean="0">
                <a:latin typeface="Calibri" pitchFamily="34" charset="0"/>
                <a:cs typeface="Calibri" pitchFamily="34" charset="0"/>
              </a:rPr>
              <a:t>Building </a:t>
            </a:r>
            <a:r>
              <a:rPr lang="en-US" sz="2800" dirty="0" smtClean="0">
                <a:latin typeface="Calibri" pitchFamily="34" charset="0"/>
                <a:cs typeface="Calibri" pitchFamily="34" charset="0"/>
              </a:rPr>
              <a:t>Model by removing the variable whose p-value is greater than 0.05 and </a:t>
            </a:r>
            <a:r>
              <a:rPr lang="en-US" sz="2800" dirty="0" err="1" smtClean="0">
                <a:latin typeface="Calibri" pitchFamily="34" charset="0"/>
                <a:cs typeface="Calibri" pitchFamily="34" charset="0"/>
              </a:rPr>
              <a:t>vifvalue</a:t>
            </a:r>
            <a:r>
              <a:rPr lang="en-US" sz="2800" dirty="0" smtClean="0">
                <a:latin typeface="Calibri" pitchFamily="34" charset="0"/>
                <a:cs typeface="Calibri" pitchFamily="34" charset="0"/>
              </a:rPr>
              <a:t> is greater than 5</a:t>
            </a:r>
          </a:p>
          <a:p>
            <a:r>
              <a:rPr lang="en-US" sz="2800" dirty="0" smtClean="0">
                <a:latin typeface="Calibri" pitchFamily="34" charset="0"/>
                <a:cs typeface="Calibri" pitchFamily="34" charset="0"/>
              </a:rPr>
              <a:t>Predictions </a:t>
            </a:r>
            <a:r>
              <a:rPr lang="en-US" sz="2800" dirty="0" smtClean="0">
                <a:latin typeface="Calibri" pitchFamily="34" charset="0"/>
                <a:cs typeface="Calibri" pitchFamily="34" charset="0"/>
              </a:rPr>
              <a:t>on test data </a:t>
            </a:r>
            <a:r>
              <a:rPr lang="en-US" sz="2800" dirty="0" smtClean="0">
                <a:latin typeface="Calibri" pitchFamily="34" charset="0"/>
                <a:cs typeface="Calibri" pitchFamily="34" charset="0"/>
              </a:rPr>
              <a:t>set.</a:t>
            </a:r>
            <a:endParaRPr lang="en-US" sz="2800" dirty="0" smtClean="0">
              <a:latin typeface="Calibri" pitchFamily="34" charset="0"/>
              <a:cs typeface="Calibri" pitchFamily="34" charset="0"/>
            </a:endParaRPr>
          </a:p>
          <a:p>
            <a:r>
              <a:rPr lang="en-US" sz="2800" dirty="0" smtClean="0">
                <a:latin typeface="Calibri" pitchFamily="34" charset="0"/>
                <a:cs typeface="Calibri" pitchFamily="34" charset="0"/>
              </a:rPr>
              <a:t>Overall </a:t>
            </a:r>
            <a:r>
              <a:rPr lang="en-US" sz="2800" dirty="0" smtClean="0">
                <a:latin typeface="Calibri" pitchFamily="34" charset="0"/>
                <a:cs typeface="Calibri" pitchFamily="34" charset="0"/>
              </a:rPr>
              <a:t>accuracy 81</a:t>
            </a:r>
            <a:r>
              <a:rPr lang="en-US" sz="2800" dirty="0" smtClean="0">
                <a:latin typeface="Calibri" pitchFamily="34" charset="0"/>
                <a:cs typeface="Calibri" pitchFamily="34" charset="0"/>
              </a:rPr>
              <a:t>%.</a:t>
            </a:r>
            <a:endParaRPr lang="en-US" sz="2800" dirty="0" smtClean="0">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ROC Curve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1447800"/>
            <a:ext cx="3419475" cy="3133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83039" y="1524000"/>
            <a:ext cx="5560961" cy="3200400"/>
          </a:xfrm>
          <a:prstGeom prst="rect">
            <a:avLst/>
          </a:prstGeom>
          <a:noFill/>
          <a:ln w="9525">
            <a:noFill/>
            <a:miter lim="800000"/>
            <a:headEnd/>
            <a:tailEnd/>
          </a:ln>
          <a:effectLst/>
        </p:spPr>
      </p:pic>
      <p:sp>
        <p:nvSpPr>
          <p:cNvPr id="6" name="Rectangle 5"/>
          <p:cNvSpPr/>
          <p:nvPr/>
        </p:nvSpPr>
        <p:spPr>
          <a:xfrm>
            <a:off x="228600" y="5181600"/>
            <a:ext cx="8610600" cy="1323439"/>
          </a:xfrm>
          <a:prstGeom prst="rect">
            <a:avLst/>
          </a:prstGeom>
        </p:spPr>
        <p:txBody>
          <a:bodyPr wrap="square">
            <a:spAutoFit/>
          </a:bodyPr>
          <a:lstStyle/>
          <a:p>
            <a:pPr marL="438912" indent="-320040">
              <a:buClr>
                <a:schemeClr val="accent1"/>
              </a:buClr>
              <a:buSzPct val="80000"/>
            </a:pPr>
            <a:r>
              <a:rPr lang="en-US" sz="2000" b="1" dirty="0" smtClean="0">
                <a:latin typeface="Calibri" pitchFamily="34" charset="0"/>
                <a:cs typeface="Calibri" pitchFamily="34" charset="0"/>
              </a:rPr>
              <a:t>Finding Optimal Cut off Point</a:t>
            </a:r>
          </a:p>
          <a:p>
            <a:pPr marL="438912" indent="-320040">
              <a:buClr>
                <a:schemeClr val="accent1"/>
              </a:buClr>
              <a:buSzPct val="80000"/>
              <a:buFont typeface="Wingdings 2"/>
              <a:buChar char=""/>
            </a:pPr>
            <a:r>
              <a:rPr lang="en-US" sz="2000" dirty="0" smtClean="0">
                <a:latin typeface="Calibri" pitchFamily="34" charset="0"/>
                <a:cs typeface="Calibri" pitchFamily="34" charset="0"/>
              </a:rPr>
              <a:t>Optimal cut </a:t>
            </a:r>
            <a:r>
              <a:rPr lang="en-US" sz="2000" dirty="0" smtClean="0">
                <a:latin typeface="Calibri" pitchFamily="34" charset="0"/>
                <a:cs typeface="Calibri" pitchFamily="34" charset="0"/>
              </a:rPr>
              <a:t>off probability.</a:t>
            </a:r>
          </a:p>
          <a:p>
            <a:pPr marL="438912" indent="-320040">
              <a:buClr>
                <a:schemeClr val="accent1"/>
              </a:buClr>
              <a:buSzPct val="80000"/>
              <a:buFont typeface="Wingdings 2"/>
              <a:buChar char=""/>
            </a:pPr>
            <a:r>
              <a:rPr lang="en-US" sz="2000" dirty="0" smtClean="0">
                <a:latin typeface="Calibri" pitchFamily="34" charset="0"/>
                <a:cs typeface="Calibri" pitchFamily="34" charset="0"/>
              </a:rPr>
              <a:t>Probability where we get balanced sensitivity and specificity.</a:t>
            </a:r>
          </a:p>
          <a:p>
            <a:pPr marL="438912" indent="-320040">
              <a:buClr>
                <a:schemeClr val="accent1"/>
              </a:buClr>
              <a:buSzPct val="80000"/>
              <a:buFont typeface="Wingdings 2"/>
              <a:buChar char=""/>
            </a:pPr>
            <a:r>
              <a:rPr lang="en-US" sz="2000" dirty="0" smtClean="0">
                <a:latin typeface="Calibri" pitchFamily="34" charset="0"/>
                <a:cs typeface="Calibri" pitchFamily="34" charset="0"/>
              </a:rPr>
              <a:t>From the second graph it is visible that the optimal cut off is at 0.35.</a:t>
            </a:r>
            <a:endParaRPr lang="en-US" sz="2000" dirty="0" smtClean="0">
              <a:latin typeface="Calibri" pitchFamily="34" charset="0"/>
              <a:cs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None/>
            </a:pPr>
            <a:r>
              <a:rPr lang="en-US" sz="2200" b="1" dirty="0" smtClean="0">
                <a:latin typeface="Calibri" pitchFamily="34" charset="0"/>
                <a:cs typeface="Calibri" pitchFamily="34" charset="0"/>
              </a:rPr>
              <a:t>The conversion probability of a lead </a:t>
            </a:r>
            <a:r>
              <a:rPr lang="en-US" sz="2200" b="1" dirty="0" smtClean="0">
                <a:latin typeface="Calibri" pitchFamily="34" charset="0"/>
                <a:cs typeface="Calibri" pitchFamily="34" charset="0"/>
              </a:rPr>
              <a:t>increases with </a:t>
            </a:r>
            <a:r>
              <a:rPr lang="en-US" sz="2200" b="1" dirty="0" smtClean="0">
                <a:latin typeface="Calibri" pitchFamily="34" charset="0"/>
                <a:cs typeface="Calibri" pitchFamily="34" charset="0"/>
              </a:rPr>
              <a:t>increase in values of </a:t>
            </a:r>
            <a:r>
              <a:rPr lang="en-US" sz="2200" b="1" dirty="0" smtClean="0">
                <a:latin typeface="Calibri" pitchFamily="34" charset="0"/>
                <a:cs typeface="Calibri" pitchFamily="34" charset="0"/>
              </a:rPr>
              <a:t>the following </a:t>
            </a:r>
            <a:r>
              <a:rPr lang="en-US" sz="2200" b="1" dirty="0" smtClean="0">
                <a:latin typeface="Calibri" pitchFamily="34" charset="0"/>
                <a:cs typeface="Calibri" pitchFamily="34" charset="0"/>
              </a:rPr>
              <a:t>features in descending order</a:t>
            </a:r>
            <a:r>
              <a:rPr lang="en-US" sz="2200" b="1" dirty="0" smtClean="0">
                <a:latin typeface="Calibri" pitchFamily="34" charset="0"/>
                <a:cs typeface="Calibri" pitchFamily="34" charset="0"/>
              </a:rPr>
              <a:t>: </a:t>
            </a:r>
          </a:p>
          <a:p>
            <a:pPr>
              <a:buNone/>
            </a:pPr>
            <a:endParaRPr lang="en-US" sz="2000" b="1" dirty="0" smtClean="0">
              <a:latin typeface="Calibri" pitchFamily="34" charset="0"/>
              <a:cs typeface="Calibri" pitchFamily="34" charset="0"/>
            </a:endParaRPr>
          </a:p>
          <a:p>
            <a:pPr>
              <a:buNone/>
            </a:pPr>
            <a:endParaRPr lang="en-US" sz="2000" b="1" dirty="0" smtClean="0">
              <a:latin typeface="Calibri" pitchFamily="34" charset="0"/>
              <a:cs typeface="Calibri" pitchFamily="34" charset="0"/>
            </a:endParaRPr>
          </a:p>
          <a:p>
            <a:pPr>
              <a:buNone/>
            </a:pPr>
            <a:r>
              <a:rPr lang="en-US" sz="2000" b="1" dirty="0" smtClean="0">
                <a:latin typeface="Calibri" pitchFamily="34" charset="0"/>
                <a:cs typeface="Calibri" pitchFamily="34" charset="0"/>
              </a:rPr>
              <a:t> </a:t>
            </a:r>
          </a:p>
        </p:txBody>
      </p:sp>
      <p:pic>
        <p:nvPicPr>
          <p:cNvPr id="12" name="Picture 2"/>
          <p:cNvPicPr>
            <a:picLocks noChangeAspect="1" noChangeArrowheads="1"/>
          </p:cNvPicPr>
          <p:nvPr/>
        </p:nvPicPr>
        <p:blipFill>
          <a:blip r:embed="rId2"/>
          <a:srcRect/>
          <a:stretch>
            <a:fillRect/>
          </a:stretch>
        </p:blipFill>
        <p:spPr bwMode="auto">
          <a:xfrm>
            <a:off x="2667000" y="2895600"/>
            <a:ext cx="3219450" cy="2057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166</TotalTime>
  <Words>538</Words>
  <Application>Microsoft Office PowerPoint</Application>
  <PresentationFormat>On-screen Show (4:3)</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Lead Scoring Case Study  Presentation</vt:lpstr>
      <vt:lpstr>Problem Statement</vt:lpstr>
      <vt:lpstr>Solution Methodology</vt:lpstr>
      <vt:lpstr>Slide 4</vt:lpstr>
      <vt:lpstr>Slide 5</vt:lpstr>
      <vt:lpstr>Data Conversion</vt:lpstr>
      <vt:lpstr>Model Building</vt:lpstr>
      <vt:lpstr>ROC Curve</vt:lpstr>
      <vt:lpstr>Conclusion</vt:lpstr>
      <vt:lpstr>Slide 10</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Presentation</dc:title>
  <dc:creator>Windows User</dc:creator>
  <cp:lastModifiedBy>Windows User</cp:lastModifiedBy>
  <cp:revision>17</cp:revision>
  <dcterms:created xsi:type="dcterms:W3CDTF">2021-03-06T18:18:48Z</dcterms:created>
  <dcterms:modified xsi:type="dcterms:W3CDTF">2021-03-06T21:24:25Z</dcterms:modified>
</cp:coreProperties>
</file>