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96031-0E40-4482-8945-60BF75AEE7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1B6893-03FA-4C0D-8F4F-1F2BF58462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7A525-A777-41D5-8732-EA16551D0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C5DD8-3FFE-46E8-B087-E254C42A3DB4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AC91B-BBB5-4C68-A5CA-825FCACA0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2807C-0A09-41C2-8E0E-FF5CE4FF1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01E9-687C-4C43-85AF-27003CDCE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014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6B44-2D95-43D4-93C0-3D9BBA47E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E15075-513F-46C6-9D6C-C77ABA342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B6166-23AD-4DB4-B30A-2070BA9CE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C5DD8-3FFE-46E8-B087-E254C42A3DB4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AAD3C-BB18-47E6-B107-402FE2FD3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3040F-243B-4264-A001-92A98C6CC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01E9-687C-4C43-85AF-27003CDCE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927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4B992E-BF8E-42C5-AE37-6A61351EEE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A8C462-2F2A-47BB-84CB-576E464CD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76248-9400-4E70-8050-DB5BDD7AC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C5DD8-3FFE-46E8-B087-E254C42A3DB4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3809E-4C72-47ED-BFD1-81B949D87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1B3C8-B9DD-4D80-9B8F-45FE0D26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01E9-687C-4C43-85AF-27003CDCE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554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A43B8-35C8-48ED-8B33-0E4E0D0C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65D1C-4ADD-4332-BDF4-B5950A97B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6CAD8-C4E2-41D9-A153-A9D86F066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C5DD8-3FFE-46E8-B087-E254C42A3DB4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AB951-2ECB-4F89-B35F-9B658C211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180ED-7F52-448C-A379-15BA376BF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01E9-687C-4C43-85AF-27003CDCE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877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69961-7DC1-4E0D-B81C-67BBBA428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02765-33FD-45AF-88B8-7687B3D87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C1A19-9AC3-498C-B525-7CC356DBD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C5DD8-3FFE-46E8-B087-E254C42A3DB4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4822F-B9D3-4614-B0FC-9500EF25A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B7BF3-8DFC-4713-87E9-C8C9B5FEA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01E9-687C-4C43-85AF-27003CDCE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33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7AFEE-EA36-461B-95A0-562AA5892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F3F0F-9375-49D7-B9AA-5936E57D5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E41F64-3D67-406A-B062-89734B00E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F4B5A-4DD7-46FC-9066-840BE787D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C5DD8-3FFE-46E8-B087-E254C42A3DB4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6D4B5-E930-409C-A88F-BE257DFA6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C2C457-5D2F-4642-9734-0CBFFB04C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01E9-687C-4C43-85AF-27003CDCE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78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F9500-2986-450C-99E3-9338061D5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06EF9-7AEF-4061-9399-00F0F1E37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FC4A27-FD16-4AAF-8DE0-5CE8A1C62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78F071-831A-49F6-B1C1-70005B648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3A751E-B085-4408-A045-297643CC7E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B82489-066D-4ABC-A5FE-476DFA588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C5DD8-3FFE-46E8-B087-E254C42A3DB4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49BCB2-8708-4EEF-80A5-2F11D8E5E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C4B0A1-1108-4CFA-86B4-6AD130EC8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01E9-687C-4C43-85AF-27003CDCE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21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94D7-8CC7-4679-8106-661D014B0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A29D59-A081-4CF4-A1B1-181B96AF9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C5DD8-3FFE-46E8-B087-E254C42A3DB4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0BFA71-0C36-4263-A214-D359DF3EE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1562BB-60A8-4813-80C7-275B29F7D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01E9-687C-4C43-85AF-27003CDCE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054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06D472-7D49-4F76-8721-C26A0245B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C5DD8-3FFE-46E8-B087-E254C42A3DB4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A1A117-2AE9-42E9-A374-0B09B03A7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1A5FB6-B96B-46A8-84FD-BCAF1ED0E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01E9-687C-4C43-85AF-27003CDCE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58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C8FB6-BBA5-42BB-BCA6-807F2078D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82E17-1BA6-41AF-A0D5-18691C061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6B490B-2927-4A7E-8A2D-9D2AD7930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B86F3C-FED8-404C-8962-8AD033F3E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C5DD8-3FFE-46E8-B087-E254C42A3DB4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C5ACD3-CE33-4302-8501-0AD8F6FC8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C6D35D-724C-476D-9280-8D41DBF75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01E9-687C-4C43-85AF-27003CDCE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491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0DCCF-9673-48BE-95AE-14CA4CD2C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0938DE-2808-4C2B-860F-5A4AF47BB1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38CD9E-576E-40B0-B7E3-82CDB7E9A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87039-453F-43CD-85F7-A6C3011FC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C5DD8-3FFE-46E8-B087-E254C42A3DB4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9AFDF2-EBF3-4920-9224-195141380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B32FD-FBE1-4B86-AB90-6F8C89CA0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01E9-687C-4C43-85AF-27003CDCE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28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9F75F4-0F8E-40BE-A08C-5340038CB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5616E-71DE-46B2-BC7F-D29480FE1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2141C-A1AF-4ED5-A52D-0D2D15F5F8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C5DD8-3FFE-46E8-B087-E254C42A3DB4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D4496-4556-4D81-B5CA-C26EB03EDE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73278-6B11-49DB-A578-F12847AF3C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201E9-687C-4C43-85AF-27003CDCE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684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55CE475-4399-4248-BC38-A1820EEAF347}"/>
              </a:ext>
            </a:extLst>
          </p:cNvPr>
          <p:cNvSpPr txBox="1"/>
          <p:nvPr/>
        </p:nvSpPr>
        <p:spPr>
          <a:xfrm>
            <a:off x="65314" y="429208"/>
            <a:ext cx="1145799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Pre Setup</a:t>
            </a:r>
          </a:p>
          <a:p>
            <a:r>
              <a:rPr lang="en-US" dirty="0"/>
              <a:t>Once you've gained access to your terminal it might be wise to spend ~1 minute to setup your environment. Set these:</a:t>
            </a:r>
          </a:p>
          <a:p>
            <a:endParaRPr lang="en-US" dirty="0"/>
          </a:p>
          <a:p>
            <a:r>
              <a:rPr lang="en-US" dirty="0"/>
              <a:t>alias k=</a:t>
            </a:r>
            <a:r>
              <a:rPr lang="en-US" dirty="0" err="1"/>
              <a:t>kubectl</a:t>
            </a:r>
            <a:endParaRPr lang="en-US" dirty="0"/>
          </a:p>
          <a:p>
            <a:endParaRPr lang="en-US" dirty="0"/>
          </a:p>
          <a:p>
            <a:r>
              <a:rPr lang="en-US" dirty="0"/>
              <a:t>Complete –F - - </a:t>
            </a:r>
            <a:r>
              <a:rPr lang="en-US" dirty="0" err="1"/>
              <a:t>start_kubectl</a:t>
            </a:r>
            <a:r>
              <a:rPr lang="en-US" dirty="0"/>
              <a:t> k</a:t>
            </a:r>
          </a:p>
          <a:p>
            <a:r>
              <a:rPr lang="en-US" dirty="0"/>
              <a:t>​</a:t>
            </a:r>
          </a:p>
          <a:p>
            <a:r>
              <a:rPr lang="en-US" dirty="0"/>
              <a:t>export do="--dry-run=client -o </a:t>
            </a:r>
            <a:r>
              <a:rPr lang="en-US" dirty="0" err="1"/>
              <a:t>yaml</a:t>
            </a:r>
            <a:r>
              <a:rPr lang="en-US" dirty="0"/>
              <a:t>" # like short for dry output. use whatever you like</a:t>
            </a:r>
          </a:p>
          <a:p>
            <a:r>
              <a:rPr lang="en-US" dirty="0"/>
              <a:t>vim</a:t>
            </a:r>
          </a:p>
          <a:p>
            <a:r>
              <a:rPr lang="en-US" dirty="0"/>
              <a:t>To make vim use 2 spaces for a tab edit ~/.</a:t>
            </a:r>
            <a:r>
              <a:rPr lang="en-US" dirty="0" err="1"/>
              <a:t>vimrc</a:t>
            </a:r>
            <a:r>
              <a:rPr lang="en-US" dirty="0"/>
              <a:t> to contain:</a:t>
            </a:r>
          </a:p>
          <a:p>
            <a:endParaRPr lang="en-US" dirty="0"/>
          </a:p>
          <a:p>
            <a:r>
              <a:rPr lang="en-US" dirty="0"/>
              <a:t>set </a:t>
            </a:r>
            <a:r>
              <a:rPr lang="en-US" dirty="0" err="1"/>
              <a:t>tabstop</a:t>
            </a:r>
            <a:r>
              <a:rPr lang="en-US" dirty="0"/>
              <a:t>=2</a:t>
            </a:r>
          </a:p>
          <a:p>
            <a:r>
              <a:rPr lang="en-US" dirty="0"/>
              <a:t>set </a:t>
            </a:r>
            <a:r>
              <a:rPr lang="en-US" dirty="0" err="1"/>
              <a:t>expandtab</a:t>
            </a:r>
            <a:endParaRPr lang="en-US" dirty="0"/>
          </a:p>
          <a:p>
            <a:r>
              <a:rPr lang="en-US" dirty="0"/>
              <a:t>set </a:t>
            </a:r>
            <a:r>
              <a:rPr lang="en-US" dirty="0" err="1"/>
              <a:t>shiftwidth</a:t>
            </a:r>
            <a:r>
              <a:rPr lang="en-US" dirty="0"/>
              <a:t>=2</a:t>
            </a:r>
          </a:p>
        </p:txBody>
      </p:sp>
    </p:spTree>
    <p:extLst>
      <p:ext uri="{BB962C8B-B14F-4D97-AF65-F5344CB8AC3E}">
        <p14:creationId xmlns:p14="http://schemas.microsoft.com/office/powerpoint/2010/main" val="169432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7E142B0-4F71-48C4-801D-0CA18ACCBC30}"/>
              </a:ext>
            </a:extLst>
          </p:cNvPr>
          <p:cNvSpPr txBox="1"/>
          <p:nvPr/>
        </p:nvSpPr>
        <p:spPr>
          <a:xfrm>
            <a:off x="3048778" y="2274838"/>
            <a:ext cx="609755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Task weight: 6%</a:t>
            </a:r>
          </a:p>
          <a:p>
            <a:endParaRPr lang="en-US" dirty="0"/>
          </a:p>
          <a:p>
            <a:r>
              <a:rPr lang="en-US" dirty="0"/>
              <a:t>Use context: </a:t>
            </a:r>
            <a:r>
              <a:rPr lang="en-US" dirty="0" err="1"/>
              <a:t>kubectl</a:t>
            </a:r>
            <a:r>
              <a:rPr lang="en-US" dirty="0"/>
              <a:t> config use-context k8s-c1-H</a:t>
            </a:r>
          </a:p>
          <a:p>
            <a:endParaRPr lang="en-US" dirty="0"/>
          </a:p>
          <a:p>
            <a:r>
              <a:rPr lang="en-US" dirty="0"/>
              <a:t>Create a new </a:t>
            </a:r>
            <a:r>
              <a:rPr lang="en-US" dirty="0" err="1"/>
              <a:t>ServiceAccount</a:t>
            </a:r>
            <a:r>
              <a:rPr lang="en-US" dirty="0"/>
              <a:t> processor in Namespace project-hamster. Create a Role and </a:t>
            </a:r>
            <a:r>
              <a:rPr lang="en-US" dirty="0" err="1"/>
              <a:t>RoleBinding</a:t>
            </a:r>
            <a:r>
              <a:rPr lang="en-US" dirty="0"/>
              <a:t>, both named processor as well. These should allow the new SA to only create Secrets and </a:t>
            </a:r>
            <a:r>
              <a:rPr lang="en-US" dirty="0" err="1"/>
              <a:t>ConfigMaps</a:t>
            </a:r>
            <a:r>
              <a:rPr lang="en-US" dirty="0"/>
              <a:t> in that Namespace.</a:t>
            </a:r>
          </a:p>
        </p:txBody>
      </p:sp>
    </p:spTree>
    <p:extLst>
      <p:ext uri="{BB962C8B-B14F-4D97-AF65-F5344CB8AC3E}">
        <p14:creationId xmlns:p14="http://schemas.microsoft.com/office/powerpoint/2010/main" val="2108280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DB118D-85CC-4D50-96C1-9073C2FE2250}"/>
              </a:ext>
            </a:extLst>
          </p:cNvPr>
          <p:cNvSpPr txBox="1"/>
          <p:nvPr/>
        </p:nvSpPr>
        <p:spPr>
          <a:xfrm>
            <a:off x="3048778" y="1997839"/>
            <a:ext cx="609755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Task weight: 4%</a:t>
            </a:r>
          </a:p>
          <a:p>
            <a:endParaRPr lang="en-US" dirty="0"/>
          </a:p>
          <a:p>
            <a:r>
              <a:rPr lang="en-US" dirty="0"/>
              <a:t>Use context: </a:t>
            </a:r>
            <a:r>
              <a:rPr lang="en-US" dirty="0" err="1"/>
              <a:t>kubectl</a:t>
            </a:r>
            <a:r>
              <a:rPr lang="en-US" dirty="0"/>
              <a:t> config use-context k8s-c1-H</a:t>
            </a:r>
          </a:p>
          <a:p>
            <a:endParaRPr lang="en-US" dirty="0"/>
          </a:p>
          <a:p>
            <a:r>
              <a:rPr lang="en-US" dirty="0"/>
              <a:t>Use Namespace project-tiger for the following. Create a </a:t>
            </a:r>
            <a:r>
              <a:rPr lang="en-US" dirty="0" err="1"/>
              <a:t>DaemonSet</a:t>
            </a:r>
            <a:r>
              <a:rPr lang="en-US" dirty="0"/>
              <a:t> named ds-important with image httpd:2.4-alpine and labels id=ds-important and </a:t>
            </a:r>
            <a:r>
              <a:rPr lang="en-US" dirty="0" err="1"/>
              <a:t>uuid</a:t>
            </a:r>
            <a:r>
              <a:rPr lang="en-US" dirty="0"/>
              <a:t>=18426a0b-5f59-4e10-923f-c0e078e82462. The Pods it creates should request 10 </a:t>
            </a:r>
            <a:r>
              <a:rPr lang="en-US" dirty="0" err="1"/>
              <a:t>millicore</a:t>
            </a:r>
            <a:r>
              <a:rPr lang="en-US" dirty="0"/>
              <a:t> </a:t>
            </a:r>
            <a:r>
              <a:rPr lang="en-US" dirty="0" err="1"/>
              <a:t>cpu</a:t>
            </a:r>
            <a:r>
              <a:rPr lang="en-US" dirty="0"/>
              <a:t> and 10 megabytes memory. The Pods of that </a:t>
            </a:r>
            <a:r>
              <a:rPr lang="en-US" dirty="0" err="1"/>
              <a:t>DaemonSet</a:t>
            </a:r>
            <a:r>
              <a:rPr lang="en-US" dirty="0"/>
              <a:t> should run on all nodes.</a:t>
            </a:r>
          </a:p>
        </p:txBody>
      </p:sp>
    </p:spTree>
    <p:extLst>
      <p:ext uri="{BB962C8B-B14F-4D97-AF65-F5344CB8AC3E}">
        <p14:creationId xmlns:p14="http://schemas.microsoft.com/office/powerpoint/2010/main" val="2250363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629E43-59C7-410B-AD8F-B91308137ED8}"/>
              </a:ext>
            </a:extLst>
          </p:cNvPr>
          <p:cNvSpPr txBox="1"/>
          <p:nvPr/>
        </p:nvSpPr>
        <p:spPr>
          <a:xfrm>
            <a:off x="3048778" y="612845"/>
            <a:ext cx="609755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Task weight: 6%</a:t>
            </a:r>
          </a:p>
          <a:p>
            <a:endParaRPr lang="en-US" dirty="0"/>
          </a:p>
          <a:p>
            <a:r>
              <a:rPr lang="en-US" dirty="0"/>
              <a:t>Use context: </a:t>
            </a:r>
            <a:r>
              <a:rPr lang="en-US" dirty="0" err="1"/>
              <a:t>kubectl</a:t>
            </a:r>
            <a:r>
              <a:rPr lang="en-US" dirty="0"/>
              <a:t> config use-context k8s-c1-H</a:t>
            </a:r>
          </a:p>
          <a:p>
            <a:endParaRPr lang="en-US" dirty="0"/>
          </a:p>
          <a:p>
            <a:r>
              <a:rPr lang="en-US" dirty="0"/>
              <a:t>Use Namespace project-tiger for the following. Create a Deployment named deploy-important with label id=very-important (the pods should also have this label) and 3 replicas. It should contain two containers, the first named container1 with image nginx:1.17.6-alpine and the second one named container2 with image </a:t>
            </a:r>
            <a:r>
              <a:rPr lang="en-US" dirty="0" err="1"/>
              <a:t>kubernetes</a:t>
            </a:r>
            <a:r>
              <a:rPr lang="en-US" dirty="0"/>
              <a:t>/pause.</a:t>
            </a:r>
          </a:p>
          <a:p>
            <a:endParaRPr lang="en-US" dirty="0"/>
          </a:p>
          <a:p>
            <a:r>
              <a:rPr lang="en-US" dirty="0"/>
              <a:t>There should be only ever one Pod of that Deployment running on one worker node. We have two worker nodes: cluster1-worker1 and cluster1-worker2. Because the Deployment has three replicas the result should be that on both nodes one Pod is running. The third Pod won't be scheduled, unless a new worker node will be added.</a:t>
            </a:r>
          </a:p>
          <a:p>
            <a:endParaRPr lang="en-US" dirty="0"/>
          </a:p>
          <a:p>
            <a:r>
              <a:rPr lang="en-US" dirty="0"/>
              <a:t>In a way we kind of simulate the </a:t>
            </a:r>
            <a:r>
              <a:rPr lang="en-US" dirty="0" err="1"/>
              <a:t>behaviour</a:t>
            </a:r>
            <a:r>
              <a:rPr lang="en-US" dirty="0"/>
              <a:t> of a </a:t>
            </a:r>
            <a:r>
              <a:rPr lang="en-US" dirty="0" err="1"/>
              <a:t>DaemonSet</a:t>
            </a:r>
            <a:r>
              <a:rPr lang="en-US" dirty="0"/>
              <a:t> here, but using a Deployment and a fixed number of replicas.</a:t>
            </a:r>
          </a:p>
        </p:txBody>
      </p:sp>
    </p:spTree>
    <p:extLst>
      <p:ext uri="{BB962C8B-B14F-4D97-AF65-F5344CB8AC3E}">
        <p14:creationId xmlns:p14="http://schemas.microsoft.com/office/powerpoint/2010/main" val="2179083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3B85E2-3BE0-4CB5-BEE5-6BD8C25D118E}"/>
              </a:ext>
            </a:extLst>
          </p:cNvPr>
          <p:cNvSpPr txBox="1"/>
          <p:nvPr/>
        </p:nvSpPr>
        <p:spPr>
          <a:xfrm>
            <a:off x="3048778" y="58847"/>
            <a:ext cx="6097554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Task weight: 4%</a:t>
            </a:r>
          </a:p>
          <a:p>
            <a:endParaRPr lang="en-US" dirty="0"/>
          </a:p>
          <a:p>
            <a:r>
              <a:rPr lang="en-US" dirty="0"/>
              <a:t>Use context: </a:t>
            </a:r>
            <a:r>
              <a:rPr lang="en-US" dirty="0" err="1"/>
              <a:t>kubectl</a:t>
            </a:r>
            <a:r>
              <a:rPr lang="en-US" dirty="0"/>
              <a:t> config use-context k8s-c1-H</a:t>
            </a:r>
          </a:p>
          <a:p>
            <a:endParaRPr lang="en-US" dirty="0"/>
          </a:p>
          <a:p>
            <a:r>
              <a:rPr lang="en-US" dirty="0"/>
              <a:t>Create a Pod named multi-container-playground in Namespace default with three containers, named c1, c2 and c3. There should be a volume attached to that Pod and mounted into every container, but the volume shouldn't be persisted or shared with other Pods.</a:t>
            </a:r>
          </a:p>
          <a:p>
            <a:endParaRPr lang="en-US" dirty="0"/>
          </a:p>
          <a:p>
            <a:r>
              <a:rPr lang="en-US" dirty="0"/>
              <a:t>Container c1 should be of image nginx:1.17.6-alpine and have the name of the node where its Pod is running on value available as environment variable MY_NODE_NAME.</a:t>
            </a:r>
          </a:p>
          <a:p>
            <a:endParaRPr lang="en-US" dirty="0"/>
          </a:p>
          <a:p>
            <a:r>
              <a:rPr lang="en-US" dirty="0"/>
              <a:t>Container c2 should be of image busybox:1.31.1 and write the output of the date command every second in the shared volume into file date.log. You can use while true; do date &gt;&gt; /your/vol/path/date.log; sleep 1; done for this.</a:t>
            </a:r>
          </a:p>
          <a:p>
            <a:endParaRPr lang="en-US" dirty="0"/>
          </a:p>
          <a:p>
            <a:r>
              <a:rPr lang="en-US" dirty="0"/>
              <a:t>Container c3 should be of image busybox:1.31.1 and constantly write the content of file date.log from the shared volume to </a:t>
            </a:r>
            <a:r>
              <a:rPr lang="en-US" dirty="0" err="1"/>
              <a:t>stdout</a:t>
            </a:r>
            <a:r>
              <a:rPr lang="en-US" dirty="0"/>
              <a:t>. You can use tail -f /your/vol/path/date.log for this.</a:t>
            </a:r>
          </a:p>
          <a:p>
            <a:endParaRPr lang="en-US" dirty="0"/>
          </a:p>
          <a:p>
            <a:r>
              <a:rPr lang="en-US" dirty="0"/>
              <a:t>Check the logs of container c3 to confirm correct setup.</a:t>
            </a:r>
          </a:p>
        </p:txBody>
      </p:sp>
    </p:spTree>
    <p:extLst>
      <p:ext uri="{BB962C8B-B14F-4D97-AF65-F5344CB8AC3E}">
        <p14:creationId xmlns:p14="http://schemas.microsoft.com/office/powerpoint/2010/main" val="3027370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7CBB7D-8F07-46C4-BCB0-709E20A38273}"/>
              </a:ext>
            </a:extLst>
          </p:cNvPr>
          <p:cNvSpPr txBox="1"/>
          <p:nvPr/>
        </p:nvSpPr>
        <p:spPr>
          <a:xfrm>
            <a:off x="3048778" y="58847"/>
            <a:ext cx="6097554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Task weight: 2%</a:t>
            </a:r>
          </a:p>
          <a:p>
            <a:endParaRPr lang="en-US" dirty="0"/>
          </a:p>
          <a:p>
            <a:r>
              <a:rPr lang="en-US" dirty="0"/>
              <a:t>Use context: </a:t>
            </a:r>
            <a:r>
              <a:rPr lang="en-US" dirty="0" err="1"/>
              <a:t>kubectl</a:t>
            </a:r>
            <a:r>
              <a:rPr lang="en-US" dirty="0"/>
              <a:t> config use-context k8s-c1-H</a:t>
            </a:r>
          </a:p>
          <a:p>
            <a:endParaRPr lang="en-US" dirty="0"/>
          </a:p>
          <a:p>
            <a:r>
              <a:rPr lang="en-US" dirty="0"/>
              <a:t>You're ask to find out following information about the cluster k8s-c1-H :</a:t>
            </a:r>
          </a:p>
          <a:p>
            <a:endParaRPr lang="en-US" dirty="0"/>
          </a:p>
          <a:p>
            <a:r>
              <a:rPr lang="en-US" dirty="0"/>
              <a:t>How many master nodes are available?</a:t>
            </a:r>
          </a:p>
          <a:p>
            <a:r>
              <a:rPr lang="en-US" dirty="0"/>
              <a:t>How many worker nodes are available?</a:t>
            </a:r>
          </a:p>
          <a:p>
            <a:r>
              <a:rPr lang="en-US" dirty="0"/>
              <a:t>What is the Pod CIDR of cluster1-worker1?</a:t>
            </a:r>
          </a:p>
          <a:p>
            <a:r>
              <a:rPr lang="en-US" dirty="0"/>
              <a:t>What is the Service CIDR?</a:t>
            </a:r>
          </a:p>
          <a:p>
            <a:r>
              <a:rPr lang="en-US" dirty="0"/>
              <a:t>Which Networking (or CNI Plugin) is configured and where is its config file?</a:t>
            </a:r>
          </a:p>
          <a:p>
            <a:r>
              <a:rPr lang="en-US" dirty="0"/>
              <a:t>Which suffix will static pods have that run on cluster1-worker1?</a:t>
            </a:r>
          </a:p>
          <a:p>
            <a:r>
              <a:rPr lang="en-US" dirty="0"/>
              <a:t>Write your answers into file /opt/course/14/cluster-info, structured like this:</a:t>
            </a:r>
          </a:p>
          <a:p>
            <a:endParaRPr lang="en-US" dirty="0"/>
          </a:p>
          <a:p>
            <a:r>
              <a:rPr lang="en-US" dirty="0"/>
              <a:t># /opt/course/14/cluster-info</a:t>
            </a:r>
          </a:p>
          <a:p>
            <a:r>
              <a:rPr lang="en-US" dirty="0"/>
              <a:t>1: [ANSWER]</a:t>
            </a:r>
          </a:p>
          <a:p>
            <a:r>
              <a:rPr lang="en-US" dirty="0"/>
              <a:t>2: [ANSWER]</a:t>
            </a:r>
          </a:p>
          <a:p>
            <a:r>
              <a:rPr lang="en-US" dirty="0"/>
              <a:t>3: [ANSWER]</a:t>
            </a:r>
          </a:p>
          <a:p>
            <a:r>
              <a:rPr lang="en-US" dirty="0"/>
              <a:t>4: [ANSWER]</a:t>
            </a:r>
          </a:p>
          <a:p>
            <a:r>
              <a:rPr lang="en-US" dirty="0"/>
              <a:t>5: [ANSWER]</a:t>
            </a:r>
          </a:p>
          <a:p>
            <a:r>
              <a:rPr lang="en-US" dirty="0"/>
              <a:t>6: [ANSWER]</a:t>
            </a:r>
          </a:p>
        </p:txBody>
      </p:sp>
    </p:spTree>
    <p:extLst>
      <p:ext uri="{BB962C8B-B14F-4D97-AF65-F5344CB8AC3E}">
        <p14:creationId xmlns:p14="http://schemas.microsoft.com/office/powerpoint/2010/main" val="735206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5DF9DD-35D2-432C-81A3-093A343273EB}"/>
              </a:ext>
            </a:extLst>
          </p:cNvPr>
          <p:cNvSpPr txBox="1"/>
          <p:nvPr/>
        </p:nvSpPr>
        <p:spPr>
          <a:xfrm>
            <a:off x="3048778" y="1028343"/>
            <a:ext cx="609755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Task weight: 3%</a:t>
            </a:r>
          </a:p>
          <a:p>
            <a:endParaRPr lang="en-US" dirty="0"/>
          </a:p>
          <a:p>
            <a:r>
              <a:rPr lang="en-US" dirty="0"/>
              <a:t>Use context: </a:t>
            </a:r>
            <a:r>
              <a:rPr lang="en-US" dirty="0" err="1"/>
              <a:t>kubectl</a:t>
            </a:r>
            <a:r>
              <a:rPr lang="en-US" dirty="0"/>
              <a:t> config use-context k8s-c2-AC</a:t>
            </a:r>
          </a:p>
          <a:p>
            <a:endParaRPr lang="en-US" dirty="0"/>
          </a:p>
          <a:p>
            <a:r>
              <a:rPr lang="en-US" dirty="0"/>
              <a:t>Write a command into /opt/course/15/cluster_events.sh which shows the latest events in the whole cluster, ordered by time. Use </a:t>
            </a:r>
            <a:r>
              <a:rPr lang="en-US" dirty="0" err="1"/>
              <a:t>kubectl</a:t>
            </a:r>
            <a:r>
              <a:rPr lang="en-US" dirty="0"/>
              <a:t> for it.</a:t>
            </a:r>
          </a:p>
          <a:p>
            <a:endParaRPr lang="en-US" dirty="0"/>
          </a:p>
          <a:p>
            <a:r>
              <a:rPr lang="en-US" dirty="0"/>
              <a:t>Now kill the </a:t>
            </a:r>
            <a:r>
              <a:rPr lang="en-US" dirty="0" err="1"/>
              <a:t>kube</a:t>
            </a:r>
            <a:r>
              <a:rPr lang="en-US" dirty="0"/>
              <a:t>-proxy Pod running on node cluster2-worker1 and write the events this caused into /opt/course/15/pod_kill.log.</a:t>
            </a:r>
          </a:p>
          <a:p>
            <a:endParaRPr lang="en-US" dirty="0"/>
          </a:p>
          <a:p>
            <a:r>
              <a:rPr lang="en-US" dirty="0"/>
              <a:t>Finally kill the main docker container of the </a:t>
            </a:r>
            <a:r>
              <a:rPr lang="en-US" dirty="0" err="1"/>
              <a:t>kube</a:t>
            </a:r>
            <a:r>
              <a:rPr lang="en-US" dirty="0"/>
              <a:t>-proxy Pod on node cluster2-worker1 and write the events into /opt/course/15/container_kill.log.</a:t>
            </a:r>
          </a:p>
          <a:p>
            <a:endParaRPr lang="en-US" dirty="0"/>
          </a:p>
          <a:p>
            <a:r>
              <a:rPr lang="en-US" dirty="0"/>
              <a:t>Do you notice differences in the events both actions caused?</a:t>
            </a:r>
          </a:p>
        </p:txBody>
      </p:sp>
    </p:spTree>
    <p:extLst>
      <p:ext uri="{BB962C8B-B14F-4D97-AF65-F5344CB8AC3E}">
        <p14:creationId xmlns:p14="http://schemas.microsoft.com/office/powerpoint/2010/main" val="3689876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5A3EBDE-FEAF-465C-9630-BEB8706BC68E}"/>
              </a:ext>
            </a:extLst>
          </p:cNvPr>
          <p:cNvSpPr txBox="1"/>
          <p:nvPr/>
        </p:nvSpPr>
        <p:spPr>
          <a:xfrm>
            <a:off x="3048778" y="1720840"/>
            <a:ext cx="609755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Task weight: 2%</a:t>
            </a:r>
          </a:p>
          <a:p>
            <a:endParaRPr lang="en-US" dirty="0"/>
          </a:p>
          <a:p>
            <a:r>
              <a:rPr lang="en-US" dirty="0"/>
              <a:t>Use context: </a:t>
            </a:r>
            <a:r>
              <a:rPr lang="en-US" dirty="0" err="1"/>
              <a:t>kubectl</a:t>
            </a:r>
            <a:r>
              <a:rPr lang="en-US" dirty="0"/>
              <a:t> config use-context k8s-c1-H</a:t>
            </a:r>
          </a:p>
          <a:p>
            <a:endParaRPr lang="en-US" dirty="0"/>
          </a:p>
          <a:p>
            <a:r>
              <a:rPr lang="en-US" dirty="0"/>
              <a:t>Create a new Namespace called </a:t>
            </a:r>
            <a:r>
              <a:rPr lang="en-US" dirty="0" err="1"/>
              <a:t>cka</a:t>
            </a:r>
            <a:r>
              <a:rPr lang="en-US" dirty="0"/>
              <a:t>-master.</a:t>
            </a:r>
          </a:p>
          <a:p>
            <a:endParaRPr lang="en-US" dirty="0"/>
          </a:p>
          <a:p>
            <a:r>
              <a:rPr lang="en-US" dirty="0"/>
              <a:t>Write the names of all </a:t>
            </a:r>
            <a:r>
              <a:rPr lang="en-US" dirty="0" err="1"/>
              <a:t>namespaced</a:t>
            </a:r>
            <a:r>
              <a:rPr lang="en-US" dirty="0"/>
              <a:t> Kubernetes resources (like Pod, Secret, </a:t>
            </a:r>
            <a:r>
              <a:rPr lang="en-US" dirty="0" err="1"/>
              <a:t>ConfigMap</a:t>
            </a:r>
            <a:r>
              <a:rPr lang="en-US" dirty="0"/>
              <a:t>...) into /opt/course/16/resources.txt.</a:t>
            </a:r>
          </a:p>
          <a:p>
            <a:endParaRPr lang="en-US" dirty="0"/>
          </a:p>
          <a:p>
            <a:r>
              <a:rPr lang="en-US" dirty="0"/>
              <a:t>Find the project-* Namespace with the highest number of Roles defined in it and write its name and amount of Roles into /opt/course/16/crowded-namespace.txt.</a:t>
            </a:r>
          </a:p>
        </p:txBody>
      </p:sp>
    </p:spTree>
    <p:extLst>
      <p:ext uri="{BB962C8B-B14F-4D97-AF65-F5344CB8AC3E}">
        <p14:creationId xmlns:p14="http://schemas.microsoft.com/office/powerpoint/2010/main" val="3447118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BE26D17-EB61-42B7-99FE-685BEC9478EA}"/>
              </a:ext>
            </a:extLst>
          </p:cNvPr>
          <p:cNvSpPr txBox="1"/>
          <p:nvPr/>
        </p:nvSpPr>
        <p:spPr>
          <a:xfrm>
            <a:off x="3048778" y="1028343"/>
            <a:ext cx="609755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Task weight: 3%</a:t>
            </a:r>
          </a:p>
          <a:p>
            <a:endParaRPr lang="en-US" dirty="0"/>
          </a:p>
          <a:p>
            <a:r>
              <a:rPr lang="en-US" dirty="0"/>
              <a:t>Use context: </a:t>
            </a:r>
            <a:r>
              <a:rPr lang="en-US" dirty="0" err="1"/>
              <a:t>kubectl</a:t>
            </a:r>
            <a:r>
              <a:rPr lang="en-US" dirty="0"/>
              <a:t> config use-context k8s-c1-H</a:t>
            </a:r>
          </a:p>
          <a:p>
            <a:endParaRPr lang="en-US" dirty="0"/>
          </a:p>
          <a:p>
            <a:r>
              <a:rPr lang="en-US" dirty="0"/>
              <a:t>In Namespace project-tiger create a Pod named tigers-reunite of image httpd:2.4.41-alpine with labels pod=container and container=pod. Find out on which node the Pod is scheduled. </a:t>
            </a:r>
            <a:r>
              <a:rPr lang="en-US" dirty="0" err="1"/>
              <a:t>Ssh</a:t>
            </a:r>
            <a:r>
              <a:rPr lang="en-US" dirty="0"/>
              <a:t> into that node and find the docker container(s) belonging to that Pod.</a:t>
            </a:r>
          </a:p>
          <a:p>
            <a:endParaRPr lang="en-US" dirty="0"/>
          </a:p>
          <a:p>
            <a:r>
              <a:rPr lang="en-US" dirty="0"/>
              <a:t>Write the docker IDs of the container(s) and the process/command these are running into /opt/course/17/pod-container.txt.</a:t>
            </a:r>
          </a:p>
          <a:p>
            <a:endParaRPr lang="en-US" dirty="0"/>
          </a:p>
          <a:p>
            <a:r>
              <a:rPr lang="en-US" dirty="0"/>
              <a:t>Finally write the logs of the main docker container (from the one you specified in your </a:t>
            </a:r>
            <a:r>
              <a:rPr lang="en-US" dirty="0" err="1"/>
              <a:t>yaml</a:t>
            </a:r>
            <a:r>
              <a:rPr lang="en-US" dirty="0"/>
              <a:t>) into /opt/course/17/pod-container.log using the docker command.</a:t>
            </a:r>
          </a:p>
        </p:txBody>
      </p:sp>
    </p:spTree>
    <p:extLst>
      <p:ext uri="{BB962C8B-B14F-4D97-AF65-F5344CB8AC3E}">
        <p14:creationId xmlns:p14="http://schemas.microsoft.com/office/powerpoint/2010/main" val="447051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8A351DC-4C8B-43DC-84DC-3593324A9385}"/>
              </a:ext>
            </a:extLst>
          </p:cNvPr>
          <p:cNvSpPr txBox="1"/>
          <p:nvPr/>
        </p:nvSpPr>
        <p:spPr>
          <a:xfrm>
            <a:off x="3048778" y="1997839"/>
            <a:ext cx="609755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Task weight: 8%</a:t>
            </a:r>
          </a:p>
          <a:p>
            <a:endParaRPr lang="en-US" dirty="0"/>
          </a:p>
          <a:p>
            <a:r>
              <a:rPr lang="en-US" dirty="0"/>
              <a:t>Use context: </a:t>
            </a:r>
            <a:r>
              <a:rPr lang="en-US" dirty="0" err="1"/>
              <a:t>kubectl</a:t>
            </a:r>
            <a:r>
              <a:rPr lang="en-US" dirty="0"/>
              <a:t> config use-context k8s-c3-CCC</a:t>
            </a:r>
          </a:p>
          <a:p>
            <a:endParaRPr lang="en-US" dirty="0"/>
          </a:p>
          <a:p>
            <a:r>
              <a:rPr lang="en-US" dirty="0"/>
              <a:t>There seems to be an issue with the </a:t>
            </a:r>
            <a:r>
              <a:rPr lang="en-US" dirty="0" err="1"/>
              <a:t>kubelet</a:t>
            </a:r>
            <a:r>
              <a:rPr lang="en-US" dirty="0"/>
              <a:t> not running on cluster3-worker1. Fix it and confirm that cluster3 has node cluster3-worker1 available in Ready state afterwards. Schedule a Pod on cluster3-worker1.</a:t>
            </a:r>
          </a:p>
          <a:p>
            <a:endParaRPr lang="en-US" dirty="0"/>
          </a:p>
          <a:p>
            <a:r>
              <a:rPr lang="en-US" dirty="0"/>
              <a:t>Write the reason of the is issue into /opt/course/18/reason.txt.</a:t>
            </a:r>
          </a:p>
        </p:txBody>
      </p:sp>
    </p:spTree>
    <p:extLst>
      <p:ext uri="{BB962C8B-B14F-4D97-AF65-F5344CB8AC3E}">
        <p14:creationId xmlns:p14="http://schemas.microsoft.com/office/powerpoint/2010/main" val="2822796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E2043E-49F2-4AD8-ADAB-0B9305A58215}"/>
              </a:ext>
            </a:extLst>
          </p:cNvPr>
          <p:cNvSpPr txBox="1"/>
          <p:nvPr/>
        </p:nvSpPr>
        <p:spPr>
          <a:xfrm>
            <a:off x="3048778" y="197346"/>
            <a:ext cx="6097554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Task weight: 3%</a:t>
            </a:r>
          </a:p>
          <a:p>
            <a:endParaRPr lang="en-US" dirty="0"/>
          </a:p>
          <a:p>
            <a:r>
              <a:rPr lang="en-US" dirty="0"/>
              <a:t>this task can only be solved if questions 18 or 20 have been successfully implemented and the k8s-c3-CCC cluster has a functioning worker node</a:t>
            </a:r>
          </a:p>
          <a:p>
            <a:endParaRPr lang="en-US" dirty="0"/>
          </a:p>
          <a:p>
            <a:r>
              <a:rPr lang="en-US" dirty="0"/>
              <a:t>Use context: </a:t>
            </a:r>
            <a:r>
              <a:rPr lang="en-US" dirty="0" err="1"/>
              <a:t>kubectl</a:t>
            </a:r>
            <a:r>
              <a:rPr lang="en-US" dirty="0"/>
              <a:t> config use-context k8s-c3-CCC</a:t>
            </a:r>
          </a:p>
          <a:p>
            <a:endParaRPr lang="en-US" dirty="0"/>
          </a:p>
          <a:p>
            <a:r>
              <a:rPr lang="en-US" dirty="0"/>
              <a:t>Do the following in a new Namespace secret. Create a Pod named secret-pod of image busybox:1.31.1 which should keep running for some time, it should be able to run on master nodes as well.</a:t>
            </a:r>
          </a:p>
          <a:p>
            <a:endParaRPr lang="en-US" dirty="0"/>
          </a:p>
          <a:p>
            <a:r>
              <a:rPr lang="en-US" dirty="0"/>
              <a:t>There is an existing Secret located at /opt/course/19/secret1.yaml, create it in the secret Namespace and mount it </a:t>
            </a:r>
            <a:r>
              <a:rPr lang="en-US" dirty="0" err="1"/>
              <a:t>readonly</a:t>
            </a:r>
            <a:r>
              <a:rPr lang="en-US" dirty="0"/>
              <a:t> into the Pod at /</a:t>
            </a:r>
            <a:r>
              <a:rPr lang="en-US" dirty="0" err="1"/>
              <a:t>tmp</a:t>
            </a:r>
            <a:r>
              <a:rPr lang="en-US" dirty="0"/>
              <a:t>/secret1.</a:t>
            </a:r>
          </a:p>
          <a:p>
            <a:endParaRPr lang="en-US" dirty="0"/>
          </a:p>
          <a:p>
            <a:r>
              <a:rPr lang="en-US" dirty="0"/>
              <a:t>Create a new Secret in Namespace secret called secret2 which should contain user=user1 and pass=1234. These entries should be available inside the Pod's container as environment variables APP_USER and APP_PASS.</a:t>
            </a:r>
          </a:p>
          <a:p>
            <a:endParaRPr lang="en-US" dirty="0"/>
          </a:p>
          <a:p>
            <a:r>
              <a:rPr lang="en-US" dirty="0"/>
              <a:t>Confirm everything is working.</a:t>
            </a:r>
          </a:p>
        </p:txBody>
      </p:sp>
    </p:spTree>
    <p:extLst>
      <p:ext uri="{BB962C8B-B14F-4D97-AF65-F5344CB8AC3E}">
        <p14:creationId xmlns:p14="http://schemas.microsoft.com/office/powerpoint/2010/main" val="2665162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78F30A-C80C-4398-B90D-1FF8D7229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0408"/>
            <a:ext cx="12192000" cy="591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501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B5220E-3250-47CF-9B0A-EA4339AD33FB}"/>
              </a:ext>
            </a:extLst>
          </p:cNvPr>
          <p:cNvSpPr txBox="1"/>
          <p:nvPr/>
        </p:nvSpPr>
        <p:spPr>
          <a:xfrm>
            <a:off x="3048778" y="2136339"/>
            <a:ext cx="609755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Task weight: 10%</a:t>
            </a:r>
          </a:p>
          <a:p>
            <a:endParaRPr lang="en-US" dirty="0"/>
          </a:p>
          <a:p>
            <a:r>
              <a:rPr lang="en-US" dirty="0"/>
              <a:t>Use context: </a:t>
            </a:r>
            <a:r>
              <a:rPr lang="en-US" dirty="0" err="1"/>
              <a:t>kubectl</a:t>
            </a:r>
            <a:r>
              <a:rPr lang="en-US" dirty="0"/>
              <a:t> config use-context k8s-c3-CCC</a:t>
            </a:r>
          </a:p>
          <a:p>
            <a:endParaRPr lang="en-US" dirty="0"/>
          </a:p>
          <a:p>
            <a:r>
              <a:rPr lang="en-US" dirty="0"/>
              <a:t>Your coworker said node cluster3-worker2 is running an older Kubernetes version and is not even part of the cluster. Update </a:t>
            </a:r>
            <a:r>
              <a:rPr lang="en-US" dirty="0" err="1"/>
              <a:t>kubectl</a:t>
            </a:r>
            <a:r>
              <a:rPr lang="en-US" dirty="0"/>
              <a:t> and </a:t>
            </a:r>
            <a:r>
              <a:rPr lang="en-US" dirty="0" err="1"/>
              <a:t>kubeadm</a:t>
            </a:r>
            <a:r>
              <a:rPr lang="en-US" dirty="0"/>
              <a:t> to the version that's running on cluster3-master1. Then add this node to the cluster, you can use </a:t>
            </a:r>
            <a:r>
              <a:rPr lang="en-US" dirty="0" err="1"/>
              <a:t>kubeadm</a:t>
            </a:r>
            <a:r>
              <a:rPr lang="en-US" dirty="0"/>
              <a:t> for this.</a:t>
            </a:r>
          </a:p>
        </p:txBody>
      </p:sp>
    </p:spTree>
    <p:extLst>
      <p:ext uri="{BB962C8B-B14F-4D97-AF65-F5344CB8AC3E}">
        <p14:creationId xmlns:p14="http://schemas.microsoft.com/office/powerpoint/2010/main" val="2447460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6E52F5-1B22-427E-830C-3260EFFE9B3E}"/>
              </a:ext>
            </a:extLst>
          </p:cNvPr>
          <p:cNvSpPr txBox="1"/>
          <p:nvPr/>
        </p:nvSpPr>
        <p:spPr>
          <a:xfrm>
            <a:off x="3048778" y="1582341"/>
            <a:ext cx="609755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Task weight: 2%</a:t>
            </a:r>
          </a:p>
          <a:p>
            <a:endParaRPr lang="en-US" dirty="0"/>
          </a:p>
          <a:p>
            <a:r>
              <a:rPr lang="en-US" dirty="0"/>
              <a:t>Use context: </a:t>
            </a:r>
            <a:r>
              <a:rPr lang="en-US" dirty="0" err="1"/>
              <a:t>kubectl</a:t>
            </a:r>
            <a:r>
              <a:rPr lang="en-US" dirty="0"/>
              <a:t> config use-context k8s-c3-CCC</a:t>
            </a:r>
          </a:p>
          <a:p>
            <a:endParaRPr lang="en-US" dirty="0"/>
          </a:p>
          <a:p>
            <a:r>
              <a:rPr lang="en-US" dirty="0"/>
              <a:t>Create a Static Pod named my-static-pod in Namespace default on cluster3-master1. It should be of image nginx:1.16-alpine and have resource requests for 10m CPU and 20Mi memory.</a:t>
            </a:r>
          </a:p>
          <a:p>
            <a:endParaRPr lang="en-US" dirty="0"/>
          </a:p>
          <a:p>
            <a:r>
              <a:rPr lang="en-US" dirty="0"/>
              <a:t>Then create a </a:t>
            </a:r>
            <a:r>
              <a:rPr lang="en-US" dirty="0" err="1"/>
              <a:t>NodePort</a:t>
            </a:r>
            <a:r>
              <a:rPr lang="en-US" dirty="0"/>
              <a:t> Service named static-pod-service which exposes that static Pod on port 80 and check if it has Endpoints and if its reachable through the cluster3-master1 internal IP address. You can connect to the internal node IPs from your main terminal.</a:t>
            </a:r>
          </a:p>
        </p:txBody>
      </p:sp>
    </p:spTree>
    <p:extLst>
      <p:ext uri="{BB962C8B-B14F-4D97-AF65-F5344CB8AC3E}">
        <p14:creationId xmlns:p14="http://schemas.microsoft.com/office/powerpoint/2010/main" val="5225812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B6EF95-2167-4408-9AA8-E668BEF2459B}"/>
              </a:ext>
            </a:extLst>
          </p:cNvPr>
          <p:cNvSpPr txBox="1"/>
          <p:nvPr/>
        </p:nvSpPr>
        <p:spPr>
          <a:xfrm>
            <a:off x="3048778" y="1443841"/>
            <a:ext cx="609755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Task weight: 2%</a:t>
            </a:r>
          </a:p>
          <a:p>
            <a:endParaRPr lang="en-US" dirty="0"/>
          </a:p>
          <a:p>
            <a:r>
              <a:rPr lang="en-US" dirty="0"/>
              <a:t>Use context: </a:t>
            </a:r>
            <a:r>
              <a:rPr lang="en-US" dirty="0" err="1"/>
              <a:t>kubectl</a:t>
            </a:r>
            <a:r>
              <a:rPr lang="en-US" dirty="0"/>
              <a:t> config use-context k8s-c2-AC</a:t>
            </a:r>
          </a:p>
          <a:p>
            <a:endParaRPr lang="en-US" dirty="0"/>
          </a:p>
          <a:p>
            <a:r>
              <a:rPr lang="en-US" dirty="0"/>
              <a:t>Check how long the </a:t>
            </a:r>
            <a:r>
              <a:rPr lang="en-US" dirty="0" err="1"/>
              <a:t>kube-apiserver</a:t>
            </a:r>
            <a:r>
              <a:rPr lang="en-US" dirty="0"/>
              <a:t> server certificate is valid on cluster2-master1. Do this with </a:t>
            </a:r>
            <a:r>
              <a:rPr lang="en-US" dirty="0" err="1"/>
              <a:t>openssl</a:t>
            </a:r>
            <a:r>
              <a:rPr lang="en-US" dirty="0"/>
              <a:t> or </a:t>
            </a:r>
            <a:r>
              <a:rPr lang="en-US" dirty="0" err="1"/>
              <a:t>cfssl</a:t>
            </a:r>
            <a:r>
              <a:rPr lang="en-US" dirty="0"/>
              <a:t>. Write the </a:t>
            </a:r>
            <a:r>
              <a:rPr lang="en-US" dirty="0" err="1"/>
              <a:t>exipiration</a:t>
            </a:r>
            <a:r>
              <a:rPr lang="en-US" dirty="0"/>
              <a:t> date into /opt/course/22/expiration.</a:t>
            </a:r>
          </a:p>
          <a:p>
            <a:endParaRPr lang="en-US" dirty="0"/>
          </a:p>
          <a:p>
            <a:r>
              <a:rPr lang="en-US" dirty="0"/>
              <a:t>Also run the correct </a:t>
            </a:r>
            <a:r>
              <a:rPr lang="en-US" dirty="0" err="1"/>
              <a:t>kubeadm</a:t>
            </a:r>
            <a:r>
              <a:rPr lang="en-US" dirty="0"/>
              <a:t> command to list the expiration dates and confirm both methods show the same date.</a:t>
            </a:r>
          </a:p>
          <a:p>
            <a:endParaRPr lang="en-US" dirty="0"/>
          </a:p>
          <a:p>
            <a:r>
              <a:rPr lang="en-US" dirty="0"/>
              <a:t>Write the correct </a:t>
            </a:r>
            <a:r>
              <a:rPr lang="en-US" dirty="0" err="1"/>
              <a:t>kubeadm</a:t>
            </a:r>
            <a:r>
              <a:rPr lang="en-US" dirty="0"/>
              <a:t> command that would renew the </a:t>
            </a:r>
            <a:r>
              <a:rPr lang="en-US" dirty="0" err="1"/>
              <a:t>apiserver</a:t>
            </a:r>
            <a:r>
              <a:rPr lang="en-US" dirty="0"/>
              <a:t> server certificate into /opt/course/22/kubeadm-renew-certs.sh.</a:t>
            </a:r>
          </a:p>
        </p:txBody>
      </p:sp>
    </p:spTree>
    <p:extLst>
      <p:ext uri="{BB962C8B-B14F-4D97-AF65-F5344CB8AC3E}">
        <p14:creationId xmlns:p14="http://schemas.microsoft.com/office/powerpoint/2010/main" val="17428451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ACC126-EB7B-430D-A7A0-EFE86B1B7F07}"/>
              </a:ext>
            </a:extLst>
          </p:cNvPr>
          <p:cNvSpPr txBox="1"/>
          <p:nvPr/>
        </p:nvSpPr>
        <p:spPr>
          <a:xfrm>
            <a:off x="3048778" y="751344"/>
            <a:ext cx="609755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Task weight: 2%</a:t>
            </a:r>
          </a:p>
          <a:p>
            <a:endParaRPr lang="en-US" dirty="0"/>
          </a:p>
          <a:p>
            <a:r>
              <a:rPr lang="en-US" dirty="0"/>
              <a:t>Use context: </a:t>
            </a:r>
            <a:r>
              <a:rPr lang="en-US" dirty="0" err="1"/>
              <a:t>kubectl</a:t>
            </a:r>
            <a:r>
              <a:rPr lang="en-US" dirty="0"/>
              <a:t> config use-context k8s-c2-AC</a:t>
            </a:r>
          </a:p>
          <a:p>
            <a:endParaRPr lang="en-US" dirty="0"/>
          </a:p>
          <a:p>
            <a:r>
              <a:rPr lang="en-US" dirty="0"/>
              <a:t>Node cluster2-worker1 has been added to the cluster using </a:t>
            </a:r>
            <a:r>
              <a:rPr lang="en-US" dirty="0" err="1"/>
              <a:t>kubeadm</a:t>
            </a:r>
            <a:r>
              <a:rPr lang="en-US" dirty="0"/>
              <a:t> and TLS bootstrapping.</a:t>
            </a:r>
          </a:p>
          <a:p>
            <a:endParaRPr lang="en-US" dirty="0"/>
          </a:p>
          <a:p>
            <a:r>
              <a:rPr lang="en-US" dirty="0"/>
              <a:t>Find the "Issuer" and "Extended Key Usage" values of the cluster2-worker1:</a:t>
            </a:r>
          </a:p>
          <a:p>
            <a:endParaRPr lang="en-US" dirty="0"/>
          </a:p>
          <a:p>
            <a:r>
              <a:rPr lang="en-US" dirty="0" err="1"/>
              <a:t>kubelet</a:t>
            </a:r>
            <a:r>
              <a:rPr lang="en-US" dirty="0"/>
              <a:t> client certificate, the one used for outgoing connections to the </a:t>
            </a:r>
            <a:r>
              <a:rPr lang="en-US" dirty="0" err="1"/>
              <a:t>kube-apiserver</a:t>
            </a:r>
            <a:r>
              <a:rPr lang="en-US" dirty="0"/>
              <a:t>.</a:t>
            </a:r>
          </a:p>
          <a:p>
            <a:r>
              <a:rPr lang="en-US" dirty="0" err="1"/>
              <a:t>kubelet</a:t>
            </a:r>
            <a:r>
              <a:rPr lang="en-US" dirty="0"/>
              <a:t> server certificate, the one used for incoming connections from the </a:t>
            </a:r>
            <a:r>
              <a:rPr lang="en-US" dirty="0" err="1"/>
              <a:t>kube-apiserver</a:t>
            </a:r>
            <a:r>
              <a:rPr lang="en-US" dirty="0"/>
              <a:t>.</a:t>
            </a:r>
          </a:p>
          <a:p>
            <a:r>
              <a:rPr lang="en-US" dirty="0"/>
              <a:t>Write the information into file /opt/course/23/certificate-info.txt.</a:t>
            </a:r>
          </a:p>
          <a:p>
            <a:endParaRPr lang="en-US" dirty="0"/>
          </a:p>
          <a:p>
            <a:r>
              <a:rPr lang="en-US" dirty="0"/>
              <a:t>Compare the "Issuer" and "Extended Key Usage" fields of both certificates and make sense of these.</a:t>
            </a:r>
          </a:p>
        </p:txBody>
      </p:sp>
    </p:spTree>
    <p:extLst>
      <p:ext uri="{BB962C8B-B14F-4D97-AF65-F5344CB8AC3E}">
        <p14:creationId xmlns:p14="http://schemas.microsoft.com/office/powerpoint/2010/main" val="6336700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61072F-4854-4751-A7DC-7AD6A0E88C95}"/>
              </a:ext>
            </a:extLst>
          </p:cNvPr>
          <p:cNvSpPr txBox="1"/>
          <p:nvPr/>
        </p:nvSpPr>
        <p:spPr>
          <a:xfrm>
            <a:off x="3048778" y="1028343"/>
            <a:ext cx="609755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sk</a:t>
            </a:r>
            <a:r>
              <a:rPr lang="en-US" dirty="0"/>
              <a:t> weight: 9%</a:t>
            </a:r>
          </a:p>
          <a:p>
            <a:endParaRPr lang="en-US" dirty="0"/>
          </a:p>
          <a:p>
            <a:r>
              <a:rPr lang="en-US" dirty="0"/>
              <a:t>Use context: </a:t>
            </a:r>
            <a:r>
              <a:rPr lang="en-US" dirty="0" err="1"/>
              <a:t>kubectl</a:t>
            </a:r>
            <a:r>
              <a:rPr lang="en-US" dirty="0"/>
              <a:t> config use-context k8s-c1-H</a:t>
            </a:r>
          </a:p>
          <a:p>
            <a:endParaRPr lang="en-US" dirty="0"/>
          </a:p>
          <a:p>
            <a:r>
              <a:rPr lang="en-US" dirty="0"/>
              <a:t>There was a security incident where an intruder was able to access the whole cluster from a single hacked backend Pod.</a:t>
            </a:r>
          </a:p>
          <a:p>
            <a:endParaRPr lang="en-US" dirty="0"/>
          </a:p>
          <a:p>
            <a:r>
              <a:rPr lang="en-US" dirty="0"/>
              <a:t>To prevent this create a </a:t>
            </a:r>
            <a:r>
              <a:rPr lang="en-US" dirty="0" err="1"/>
              <a:t>NetworkPolicy</a:t>
            </a:r>
            <a:r>
              <a:rPr lang="en-US" dirty="0"/>
              <a:t> called np-backend in Namespace project-snake. It should allow the backend-* Pods only to:</a:t>
            </a:r>
          </a:p>
          <a:p>
            <a:endParaRPr lang="en-US" dirty="0"/>
          </a:p>
          <a:p>
            <a:r>
              <a:rPr lang="en-US" dirty="0"/>
              <a:t>connect to db1-* Pods on port 1111</a:t>
            </a:r>
          </a:p>
          <a:p>
            <a:r>
              <a:rPr lang="en-US" dirty="0"/>
              <a:t>connect to db2-* Pods on port 2222</a:t>
            </a:r>
          </a:p>
          <a:p>
            <a:r>
              <a:rPr lang="en-US" dirty="0"/>
              <a:t>Use the app label of Pods in your policy.</a:t>
            </a:r>
          </a:p>
          <a:p>
            <a:endParaRPr lang="en-US" dirty="0"/>
          </a:p>
          <a:p>
            <a:r>
              <a:rPr lang="en-US" dirty="0"/>
              <a:t>After implementation, connections from backend-* Pods to vault-* Pods on port 3333 should for example no longer work.</a:t>
            </a:r>
          </a:p>
        </p:txBody>
      </p:sp>
    </p:spTree>
    <p:extLst>
      <p:ext uri="{BB962C8B-B14F-4D97-AF65-F5344CB8AC3E}">
        <p14:creationId xmlns:p14="http://schemas.microsoft.com/office/powerpoint/2010/main" val="39044905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1A76AF-0BA1-4C6B-B16A-A965266F994F}"/>
              </a:ext>
            </a:extLst>
          </p:cNvPr>
          <p:cNvSpPr txBox="1"/>
          <p:nvPr/>
        </p:nvSpPr>
        <p:spPr>
          <a:xfrm>
            <a:off x="3048778" y="1859340"/>
            <a:ext cx="609755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Task weight: 8%</a:t>
            </a:r>
          </a:p>
          <a:p>
            <a:endParaRPr lang="en-US" dirty="0"/>
          </a:p>
          <a:p>
            <a:r>
              <a:rPr lang="en-US" dirty="0"/>
              <a:t>Use context: </a:t>
            </a:r>
            <a:r>
              <a:rPr lang="en-US" dirty="0" err="1"/>
              <a:t>kubectl</a:t>
            </a:r>
            <a:r>
              <a:rPr lang="en-US" dirty="0"/>
              <a:t> config use-context k8s-c3-CCC</a:t>
            </a:r>
          </a:p>
          <a:p>
            <a:endParaRPr lang="en-US" dirty="0"/>
          </a:p>
          <a:p>
            <a:r>
              <a:rPr lang="en-US" dirty="0"/>
              <a:t>Make a backup of </a:t>
            </a:r>
            <a:r>
              <a:rPr lang="en-US" dirty="0" err="1"/>
              <a:t>etcd</a:t>
            </a:r>
            <a:r>
              <a:rPr lang="en-US" dirty="0"/>
              <a:t> running on cluster3-master1 and save it on the master node at /</a:t>
            </a:r>
            <a:r>
              <a:rPr lang="en-US" dirty="0" err="1"/>
              <a:t>tmp</a:t>
            </a:r>
            <a:r>
              <a:rPr lang="en-US" dirty="0"/>
              <a:t>/</a:t>
            </a:r>
            <a:r>
              <a:rPr lang="en-US" dirty="0" err="1"/>
              <a:t>etcd-backup.db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Then create a Pod of your kind in the cluster.</a:t>
            </a:r>
          </a:p>
          <a:p>
            <a:endParaRPr lang="en-US" dirty="0"/>
          </a:p>
          <a:p>
            <a:r>
              <a:rPr lang="en-US" dirty="0"/>
              <a:t>Finally restore the backup, confirm the cluster is still working and that the created Pod is no longer with us.</a:t>
            </a:r>
          </a:p>
        </p:txBody>
      </p:sp>
    </p:spTree>
    <p:extLst>
      <p:ext uri="{BB962C8B-B14F-4D97-AF65-F5344CB8AC3E}">
        <p14:creationId xmlns:p14="http://schemas.microsoft.com/office/powerpoint/2010/main" val="19768389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9625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FA744A-67DF-4937-8F2A-BB57CC951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4" y="1488332"/>
            <a:ext cx="12066923" cy="421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210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427300-C8CC-4E17-9CE3-0B4C598EE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962" y="-9331"/>
            <a:ext cx="79800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175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30311C-AB08-4ECC-891D-D9A221061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575" y="628650"/>
            <a:ext cx="451485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743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76CAD2-9189-44AF-B899-DCC156EDD5F6}"/>
              </a:ext>
            </a:extLst>
          </p:cNvPr>
          <p:cNvSpPr txBox="1"/>
          <p:nvPr/>
        </p:nvSpPr>
        <p:spPr>
          <a:xfrm>
            <a:off x="3048778" y="1166843"/>
            <a:ext cx="609755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Task weight: 8%</a:t>
            </a:r>
          </a:p>
          <a:p>
            <a:endParaRPr lang="en-US" dirty="0"/>
          </a:p>
          <a:p>
            <a:r>
              <a:rPr lang="en-US" dirty="0"/>
              <a:t>Use context: </a:t>
            </a:r>
            <a:r>
              <a:rPr lang="en-US" dirty="0" err="1"/>
              <a:t>kubectl</a:t>
            </a:r>
            <a:r>
              <a:rPr lang="en-US" dirty="0"/>
              <a:t> config use-context k8s-c1-H</a:t>
            </a:r>
          </a:p>
          <a:p>
            <a:endParaRPr lang="en-US" dirty="0"/>
          </a:p>
          <a:p>
            <a:r>
              <a:rPr lang="en-US" dirty="0"/>
              <a:t>Create a new </a:t>
            </a:r>
            <a:r>
              <a:rPr lang="en-US" dirty="0" err="1"/>
              <a:t>PersistentVolume</a:t>
            </a:r>
            <a:r>
              <a:rPr lang="en-US" dirty="0"/>
              <a:t> named safari-</a:t>
            </a:r>
            <a:r>
              <a:rPr lang="en-US" dirty="0" err="1"/>
              <a:t>pv</a:t>
            </a:r>
            <a:r>
              <a:rPr lang="en-US" dirty="0"/>
              <a:t>. It should have a capacity of 2Gi, </a:t>
            </a:r>
            <a:r>
              <a:rPr lang="en-US" dirty="0" err="1"/>
              <a:t>accessMode</a:t>
            </a:r>
            <a:r>
              <a:rPr lang="en-US" dirty="0"/>
              <a:t> </a:t>
            </a:r>
            <a:r>
              <a:rPr lang="en-US" dirty="0" err="1"/>
              <a:t>ReadWriteOnce</a:t>
            </a:r>
            <a:r>
              <a:rPr lang="en-US" dirty="0"/>
              <a:t>, </a:t>
            </a:r>
            <a:r>
              <a:rPr lang="en-US" dirty="0" err="1"/>
              <a:t>hostPath</a:t>
            </a:r>
            <a:r>
              <a:rPr lang="en-US" dirty="0"/>
              <a:t> /Volumes/Data and no </a:t>
            </a:r>
            <a:r>
              <a:rPr lang="en-US" dirty="0" err="1"/>
              <a:t>storageClassName</a:t>
            </a:r>
            <a:r>
              <a:rPr lang="en-US" dirty="0"/>
              <a:t> defined.</a:t>
            </a:r>
          </a:p>
          <a:p>
            <a:endParaRPr lang="en-US" dirty="0"/>
          </a:p>
          <a:p>
            <a:r>
              <a:rPr lang="en-US" dirty="0"/>
              <a:t>Next create a new </a:t>
            </a:r>
            <a:r>
              <a:rPr lang="en-US" dirty="0" err="1"/>
              <a:t>PersistentVolumeClaim</a:t>
            </a:r>
            <a:r>
              <a:rPr lang="en-US" dirty="0"/>
              <a:t> in Namespace project-tiger named safari-</a:t>
            </a:r>
            <a:r>
              <a:rPr lang="en-US" dirty="0" err="1"/>
              <a:t>pvc</a:t>
            </a:r>
            <a:r>
              <a:rPr lang="en-US" dirty="0"/>
              <a:t> . It should request 2Gi storage, </a:t>
            </a:r>
            <a:r>
              <a:rPr lang="en-US" dirty="0" err="1"/>
              <a:t>accessMode</a:t>
            </a:r>
            <a:r>
              <a:rPr lang="en-US" dirty="0"/>
              <a:t> </a:t>
            </a:r>
            <a:r>
              <a:rPr lang="en-US" dirty="0" err="1"/>
              <a:t>ReadWriteOnce</a:t>
            </a:r>
            <a:r>
              <a:rPr lang="en-US" dirty="0"/>
              <a:t> and should not define a </a:t>
            </a:r>
            <a:r>
              <a:rPr lang="en-US" dirty="0" err="1"/>
              <a:t>storageClassName</a:t>
            </a:r>
            <a:r>
              <a:rPr lang="en-US" dirty="0"/>
              <a:t>. The PVC should bound to the PV correctly.</a:t>
            </a:r>
          </a:p>
          <a:p>
            <a:endParaRPr lang="en-US" dirty="0"/>
          </a:p>
          <a:p>
            <a:r>
              <a:rPr lang="en-US" dirty="0"/>
              <a:t>Finally create a new Deployment safari in Namespace project-tiger which mounts that volume at /</a:t>
            </a:r>
            <a:r>
              <a:rPr lang="en-US" dirty="0" err="1"/>
              <a:t>tmp</a:t>
            </a:r>
            <a:r>
              <a:rPr lang="en-US" dirty="0"/>
              <a:t>/safari-data. The Pods of that Deployment should be of image httpd:2.4.41-alpine.</a:t>
            </a:r>
          </a:p>
        </p:txBody>
      </p:sp>
    </p:spTree>
    <p:extLst>
      <p:ext uri="{BB962C8B-B14F-4D97-AF65-F5344CB8AC3E}">
        <p14:creationId xmlns:p14="http://schemas.microsoft.com/office/powerpoint/2010/main" val="2765323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69CDD8-26D0-4E65-AB5C-2FD86C6590BB}"/>
              </a:ext>
            </a:extLst>
          </p:cNvPr>
          <p:cNvSpPr txBox="1"/>
          <p:nvPr/>
        </p:nvSpPr>
        <p:spPr>
          <a:xfrm>
            <a:off x="3048778" y="1720840"/>
            <a:ext cx="609755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Task weight: 1%</a:t>
            </a:r>
          </a:p>
          <a:p>
            <a:endParaRPr lang="en-US" dirty="0"/>
          </a:p>
          <a:p>
            <a:r>
              <a:rPr lang="en-US" dirty="0"/>
              <a:t>Use context: </a:t>
            </a:r>
            <a:r>
              <a:rPr lang="en-US" dirty="0" err="1"/>
              <a:t>kubectl</a:t>
            </a:r>
            <a:r>
              <a:rPr lang="en-US" dirty="0"/>
              <a:t> config use-context k8s-c1-H</a:t>
            </a:r>
          </a:p>
          <a:p>
            <a:endParaRPr lang="en-US" dirty="0"/>
          </a:p>
          <a:p>
            <a:r>
              <a:rPr lang="en-US" dirty="0"/>
              <a:t>The metrics-server hasn't been installed yet in the cluster, but it's something that should be done soon. Your college would already like to know the </a:t>
            </a:r>
            <a:r>
              <a:rPr lang="en-US" dirty="0" err="1"/>
              <a:t>kubectl</a:t>
            </a:r>
            <a:r>
              <a:rPr lang="en-US" dirty="0"/>
              <a:t> commands to:</a:t>
            </a:r>
          </a:p>
          <a:p>
            <a:endParaRPr lang="en-US" dirty="0"/>
          </a:p>
          <a:p>
            <a:r>
              <a:rPr lang="en-US" dirty="0"/>
              <a:t>show node resource usage</a:t>
            </a:r>
          </a:p>
          <a:p>
            <a:r>
              <a:rPr lang="en-US" dirty="0"/>
              <a:t>show Pod and their containers resource usage</a:t>
            </a:r>
          </a:p>
          <a:p>
            <a:r>
              <a:rPr lang="en-US" dirty="0"/>
              <a:t>Please write the commands into /opt/course/7/node.sh and /opt/course/7/pod.sh</a:t>
            </a:r>
          </a:p>
        </p:txBody>
      </p:sp>
    </p:spTree>
    <p:extLst>
      <p:ext uri="{BB962C8B-B14F-4D97-AF65-F5344CB8AC3E}">
        <p14:creationId xmlns:p14="http://schemas.microsoft.com/office/powerpoint/2010/main" val="3006931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C70A07-44F9-4EAA-8C0C-220742FEC33A}"/>
              </a:ext>
            </a:extLst>
          </p:cNvPr>
          <p:cNvSpPr txBox="1"/>
          <p:nvPr/>
        </p:nvSpPr>
        <p:spPr>
          <a:xfrm>
            <a:off x="3048778" y="335846"/>
            <a:ext cx="6097554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Task weight: 2%</a:t>
            </a:r>
          </a:p>
          <a:p>
            <a:endParaRPr lang="en-US" dirty="0"/>
          </a:p>
          <a:p>
            <a:r>
              <a:rPr lang="en-US" dirty="0"/>
              <a:t>Use context: </a:t>
            </a:r>
            <a:r>
              <a:rPr lang="en-US" dirty="0" err="1"/>
              <a:t>kubectl</a:t>
            </a:r>
            <a:r>
              <a:rPr lang="en-US" dirty="0"/>
              <a:t> config use-context k8s-c1-H</a:t>
            </a:r>
          </a:p>
          <a:p>
            <a:endParaRPr lang="en-US" dirty="0"/>
          </a:p>
          <a:p>
            <a:r>
              <a:rPr lang="en-US" dirty="0" err="1"/>
              <a:t>Ssh</a:t>
            </a:r>
            <a:r>
              <a:rPr lang="en-US" dirty="0"/>
              <a:t> into the master node with </a:t>
            </a:r>
            <a:r>
              <a:rPr lang="en-US" dirty="0" err="1"/>
              <a:t>ssh</a:t>
            </a:r>
            <a:r>
              <a:rPr lang="en-US" dirty="0"/>
              <a:t> cluster1-master1. Check how the master components </a:t>
            </a:r>
            <a:r>
              <a:rPr lang="en-US" dirty="0" err="1"/>
              <a:t>kubelet</a:t>
            </a:r>
            <a:r>
              <a:rPr lang="en-US" dirty="0"/>
              <a:t>, </a:t>
            </a:r>
            <a:r>
              <a:rPr lang="en-US" dirty="0" err="1"/>
              <a:t>kube-apiserver</a:t>
            </a:r>
            <a:r>
              <a:rPr lang="en-US" dirty="0"/>
              <a:t>, </a:t>
            </a:r>
            <a:r>
              <a:rPr lang="en-US" dirty="0" err="1"/>
              <a:t>kube</a:t>
            </a:r>
            <a:r>
              <a:rPr lang="en-US" dirty="0"/>
              <a:t>-scheduler, </a:t>
            </a:r>
            <a:r>
              <a:rPr lang="en-US" dirty="0" err="1"/>
              <a:t>kube</a:t>
            </a:r>
            <a:r>
              <a:rPr lang="en-US" dirty="0"/>
              <a:t>-controller-manager and </a:t>
            </a:r>
            <a:r>
              <a:rPr lang="en-US" dirty="0" err="1"/>
              <a:t>etcd</a:t>
            </a:r>
            <a:r>
              <a:rPr lang="en-US" dirty="0"/>
              <a:t> are started/installed on the master node. Also find out the name of the DNS application and how it's started/installed on the master node.</a:t>
            </a:r>
          </a:p>
          <a:p>
            <a:endParaRPr lang="en-US" dirty="0"/>
          </a:p>
          <a:p>
            <a:r>
              <a:rPr lang="en-US" dirty="0"/>
              <a:t>Write your findings into file /opt/course/8/master-components.txt. The file should be structured like:</a:t>
            </a:r>
          </a:p>
          <a:p>
            <a:endParaRPr lang="en-US" dirty="0"/>
          </a:p>
          <a:p>
            <a:r>
              <a:rPr lang="en-US" dirty="0"/>
              <a:t># /opt/course/8/master-components.txt</a:t>
            </a:r>
          </a:p>
          <a:p>
            <a:r>
              <a:rPr lang="en-US" dirty="0" err="1"/>
              <a:t>kubelet</a:t>
            </a:r>
            <a:r>
              <a:rPr lang="en-US" dirty="0"/>
              <a:t>: [TYPE]</a:t>
            </a:r>
          </a:p>
          <a:p>
            <a:r>
              <a:rPr lang="en-US" dirty="0" err="1"/>
              <a:t>kube-apiserver</a:t>
            </a:r>
            <a:r>
              <a:rPr lang="en-US" dirty="0"/>
              <a:t>: [TYPE]</a:t>
            </a:r>
          </a:p>
          <a:p>
            <a:r>
              <a:rPr lang="en-US" dirty="0" err="1"/>
              <a:t>kube</a:t>
            </a:r>
            <a:r>
              <a:rPr lang="en-US" dirty="0"/>
              <a:t>-scheduler: [TYPE]</a:t>
            </a:r>
          </a:p>
          <a:p>
            <a:r>
              <a:rPr lang="en-US" dirty="0" err="1"/>
              <a:t>kube</a:t>
            </a:r>
            <a:r>
              <a:rPr lang="en-US" dirty="0"/>
              <a:t>-controller-manager: [TYPE]</a:t>
            </a:r>
          </a:p>
          <a:p>
            <a:r>
              <a:rPr lang="en-US" dirty="0" err="1"/>
              <a:t>etcd</a:t>
            </a:r>
            <a:r>
              <a:rPr lang="en-US" dirty="0"/>
              <a:t>: [TYPE]</a:t>
            </a:r>
          </a:p>
          <a:p>
            <a:r>
              <a:rPr lang="en-US" dirty="0" err="1"/>
              <a:t>dns</a:t>
            </a:r>
            <a:r>
              <a:rPr lang="en-US" dirty="0"/>
              <a:t>: [TYPE] [NAME]</a:t>
            </a:r>
          </a:p>
          <a:p>
            <a:r>
              <a:rPr lang="en-US" dirty="0"/>
              <a:t>Choices of [TYPE] are: not-installed, process, static-pod, pod</a:t>
            </a:r>
          </a:p>
        </p:txBody>
      </p:sp>
    </p:spTree>
    <p:extLst>
      <p:ext uri="{BB962C8B-B14F-4D97-AF65-F5344CB8AC3E}">
        <p14:creationId xmlns:p14="http://schemas.microsoft.com/office/powerpoint/2010/main" val="3619881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E26AEB-3062-41A4-BEEE-8344F95242D5}"/>
              </a:ext>
            </a:extLst>
          </p:cNvPr>
          <p:cNvSpPr txBox="1"/>
          <p:nvPr/>
        </p:nvSpPr>
        <p:spPr>
          <a:xfrm>
            <a:off x="3048778" y="612845"/>
            <a:ext cx="609755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Task weight: 5%</a:t>
            </a:r>
          </a:p>
          <a:p>
            <a:endParaRPr lang="en-US" dirty="0"/>
          </a:p>
          <a:p>
            <a:r>
              <a:rPr lang="en-US" dirty="0"/>
              <a:t>Use context: </a:t>
            </a:r>
            <a:r>
              <a:rPr lang="en-US" dirty="0" err="1"/>
              <a:t>kubectl</a:t>
            </a:r>
            <a:r>
              <a:rPr lang="en-US" dirty="0"/>
              <a:t> config use-context k8s-c2-AC</a:t>
            </a:r>
          </a:p>
          <a:p>
            <a:endParaRPr lang="en-US" dirty="0"/>
          </a:p>
          <a:p>
            <a:r>
              <a:rPr lang="en-US" dirty="0" err="1"/>
              <a:t>Ssh</a:t>
            </a:r>
            <a:r>
              <a:rPr lang="en-US" dirty="0"/>
              <a:t> into the master node with </a:t>
            </a:r>
            <a:r>
              <a:rPr lang="en-US" dirty="0" err="1"/>
              <a:t>ssh</a:t>
            </a:r>
            <a:r>
              <a:rPr lang="en-US" dirty="0"/>
              <a:t> cluster2-master1. Temporarily stop the </a:t>
            </a:r>
            <a:r>
              <a:rPr lang="en-US" dirty="0" err="1"/>
              <a:t>kube</a:t>
            </a:r>
            <a:r>
              <a:rPr lang="en-US" dirty="0"/>
              <a:t>-scheduler, this means in a way that you can start it again afterwards.</a:t>
            </a:r>
          </a:p>
          <a:p>
            <a:endParaRPr lang="en-US" dirty="0"/>
          </a:p>
          <a:p>
            <a:r>
              <a:rPr lang="en-US" dirty="0"/>
              <a:t>Create a single Pod named manual-schedule of image httpd:2.4-alpine, confirm its started but not scheduled on any node.</a:t>
            </a:r>
          </a:p>
          <a:p>
            <a:endParaRPr lang="en-US" dirty="0"/>
          </a:p>
          <a:p>
            <a:r>
              <a:rPr lang="en-US" dirty="0"/>
              <a:t>Now you're the scheduler and have all its power, manually schedule that Pod on node cluster2-master1. Make sure it's running.</a:t>
            </a:r>
          </a:p>
          <a:p>
            <a:endParaRPr lang="en-US" dirty="0"/>
          </a:p>
          <a:p>
            <a:r>
              <a:rPr lang="en-US" dirty="0"/>
              <a:t>Start the </a:t>
            </a:r>
            <a:r>
              <a:rPr lang="en-US" dirty="0" err="1"/>
              <a:t>kube</a:t>
            </a:r>
            <a:r>
              <a:rPr lang="en-US" dirty="0"/>
              <a:t>-scheduler again and confirm its running correctly by creating a second Pod named manual-schedule2 of image httpd:2.4-alpine and check if it's running on cluster2-worker1.</a:t>
            </a:r>
          </a:p>
        </p:txBody>
      </p:sp>
    </p:spTree>
    <p:extLst>
      <p:ext uri="{BB962C8B-B14F-4D97-AF65-F5344CB8AC3E}">
        <p14:creationId xmlns:p14="http://schemas.microsoft.com/office/powerpoint/2010/main" val="3949854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2203</Words>
  <Application>Microsoft Office PowerPoint</Application>
  <PresentationFormat>Widescreen</PresentationFormat>
  <Paragraphs>217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aneesh</dc:creator>
  <cp:lastModifiedBy>aneesh</cp:lastModifiedBy>
  <cp:revision>16</cp:revision>
  <dcterms:created xsi:type="dcterms:W3CDTF">2021-07-20T06:18:26Z</dcterms:created>
  <dcterms:modified xsi:type="dcterms:W3CDTF">2021-07-20T15:40:21Z</dcterms:modified>
</cp:coreProperties>
</file>