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434" r:id="rId3"/>
    <p:sldId id="739" r:id="rId4"/>
    <p:sldId id="740" r:id="rId5"/>
    <p:sldId id="738" r:id="rId6"/>
    <p:sldId id="737" r:id="rId7"/>
    <p:sldId id="741" r:id="rId8"/>
    <p:sldId id="742" r:id="rId9"/>
    <p:sldId id="743" r:id="rId10"/>
    <p:sldId id="744" r:id="rId11"/>
    <p:sldId id="745" r:id="rId12"/>
    <p:sldId id="6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897A-2643-C4A6-DC59-65A337D37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418930-14AC-8D66-5B96-8F6F80E1A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2D15DF-BD7A-D42E-95EB-61E451E2239E}"/>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8FFF42B5-BBF4-EDFC-61D1-873888175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D42F7-F10B-D34F-4D58-212EC41860BC}"/>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108771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2EC6-EDA2-5DE7-677F-109DB034A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C9D014-8213-1C71-09AD-E02E38348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F47B3-7789-C241-FC60-479C39F4BEFA}"/>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DAE0BAC7-A62E-4B66-A63E-338280D12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F502E-24B9-3FFD-9A15-8F5A268109EF}"/>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86827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33727-C07F-E884-DD9E-71C64D2EB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D991A0-60E0-462A-360F-8F48D5AAD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B67C6-44BE-A9BC-1382-382ED72F54D1}"/>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C8C583C7-6A3B-48C9-7812-56546E0E3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E263C-509E-2CE4-914E-1234612A34DB}"/>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13552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CA33-5CF9-7DD9-AF6E-20E362788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3074B5-905A-3C08-D295-3132F2CBA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24675-C022-EDC4-DF39-414015086CCC}"/>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A23CD30B-AC7B-ED05-FB49-21A4C6EDF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AF8C1-C89F-0E71-F22A-8F697E87CE2F}"/>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108285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55AB-554D-CECC-0137-81D9478D0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B02F12-6DCA-3535-7DFB-F4AD9F35C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1F9A6-1108-1601-C61F-8FF20054FDEB}"/>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D6591D20-6518-F7AB-026A-0EFF31CE7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5F8FB-3B65-F7D3-E542-B9AD70D36A83}"/>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87793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81A7-66B0-25A2-732D-5BB1922BD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434DD-E1B5-AD35-F913-6B8B3671E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0191E2-19A2-D7DD-7EB0-52892FA16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59536A-A000-41F1-709B-6B7F50C1D4FC}"/>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6" name="Footer Placeholder 5">
            <a:extLst>
              <a:ext uri="{FF2B5EF4-FFF2-40B4-BE49-F238E27FC236}">
                <a16:creationId xmlns:a16="http://schemas.microsoft.com/office/drawing/2014/main" id="{5C30C8FB-89F3-23A9-FA2E-9B314EA5A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47EDE-7199-9B09-55D3-67100A3431C3}"/>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63799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59DD-F162-D98E-1A3E-B8525DA19C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C12255-4DA0-8397-0F8A-6FB2BF340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C1462-EE13-E047-E5B4-F796FE6C2C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57DED4-95FB-AC55-85F6-15A36DBBE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009ED-4318-13D6-4F85-9AC576238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0C4C40-62FE-51AB-77FA-E09D07154521}"/>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8" name="Footer Placeholder 7">
            <a:extLst>
              <a:ext uri="{FF2B5EF4-FFF2-40B4-BE49-F238E27FC236}">
                <a16:creationId xmlns:a16="http://schemas.microsoft.com/office/drawing/2014/main" id="{EE7F8DE9-5DD3-A8FE-4051-4AE478FEE8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307071-73F4-EA45-0256-7945E0634B51}"/>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44452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DB29-B3EF-652F-9D4C-AFA615BD6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E083F1-64AE-F770-1692-80B1204AF69F}"/>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4" name="Footer Placeholder 3">
            <a:extLst>
              <a:ext uri="{FF2B5EF4-FFF2-40B4-BE49-F238E27FC236}">
                <a16:creationId xmlns:a16="http://schemas.microsoft.com/office/drawing/2014/main" id="{67491B10-8425-394C-867F-8EBC7C0015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BCA13-4CE6-3453-C142-C09C2E2174CF}"/>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01172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E6620-B01A-4D8E-D3FB-AE3980E6740C}"/>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3" name="Footer Placeholder 2">
            <a:extLst>
              <a:ext uri="{FF2B5EF4-FFF2-40B4-BE49-F238E27FC236}">
                <a16:creationId xmlns:a16="http://schemas.microsoft.com/office/drawing/2014/main" id="{1613E48B-EA97-B79A-D566-B8BFE1E594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6BCB57-40B2-076B-07B2-F9ABD76AF63D}"/>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388911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C0BA-7817-E4CA-24DA-8940D1F99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DE7BF6-1292-227D-E793-5544DFC16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70F92E-45EC-625F-6103-6FEC5D781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D76B5-CACB-2399-645B-D141FCE629B8}"/>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6" name="Footer Placeholder 5">
            <a:extLst>
              <a:ext uri="{FF2B5EF4-FFF2-40B4-BE49-F238E27FC236}">
                <a16:creationId xmlns:a16="http://schemas.microsoft.com/office/drawing/2014/main" id="{F9DC64D4-1948-5BB3-5BA5-048040F1F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8CAE0-0B94-69D2-FFDF-09CEE93595CC}"/>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131071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D05-C97D-5795-F0B9-1504113AE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6A31E-DF58-38E9-5C80-AD8104C99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C58D0B-E800-A116-59F2-2BFAAE67E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63686-0FE1-B3D7-7418-F278435C1495}"/>
              </a:ext>
            </a:extLst>
          </p:cNvPr>
          <p:cNvSpPr>
            <a:spLocks noGrp="1"/>
          </p:cNvSpPr>
          <p:nvPr>
            <p:ph type="dt" sz="half" idx="10"/>
          </p:nvPr>
        </p:nvSpPr>
        <p:spPr/>
        <p:txBody>
          <a:bodyPr/>
          <a:lstStyle/>
          <a:p>
            <a:fld id="{6DE7F504-FE74-40B9-82B8-489C062F266A}" type="datetimeFigureOut">
              <a:rPr lang="en-IN" smtClean="0"/>
              <a:t>16-04-2024</a:t>
            </a:fld>
            <a:endParaRPr lang="en-IN"/>
          </a:p>
        </p:txBody>
      </p:sp>
      <p:sp>
        <p:nvSpPr>
          <p:cNvPr id="6" name="Footer Placeholder 5">
            <a:extLst>
              <a:ext uri="{FF2B5EF4-FFF2-40B4-BE49-F238E27FC236}">
                <a16:creationId xmlns:a16="http://schemas.microsoft.com/office/drawing/2014/main" id="{D768309B-5875-8910-AEFE-F7A94608F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94C4C-ACBC-84A6-6B0C-85F329CFE8BD}"/>
              </a:ext>
            </a:extLst>
          </p:cNvPr>
          <p:cNvSpPr>
            <a:spLocks noGrp="1"/>
          </p:cNvSpPr>
          <p:nvPr>
            <p:ph type="sldNum" sz="quarter" idx="12"/>
          </p:nvPr>
        </p:nvSpPr>
        <p:spPr/>
        <p:txBody>
          <a:bodyPr/>
          <a:lstStyle/>
          <a:p>
            <a:fld id="{BFE8A110-DCC4-49DF-8D24-9B8EFE499944}" type="slidenum">
              <a:rPr lang="en-IN" smtClean="0"/>
              <a:t>‹#›</a:t>
            </a:fld>
            <a:endParaRPr lang="en-IN"/>
          </a:p>
        </p:txBody>
      </p:sp>
    </p:spTree>
    <p:extLst>
      <p:ext uri="{BB962C8B-B14F-4D97-AF65-F5344CB8AC3E}">
        <p14:creationId xmlns:p14="http://schemas.microsoft.com/office/powerpoint/2010/main" val="201742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CC9C0-2D61-B851-70A4-24C7012E9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6B6546-DD51-1DF4-F94B-0231AD392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9C1377-318D-68C2-DA9F-19ED9CB20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7F504-FE74-40B9-82B8-489C062F266A}" type="datetimeFigureOut">
              <a:rPr lang="en-IN" smtClean="0"/>
              <a:t>16-04-2024</a:t>
            </a:fld>
            <a:endParaRPr lang="en-IN"/>
          </a:p>
        </p:txBody>
      </p:sp>
      <p:sp>
        <p:nvSpPr>
          <p:cNvPr id="5" name="Footer Placeholder 4">
            <a:extLst>
              <a:ext uri="{FF2B5EF4-FFF2-40B4-BE49-F238E27FC236}">
                <a16:creationId xmlns:a16="http://schemas.microsoft.com/office/drawing/2014/main" id="{D1825BB1-D373-1708-8F94-F68091075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5E653-C30B-CA3F-7975-23B84FCF9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8A110-DCC4-49DF-8D24-9B8EFE499944}" type="slidenum">
              <a:rPr lang="en-IN" smtClean="0"/>
              <a:t>‹#›</a:t>
            </a:fld>
            <a:endParaRPr lang="en-IN"/>
          </a:p>
        </p:txBody>
      </p:sp>
    </p:spTree>
    <p:extLst>
      <p:ext uri="{BB962C8B-B14F-4D97-AF65-F5344CB8AC3E}">
        <p14:creationId xmlns:p14="http://schemas.microsoft.com/office/powerpoint/2010/main" val="83050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8D30C-9843-72FF-0535-57E3FF46BA3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A41DD83-7475-902F-55E0-78E01055A65B}"/>
              </a:ext>
            </a:extLst>
          </p:cNvPr>
          <p:cNvSpPr/>
          <p:nvPr/>
        </p:nvSpPr>
        <p:spPr>
          <a:xfrm>
            <a:off x="4287518" y="3085263"/>
            <a:ext cx="7635079" cy="834524"/>
          </a:xfrm>
          <a:prstGeom prst="rect">
            <a:avLst/>
          </a:prstGeom>
        </p:spPr>
        <p:txBody>
          <a:bodyPr wrap="square">
            <a:spAutoFit/>
          </a:bodyPr>
          <a:lstStyle/>
          <a:p>
            <a:pPr algn="ctr">
              <a:lnSpc>
                <a:spcPct val="150000"/>
              </a:lnSpc>
              <a:spcAft>
                <a:spcPts val="800"/>
              </a:spcAft>
            </a:pPr>
            <a:r>
              <a:rPr lang="en-IN" sz="36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3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CAB5A604-6ED6-A4D8-B8D7-FE01BF48F9DE}"/>
              </a:ext>
            </a:extLst>
          </p:cNvPr>
          <p:cNvSpPr/>
          <p:nvPr/>
        </p:nvSpPr>
        <p:spPr>
          <a:xfrm>
            <a:off x="8819584" y="5523478"/>
            <a:ext cx="305729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Kumta</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6D8DE0-E24A-9F9C-611E-07E0B0CA2211}"/>
              </a:ext>
            </a:extLst>
          </p:cNvPr>
          <p:cNvSpPr/>
          <p:nvPr/>
        </p:nvSpPr>
        <p:spPr>
          <a:xfrm>
            <a:off x="8778240" y="6023146"/>
            <a:ext cx="32300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Computer Applications</a:t>
            </a:r>
            <a:endParaRPr lang="en-IN" sz="24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7E1A82E5-1932-FE3D-06C7-27BC6917D890}"/>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2AEFFE76-8FE4-2A1E-B365-37FD82BC5D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83E8506-09EA-53C7-9C56-A5295E404F6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993764A2-6E36-07E3-6747-53CE5E86745B}"/>
              </a:ext>
            </a:extLst>
          </p:cNvPr>
          <p:cNvCxnSpPr>
            <a:cxnSpLocks/>
          </p:cNvCxnSpPr>
          <p:nvPr/>
        </p:nvCxnSpPr>
        <p:spPr>
          <a:xfrm>
            <a:off x="4511040" y="3919787"/>
            <a:ext cx="713232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5E423C-3FF0-4F43-0E71-2476559CFE03}"/>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07F7712A-CA36-6DCE-87AE-9F9D92F7928D}"/>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52675A5-02B9-A0FB-BFA1-24E90D4952A6}"/>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 name="Picture 1">
            <a:extLst>
              <a:ext uri="{FF2B5EF4-FFF2-40B4-BE49-F238E27FC236}">
                <a16:creationId xmlns:a16="http://schemas.microsoft.com/office/drawing/2014/main" id="{F6C430B7-637D-BB22-10C7-0D1FDF85F0A9}"/>
              </a:ext>
            </a:extLst>
          </p:cNvPr>
          <p:cNvPicPr>
            <a:picLocks noChangeAspect="1"/>
          </p:cNvPicPr>
          <p:nvPr/>
        </p:nvPicPr>
        <p:blipFill>
          <a:blip r:embed="rId2"/>
          <a:stretch>
            <a:fillRect/>
          </a:stretch>
        </p:blipFill>
        <p:spPr>
          <a:xfrm>
            <a:off x="1772840" y="1776204"/>
            <a:ext cx="2111590" cy="3550188"/>
          </a:xfrm>
          <a:prstGeom prst="rect">
            <a:avLst/>
          </a:prstGeom>
        </p:spPr>
      </p:pic>
      <p:sp>
        <p:nvSpPr>
          <p:cNvPr id="4" name="TextBox 3">
            <a:extLst>
              <a:ext uri="{FF2B5EF4-FFF2-40B4-BE49-F238E27FC236}">
                <a16:creationId xmlns:a16="http://schemas.microsoft.com/office/drawing/2014/main" id="{268906CD-7CD4-E207-024F-A657869C2E21}"/>
              </a:ext>
            </a:extLst>
          </p:cNvPr>
          <p:cNvSpPr txBox="1"/>
          <p:nvPr/>
        </p:nvSpPr>
        <p:spPr>
          <a:xfrm>
            <a:off x="4439920" y="4029134"/>
            <a:ext cx="6096000" cy="461665"/>
          </a:xfrm>
          <a:prstGeom prst="rect">
            <a:avLst/>
          </a:prstGeom>
          <a:noFill/>
        </p:spPr>
        <p:txBody>
          <a:bodyPr wrap="square">
            <a:spAutoFit/>
          </a:bodyPr>
          <a:lstStyle/>
          <a:p>
            <a:r>
              <a:rPr lang="en-IN" sz="2400" b="1" dirty="0">
                <a:solidFill>
                  <a:srgbClr val="C00000"/>
                </a:solidFill>
              </a:rPr>
              <a:t>SUBJECT CODE : UQ23CA653A </a:t>
            </a:r>
          </a:p>
        </p:txBody>
      </p:sp>
    </p:spTree>
    <p:extLst>
      <p:ext uri="{BB962C8B-B14F-4D97-AF65-F5344CB8AC3E}">
        <p14:creationId xmlns:p14="http://schemas.microsoft.com/office/powerpoint/2010/main" val="110092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Optimizer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92FC113E-1179-0A60-C60D-8FAECD03042A}"/>
              </a:ext>
            </a:extLst>
          </p:cNvPr>
          <p:cNvSpPr txBox="1"/>
          <p:nvPr/>
        </p:nvSpPr>
        <p:spPr>
          <a:xfrm>
            <a:off x="397328" y="1303226"/>
            <a:ext cx="11397344" cy="590931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Minimize the use of wildcard characters</a:t>
            </a:r>
          </a:p>
          <a:p>
            <a:r>
              <a:rPr lang="en-US" sz="2400" b="0" i="0" dirty="0">
                <a:solidFill>
                  <a:srgbClr val="AA0D9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 FROM customers WHERE </a:t>
            </a:r>
            <a:r>
              <a:rPr lang="en-US" sz="2400" b="0" i="0" dirty="0" err="1">
                <a:effectLst/>
                <a:latin typeface="Times New Roman" panose="02020603050405020304" pitchFamily="18" charset="0"/>
                <a:cs typeface="Times New Roman" panose="02020603050405020304" pitchFamily="18" charset="0"/>
              </a:rPr>
              <a:t>last_name_city</a:t>
            </a:r>
            <a:r>
              <a:rPr lang="en-US" sz="2400" b="0" i="0" dirty="0">
                <a:effectLst/>
                <a:latin typeface="Times New Roman" panose="02020603050405020304" pitchFamily="18" charset="0"/>
                <a:cs typeface="Times New Roman" panose="02020603050405020304" pitchFamily="18" charset="0"/>
              </a:rPr>
              <a:t> LIKE 'P%’;</a:t>
            </a:r>
          </a:p>
          <a:p>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 FROM customers WHERE </a:t>
            </a:r>
            <a:r>
              <a:rPr lang="en-US" sz="2400" b="0" i="0" dirty="0" err="1">
                <a:effectLst/>
                <a:latin typeface="Times New Roman" panose="02020603050405020304" pitchFamily="18" charset="0"/>
                <a:cs typeface="Times New Roman" panose="02020603050405020304" pitchFamily="18" charset="0"/>
              </a:rPr>
              <a:t>last_name_city</a:t>
            </a:r>
            <a:r>
              <a:rPr lang="en-US" sz="2400" b="0" i="0" dirty="0">
                <a:effectLst/>
                <a:latin typeface="Times New Roman" panose="02020603050405020304" pitchFamily="18" charset="0"/>
                <a:cs typeface="Times New Roman" panose="02020603050405020304" pitchFamily="18" charset="0"/>
              </a:rPr>
              <a:t> &gt;= 'P' AND </a:t>
            </a:r>
            <a:r>
              <a:rPr lang="en-US" sz="2400" b="0" i="0" dirty="0" err="1">
                <a:effectLst/>
                <a:latin typeface="Times New Roman" panose="02020603050405020304" pitchFamily="18" charset="0"/>
                <a:cs typeface="Times New Roman" panose="02020603050405020304" pitchFamily="18" charset="0"/>
              </a:rPr>
              <a:t>last_name</a:t>
            </a:r>
            <a:r>
              <a:rPr lang="en-US" sz="2400" b="0" i="0" dirty="0">
                <a:effectLst/>
                <a:latin typeface="Times New Roman" panose="02020603050405020304" pitchFamily="18" charset="0"/>
                <a:cs typeface="Times New Roman" panose="02020603050405020304" pitchFamily="18" charset="0"/>
              </a:rPr>
              <a:t> &lt; 'Q’;</a:t>
            </a:r>
            <a:endParaRPr lang="en-US" sz="2400" dirty="0">
              <a:latin typeface="Times New Roman" panose="02020603050405020304" pitchFamily="18" charset="0"/>
              <a:cs typeface="Times New Roman" panose="02020603050405020304" pitchFamily="18" charset="0"/>
            </a:endParaRPr>
          </a:p>
          <a:p>
            <a:r>
              <a:rPr lang="en-US" sz="2400" b="1" dirty="0">
                <a:solidFill>
                  <a:srgbClr val="242424"/>
                </a:solidFill>
                <a:latin typeface="Times New Roman" panose="02020603050405020304" pitchFamily="18" charset="0"/>
                <a:cs typeface="Times New Roman" panose="02020603050405020304" pitchFamily="18" charset="0"/>
              </a:rPr>
              <a:t>2.</a:t>
            </a:r>
            <a:r>
              <a:rPr lang="en-US" sz="2400" b="1" i="0" dirty="0">
                <a:solidFill>
                  <a:srgbClr val="242424"/>
                </a:solidFill>
                <a:effectLst/>
                <a:latin typeface="Times New Roman" panose="02020603050405020304" pitchFamily="18" charset="0"/>
                <a:cs typeface="Times New Roman" panose="02020603050405020304" pitchFamily="18" charset="0"/>
              </a:rPr>
              <a:t>  Increase Query Performance with Indexes</a:t>
            </a:r>
          </a:p>
          <a:p>
            <a:r>
              <a:rPr lang="en-US" sz="2400" dirty="0">
                <a:solidFill>
                  <a:srgbClr val="242424"/>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 FROM orders WHERE </a:t>
            </a:r>
            <a:r>
              <a:rPr lang="en-US" sz="2400" b="0" i="0" dirty="0" err="1">
                <a:effectLst/>
                <a:latin typeface="Times New Roman" panose="02020603050405020304" pitchFamily="18" charset="0"/>
                <a:cs typeface="Times New Roman" panose="02020603050405020304" pitchFamily="18" charset="0"/>
              </a:rPr>
              <a:t>customer_number</a:t>
            </a:r>
            <a:r>
              <a:rPr lang="en-US" sz="2400" b="0" i="0" dirty="0">
                <a:effectLst/>
                <a:latin typeface="Times New Roman" panose="02020603050405020304" pitchFamily="18" charset="0"/>
                <a:cs typeface="Times New Roman" panose="02020603050405020304" pitchFamily="18" charset="0"/>
              </a:rPr>
              <a:t> = 2154;</a:t>
            </a:r>
          </a:p>
          <a:p>
            <a:r>
              <a:rPr lang="en-US" sz="2400" dirty="0">
                <a:solidFill>
                  <a:srgbClr val="242424"/>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CREATE INDEX </a:t>
            </a:r>
            <a:r>
              <a:rPr lang="en-US" sz="2400" b="0" i="0" dirty="0" err="1">
                <a:effectLst/>
                <a:latin typeface="Times New Roman" panose="02020603050405020304" pitchFamily="18" charset="0"/>
                <a:cs typeface="Times New Roman" panose="02020603050405020304" pitchFamily="18" charset="0"/>
              </a:rPr>
              <a:t>idx_orders_customer_number</a:t>
            </a:r>
            <a:r>
              <a:rPr lang="en-US" sz="2400" b="0" i="0" dirty="0">
                <a:effectLst/>
                <a:latin typeface="Times New Roman" panose="02020603050405020304" pitchFamily="18" charset="0"/>
                <a:cs typeface="Times New Roman" panose="02020603050405020304" pitchFamily="18" charset="0"/>
              </a:rPr>
              <a:t> ON orders (</a:t>
            </a:r>
            <a:r>
              <a:rPr lang="en-US" sz="2400" b="0" i="0" dirty="0" err="1">
                <a:effectLst/>
                <a:latin typeface="Times New Roman" panose="02020603050405020304" pitchFamily="18" charset="0"/>
                <a:cs typeface="Times New Roman" panose="02020603050405020304" pitchFamily="18" charset="0"/>
              </a:rPr>
              <a:t>customer_id</a:t>
            </a:r>
            <a:r>
              <a:rPr lang="en-US" sz="2400" b="0" i="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solidFill>
                  <a:srgbClr val="242424"/>
                </a:solidFill>
                <a:latin typeface="Times New Roman" panose="02020603050405020304" pitchFamily="18" charset="0"/>
                <a:cs typeface="Times New Roman" panose="02020603050405020304" pitchFamily="18" charset="0"/>
              </a:rPr>
              <a:t>3.</a:t>
            </a:r>
            <a:r>
              <a:rPr lang="en-IN" sz="2400" b="1" i="0" dirty="0">
                <a:solidFill>
                  <a:srgbClr val="242424"/>
                </a:solidFill>
                <a:effectLst/>
                <a:latin typeface="Times New Roman" panose="02020603050405020304" pitchFamily="18" charset="0"/>
                <a:cs typeface="Times New Roman" panose="02020603050405020304" pitchFamily="18" charset="0"/>
              </a:rPr>
              <a:t> Use appropriate data types</a:t>
            </a:r>
          </a:p>
          <a:p>
            <a:r>
              <a:rPr lang="en-US" sz="2400" dirty="0">
                <a:solidFill>
                  <a:srgbClr val="242424"/>
                </a:solidFill>
                <a:latin typeface="Times New Roman" panose="02020603050405020304" pitchFamily="18" charset="0"/>
                <a:cs typeface="Times New Roman" panose="02020603050405020304" pitchFamily="18" charset="0"/>
              </a:rPr>
              <a:t>4.</a:t>
            </a:r>
            <a:r>
              <a:rPr lang="en-IN" sz="2400" b="1" i="0" dirty="0">
                <a:solidFill>
                  <a:srgbClr val="242424"/>
                </a:solidFill>
                <a:effectLst/>
                <a:latin typeface="Times New Roman" panose="02020603050405020304" pitchFamily="18" charset="0"/>
                <a:cs typeface="Times New Roman" panose="02020603050405020304" pitchFamily="18" charset="0"/>
              </a:rPr>
              <a:t> Avoid subqueries</a:t>
            </a:r>
          </a:p>
          <a:p>
            <a:r>
              <a:rPr lang="en-IN" sz="2400" b="1" dirty="0">
                <a:solidFill>
                  <a:srgbClr val="242424"/>
                </a:solidFill>
                <a:latin typeface="Times New Roman" panose="02020603050405020304" pitchFamily="18" charset="0"/>
                <a:cs typeface="Times New Roman" panose="02020603050405020304" pitchFamily="18" charset="0"/>
              </a:rPr>
              <a:t>5.</a:t>
            </a:r>
            <a:r>
              <a:rPr lang="en-IN" sz="2400" b="1" i="0" dirty="0">
                <a:solidFill>
                  <a:srgbClr val="242424"/>
                </a:solidFill>
                <a:effectLst/>
                <a:latin typeface="Times New Roman" panose="02020603050405020304" pitchFamily="18" charset="0"/>
                <a:cs typeface="Times New Roman" panose="02020603050405020304" pitchFamily="18" charset="0"/>
              </a:rPr>
              <a:t> Avoid using SELECT *</a:t>
            </a:r>
          </a:p>
          <a:p>
            <a:r>
              <a:rPr lang="en-IN" sz="2400" b="1" dirty="0">
                <a:solidFill>
                  <a:srgbClr val="242424"/>
                </a:solidFill>
                <a:latin typeface="Times New Roman" panose="02020603050405020304" pitchFamily="18" charset="0"/>
                <a:cs typeface="Times New Roman" panose="02020603050405020304" pitchFamily="18" charset="0"/>
              </a:rPr>
              <a:t>6.</a:t>
            </a:r>
            <a:r>
              <a:rPr lang="en-US" sz="2400" b="1" i="0" dirty="0">
                <a:solidFill>
                  <a:srgbClr val="242424"/>
                </a:solidFill>
                <a:effectLst/>
                <a:latin typeface="Times New Roman" panose="02020603050405020304" pitchFamily="18" charset="0"/>
                <a:cs typeface="Times New Roman" panose="02020603050405020304" pitchFamily="18" charset="0"/>
              </a:rPr>
              <a:t> Use EXISTS instead of IN</a:t>
            </a:r>
          </a:p>
          <a:p>
            <a:r>
              <a:rPr lang="en-IN" sz="2400" b="1" dirty="0">
                <a:solidFill>
                  <a:srgbClr val="242424"/>
                </a:solidFill>
                <a:latin typeface="Times New Roman" panose="02020603050405020304" pitchFamily="18" charset="0"/>
                <a:cs typeface="Times New Roman" panose="02020603050405020304" pitchFamily="18" charset="0"/>
              </a:rPr>
              <a:t>7.</a:t>
            </a:r>
            <a:r>
              <a:rPr lang="en-US" sz="2400" b="1" i="0" dirty="0">
                <a:solidFill>
                  <a:srgbClr val="242424"/>
                </a:solidFill>
                <a:effectLst/>
                <a:latin typeface="Times New Roman" panose="02020603050405020304" pitchFamily="18" charset="0"/>
                <a:cs typeface="Times New Roman" panose="02020603050405020304" pitchFamily="18" charset="0"/>
              </a:rPr>
              <a:t> Use GROUP BY to group data</a:t>
            </a:r>
          </a:p>
          <a:p>
            <a:r>
              <a:rPr lang="en-IN" sz="2400" b="1" dirty="0">
                <a:solidFill>
                  <a:srgbClr val="242424"/>
                </a:solidFill>
                <a:latin typeface="Times New Roman" panose="02020603050405020304" pitchFamily="18" charset="0"/>
                <a:cs typeface="Times New Roman" panose="02020603050405020304" pitchFamily="18" charset="0"/>
              </a:rPr>
              <a:t>8. </a:t>
            </a:r>
            <a:r>
              <a:rPr lang="en-IN" sz="2400" b="1" i="0" dirty="0">
                <a:solidFill>
                  <a:srgbClr val="242424"/>
                </a:solidFill>
                <a:effectLst/>
                <a:latin typeface="Times New Roman" panose="02020603050405020304" pitchFamily="18" charset="0"/>
                <a:cs typeface="Times New Roman" panose="02020603050405020304" pitchFamily="18" charset="0"/>
              </a:rPr>
              <a:t>Use stored procedures</a:t>
            </a:r>
          </a:p>
          <a:p>
            <a:r>
              <a:rPr lang="en-IN" sz="2400" b="1" dirty="0">
                <a:solidFill>
                  <a:srgbClr val="242424"/>
                </a:solidFill>
                <a:latin typeface="Times New Roman" panose="02020603050405020304" pitchFamily="18" charset="0"/>
                <a:cs typeface="Times New Roman" panose="02020603050405020304" pitchFamily="18" charset="0"/>
              </a:rPr>
              <a:t>9.</a:t>
            </a:r>
            <a:r>
              <a:rPr lang="en-US" sz="2400" b="1" i="0" dirty="0">
                <a:solidFill>
                  <a:srgbClr val="242424"/>
                </a:solidFill>
                <a:effectLst/>
                <a:latin typeface="Times New Roman" panose="02020603050405020304" pitchFamily="18" charset="0"/>
                <a:cs typeface="Times New Roman" panose="02020603050405020304" pitchFamily="18" charset="0"/>
              </a:rPr>
              <a:t> Optimize the database design</a:t>
            </a:r>
          </a:p>
          <a:p>
            <a:endParaRPr lang="en-IN" sz="2400" b="1" i="0" dirty="0">
              <a:solidFill>
                <a:srgbClr val="242424"/>
              </a:solidFill>
              <a:effectLst/>
              <a:latin typeface="sohne"/>
            </a:endParaRPr>
          </a:p>
          <a:p>
            <a:endParaRPr lang="en-IN" sz="2400" b="1" i="0" dirty="0">
              <a:solidFill>
                <a:srgbClr val="242424"/>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929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Optimizer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92FC113E-1179-0A60-C60D-8FAECD03042A}"/>
              </a:ext>
            </a:extLst>
          </p:cNvPr>
          <p:cNvSpPr txBox="1"/>
          <p:nvPr/>
        </p:nvSpPr>
        <p:spPr>
          <a:xfrm>
            <a:off x="397328" y="1303226"/>
            <a:ext cx="11397344" cy="4431983"/>
          </a:xfrm>
          <a:prstGeom prst="rect">
            <a:avLst/>
          </a:prstGeom>
          <a:noFill/>
        </p:spPr>
        <p:txBody>
          <a:bodyPr wrap="square">
            <a:spAutoFit/>
          </a:bodyPr>
          <a:lstStyle/>
          <a:p>
            <a:endParaRPr lang="en-US" sz="2400" b="1" i="0" dirty="0">
              <a:solidFill>
                <a:srgbClr val="242424"/>
              </a:solidFill>
              <a:effectLst/>
              <a:latin typeface="sohne"/>
            </a:endParaRPr>
          </a:p>
          <a:p>
            <a:r>
              <a:rPr lang="en-IN" sz="2400" b="1" dirty="0">
                <a:solidFill>
                  <a:srgbClr val="242424"/>
                </a:solidFill>
                <a:latin typeface="Times New Roman" panose="02020603050405020304" pitchFamily="18" charset="0"/>
                <a:cs typeface="Times New Roman" panose="02020603050405020304" pitchFamily="18" charset="0"/>
              </a:rPr>
              <a:t>7.</a:t>
            </a:r>
            <a:r>
              <a:rPr lang="en-US" sz="2400" b="1" i="0" dirty="0">
                <a:solidFill>
                  <a:srgbClr val="242424"/>
                </a:solidFill>
                <a:effectLst/>
                <a:latin typeface="Times New Roman" panose="02020603050405020304" pitchFamily="18" charset="0"/>
                <a:cs typeface="Times New Roman" panose="02020603050405020304" pitchFamily="18" charset="0"/>
              </a:rPr>
              <a:t> Use GROUP BY to group data</a:t>
            </a:r>
          </a:p>
          <a:p>
            <a:r>
              <a:rPr lang="en-IN" sz="2400" b="1" dirty="0">
                <a:solidFill>
                  <a:srgbClr val="242424"/>
                </a:solidFill>
                <a:latin typeface="Times New Roman" panose="02020603050405020304" pitchFamily="18" charset="0"/>
                <a:cs typeface="Times New Roman" panose="02020603050405020304" pitchFamily="18" charset="0"/>
              </a:rPr>
              <a:t>8. </a:t>
            </a:r>
            <a:r>
              <a:rPr lang="en-IN" sz="2400" b="1" i="0" dirty="0">
                <a:solidFill>
                  <a:srgbClr val="242424"/>
                </a:solidFill>
                <a:effectLst/>
                <a:latin typeface="Times New Roman" panose="02020603050405020304" pitchFamily="18" charset="0"/>
                <a:cs typeface="Times New Roman" panose="02020603050405020304" pitchFamily="18" charset="0"/>
              </a:rPr>
              <a:t>Use stored procedures</a:t>
            </a:r>
          </a:p>
          <a:p>
            <a:r>
              <a:rPr lang="en-IN" sz="2400" b="1" dirty="0">
                <a:solidFill>
                  <a:srgbClr val="242424"/>
                </a:solidFill>
                <a:latin typeface="Times New Roman" panose="02020603050405020304" pitchFamily="18" charset="0"/>
                <a:cs typeface="Times New Roman" panose="02020603050405020304" pitchFamily="18" charset="0"/>
              </a:rPr>
              <a:t>9.</a:t>
            </a:r>
            <a:r>
              <a:rPr lang="en-US" sz="2400" b="1" i="0" dirty="0">
                <a:solidFill>
                  <a:srgbClr val="242424"/>
                </a:solidFill>
                <a:effectLst/>
                <a:latin typeface="Times New Roman" panose="02020603050405020304" pitchFamily="18" charset="0"/>
                <a:cs typeface="Times New Roman" panose="02020603050405020304" pitchFamily="18" charset="0"/>
              </a:rPr>
              <a:t> Optimize the database design</a:t>
            </a:r>
          </a:p>
          <a:p>
            <a:r>
              <a:rPr lang="en-IN" sz="2400" b="1" i="0" dirty="0">
                <a:solidFill>
                  <a:srgbClr val="242424"/>
                </a:solidFill>
                <a:effectLst/>
                <a:latin typeface="Times New Roman" panose="02020603050405020304" pitchFamily="18" charset="0"/>
                <a:cs typeface="Times New Roman" panose="02020603050405020304" pitchFamily="18" charset="0"/>
              </a:rPr>
              <a:t>10. Use query optimization tools</a:t>
            </a:r>
          </a:p>
          <a:p>
            <a:r>
              <a:rPr lang="en-IN" sz="2400" b="1" i="0" dirty="0">
                <a:solidFill>
                  <a:srgbClr val="242424"/>
                </a:solidFill>
                <a:effectLst/>
                <a:latin typeface="Times New Roman" panose="02020603050405020304" pitchFamily="18" charset="0"/>
                <a:cs typeface="Times New Roman" panose="02020603050405020304" pitchFamily="18" charset="0"/>
              </a:rPr>
              <a:t>11. Monitor query performance</a:t>
            </a:r>
          </a:p>
          <a:p>
            <a:r>
              <a:rPr lang="en-IN" sz="2400" b="1" dirty="0">
                <a:solidFill>
                  <a:srgbClr val="242424"/>
                </a:solidFill>
                <a:latin typeface="Times New Roman" panose="02020603050405020304" pitchFamily="18" charset="0"/>
                <a:cs typeface="Times New Roman" panose="02020603050405020304" pitchFamily="18" charset="0"/>
              </a:rPr>
              <a:t>12.</a:t>
            </a:r>
            <a:r>
              <a:rPr lang="en-US" sz="2400" b="1" i="0" dirty="0">
                <a:solidFill>
                  <a:srgbClr val="242424"/>
                </a:solidFill>
                <a:effectLst/>
                <a:latin typeface="Times New Roman" panose="02020603050405020304" pitchFamily="18" charset="0"/>
                <a:cs typeface="Times New Roman" panose="02020603050405020304" pitchFamily="18" charset="0"/>
              </a:rPr>
              <a:t> Use LIMIT or TOP to limit the number of rows returned</a:t>
            </a:r>
          </a:p>
          <a:p>
            <a:r>
              <a:rPr lang="en-IN" sz="2400" b="1" i="0" dirty="0">
                <a:solidFill>
                  <a:srgbClr val="242424"/>
                </a:solidFill>
                <a:effectLst/>
                <a:latin typeface="Times New Roman" panose="02020603050405020304" pitchFamily="18" charset="0"/>
                <a:cs typeface="Times New Roman" panose="02020603050405020304" pitchFamily="18" charset="0"/>
              </a:rPr>
              <a:t>	</a:t>
            </a:r>
            <a:r>
              <a:rPr lang="en-US" sz="2400" i="0" dirty="0">
                <a:solidFill>
                  <a:srgbClr val="242424"/>
                </a:solidFill>
                <a:effectLst/>
                <a:latin typeface="Times New Roman" panose="02020603050405020304" pitchFamily="18" charset="0"/>
                <a:cs typeface="Times New Roman" panose="02020603050405020304" pitchFamily="18" charset="0"/>
              </a:rPr>
              <a:t>SELECT Name from employee where location='BNG’;</a:t>
            </a:r>
          </a:p>
          <a:p>
            <a:r>
              <a:rPr lang="en-US" sz="2400" i="0" dirty="0">
                <a:solidFill>
                  <a:srgbClr val="242424"/>
                </a:solidFill>
                <a:effectLst/>
                <a:latin typeface="Times New Roman" panose="02020603050405020304" pitchFamily="18" charset="0"/>
                <a:cs typeface="Times New Roman" panose="02020603050405020304" pitchFamily="18" charset="0"/>
              </a:rPr>
              <a:t>	SELECT Name from employee where location='BNG' limit 1;</a:t>
            </a:r>
            <a:endParaRPr lang="en-IN" sz="2400" i="0" dirty="0">
              <a:solidFill>
                <a:srgbClr val="242424"/>
              </a:solidFill>
              <a:effectLst/>
              <a:latin typeface="Times New Roman" panose="02020603050405020304" pitchFamily="18" charset="0"/>
              <a:cs typeface="Times New Roman" panose="02020603050405020304" pitchFamily="18" charset="0"/>
            </a:endParaRPr>
          </a:p>
          <a:p>
            <a:endParaRPr lang="en-IN" sz="2400" i="0" dirty="0">
              <a:solidFill>
                <a:srgbClr val="242424"/>
              </a:solidFill>
              <a:effectLst/>
              <a:latin typeface="Times New Roman" panose="02020603050405020304" pitchFamily="18" charset="0"/>
              <a:cs typeface="Times New Roman" panose="02020603050405020304" pitchFamily="18" charset="0"/>
            </a:endParaRPr>
          </a:p>
          <a:p>
            <a:endParaRPr lang="en-IN" sz="2400" b="1" i="0" dirty="0">
              <a:solidFill>
                <a:srgbClr val="242424"/>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778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302091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a:t>
            </a:r>
            <a:r>
              <a:rPr lang="en-US" sz="2400" b="1" dirty="0" err="1">
                <a:latin typeface="Times New Roman" panose="02020603050405020304" pitchFamily="18" charset="0"/>
                <a:cs typeface="Times New Roman" panose="02020603050405020304" pitchFamily="18" charset="0"/>
              </a:rPr>
              <a:t>Kumta</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Applications</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ADD599C-3DA0-4168-B5D7-CBDB66079CEF}"/>
              </a:ext>
            </a:extLst>
          </p:cNvPr>
          <p:cNvSpPr/>
          <p:nvPr/>
        </p:nvSpPr>
        <p:spPr>
          <a:xfrm>
            <a:off x="4300315" y="4342706"/>
            <a:ext cx="7497214" cy="461665"/>
          </a:xfrm>
          <a:prstGeom prst="rect">
            <a:avLst/>
          </a:prstGeom>
        </p:spPr>
        <p:txBody>
          <a:bodyPr wrap="square">
            <a:spAutoFit/>
          </a:bodyPr>
          <a:lstStyle/>
          <a:p>
            <a:r>
              <a:rPr lang="en-US" sz="2400" b="1" dirty="0"/>
              <a:t>samyuktad@pes.edu</a:t>
            </a:r>
            <a:endParaRPr lang="en-IN" sz="2400" b="1"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37337"/>
            <a:ext cx="7497214" cy="646331"/>
          </a:xfrm>
          <a:prstGeom prst="rect">
            <a:avLst/>
          </a:prstGeom>
        </p:spPr>
        <p:txBody>
          <a:bodyPr wrap="square">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43AE97D4-1603-3ED5-E4CC-C214E90C47A9}"/>
              </a:ext>
            </a:extLst>
          </p:cNvPr>
          <p:cNvPicPr>
            <a:picLocks noChangeAspect="1"/>
          </p:cNvPicPr>
          <p:nvPr/>
        </p:nvPicPr>
        <p:blipFill>
          <a:blip r:embed="rId2"/>
          <a:stretch>
            <a:fillRect/>
          </a:stretch>
        </p:blipFill>
        <p:spPr>
          <a:xfrm>
            <a:off x="1881540" y="1538750"/>
            <a:ext cx="2109399" cy="3554276"/>
          </a:xfrm>
          <a:prstGeom prst="rect">
            <a:avLst/>
          </a:prstGeom>
        </p:spPr>
      </p:pic>
    </p:spTree>
    <p:extLst>
      <p:ext uri="{BB962C8B-B14F-4D97-AF65-F5344CB8AC3E}">
        <p14:creationId xmlns:p14="http://schemas.microsoft.com/office/powerpoint/2010/main" val="208147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579156"/>
            <a:ext cx="10046817"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query optimizer </a:t>
            </a:r>
            <a:r>
              <a:rPr lang="en-US" sz="2800" dirty="0">
                <a:latin typeface="Times New Roman" panose="02020603050405020304" pitchFamily="18" charset="0"/>
                <a:cs typeface="Times New Roman" panose="02020603050405020304" pitchFamily="18" charset="0"/>
              </a:rPr>
              <a:t>(also known as the optimizer) is database software that identifies the most efficient way (like by reducing time) for a SQL statement to access data</a:t>
            </a:r>
          </a:p>
          <a:p>
            <a:pPr algn="just"/>
            <a:endParaRPr lang="en-US" sz="2800" b="1" dirty="0">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The process of selecting an efficient execution plan for processing a query is known as </a:t>
            </a:r>
            <a:r>
              <a:rPr lang="en-US" sz="2800" b="1" i="0" dirty="0">
                <a:effectLst/>
                <a:latin typeface="Times New Roman" panose="02020603050405020304" pitchFamily="18" charset="0"/>
                <a:cs typeface="Times New Roman" panose="02020603050405020304" pitchFamily="18" charset="0"/>
              </a:rPr>
              <a:t>query optimization.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579156"/>
            <a:ext cx="10046817"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Query optimization is used to access and modify the database in the most efficient way possible.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the art of obtaining necessary information in a predictable, reliable, and timely manner.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Query optimization is formally described as the process of transforming a query into an equivalent form that may be evaluated more efficiently.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goal of query optimization is to find an execution plan that reduces the time required to process a query.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14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579156"/>
            <a:ext cx="9890063" cy="324653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We must complete two major tasks to attain this optimization target.</a:t>
            </a:r>
          </a:p>
          <a:p>
            <a:pPr algn="just"/>
            <a:endParaRPr lang="en-US"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first is to determine the optimal plan to access the database, </a:t>
            </a:r>
          </a:p>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second is to reduce the time required to execute the query plan.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54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6" name="Picture 5">
            <a:extLst>
              <a:ext uri="{FF2B5EF4-FFF2-40B4-BE49-F238E27FC236}">
                <a16:creationId xmlns:a16="http://schemas.microsoft.com/office/drawing/2014/main" id="{760A80D2-7E6B-50D2-6DC6-1347BDFA37DF}"/>
              </a:ext>
            </a:extLst>
          </p:cNvPr>
          <p:cNvPicPr>
            <a:picLocks noChangeAspect="1"/>
          </p:cNvPicPr>
          <p:nvPr/>
        </p:nvPicPr>
        <p:blipFill>
          <a:blip r:embed="rId3"/>
          <a:stretch>
            <a:fillRect/>
          </a:stretch>
        </p:blipFill>
        <p:spPr>
          <a:xfrm>
            <a:off x="4819949" y="1398717"/>
            <a:ext cx="5673880" cy="4987635"/>
          </a:xfrm>
          <a:prstGeom prst="rect">
            <a:avLst/>
          </a:prstGeom>
        </p:spPr>
      </p:pic>
      <p:sp>
        <p:nvSpPr>
          <p:cNvPr id="7" name="TextBox 6">
            <a:extLst>
              <a:ext uri="{FF2B5EF4-FFF2-40B4-BE49-F238E27FC236}">
                <a16:creationId xmlns:a16="http://schemas.microsoft.com/office/drawing/2014/main" id="{211FE805-3701-4837-2687-A6E269964021}"/>
              </a:ext>
            </a:extLst>
          </p:cNvPr>
          <p:cNvSpPr txBox="1"/>
          <p:nvPr/>
        </p:nvSpPr>
        <p:spPr>
          <a:xfrm>
            <a:off x="563634" y="2986337"/>
            <a:ext cx="4299857"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Process Flow of Query Optimization</a:t>
            </a:r>
          </a:p>
        </p:txBody>
      </p:sp>
    </p:spTree>
    <p:extLst>
      <p:ext uri="{BB962C8B-B14F-4D97-AF65-F5344CB8AC3E}">
        <p14:creationId xmlns:p14="http://schemas.microsoft.com/office/powerpoint/2010/main" val="255864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579156"/>
            <a:ext cx="10046817" cy="3970318"/>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Query Optimization the Query parsing is a process by which the decision making is done that for a given query, calculating how many different ways the query can run, then the parsed query is delivered to the query optimizer, which generates various execution plans to analyze the parsed query and select the plan with the lowest estimated cost.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catalog manager assists the optimizer in selecting the optimum plan to perform the query by generating the cost of each plan.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94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Optimizer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516669" y="1572199"/>
            <a:ext cx="10046817" cy="3539430"/>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optimizer tries to come up with the best execution plan possible for a SQL statement.</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Among all the candidate plans reviewed, the optimizer chooses the plan with the lowest cost.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optimizer computes costs based on available facts.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cost computation takes into account query execution factors such as I/O, CPU, and communication for a certain query in a given context.</a:t>
            </a:r>
          </a:p>
        </p:txBody>
      </p:sp>
    </p:spTree>
    <p:extLst>
      <p:ext uri="{BB962C8B-B14F-4D97-AF65-F5344CB8AC3E}">
        <p14:creationId xmlns:p14="http://schemas.microsoft.com/office/powerpoint/2010/main" val="117817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Optimizer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343599"/>
            <a:ext cx="10046817" cy="4401205"/>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Optimizer Components</a:t>
            </a:r>
          </a:p>
          <a:p>
            <a:pPr algn="just"/>
            <a:endParaRPr lang="en-US" sz="2800" b="1" i="0" dirty="0">
              <a:effectLst/>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The optimizer is made up of three parts: </a:t>
            </a:r>
          </a:p>
          <a:p>
            <a:pPr marL="914400" lvl="1"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Transformer, </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t>
            </a:r>
            <a:r>
              <a:rPr lang="en-US" sz="2800" b="0" i="0" dirty="0">
                <a:effectLst/>
                <a:latin typeface="Times New Roman" panose="02020603050405020304" pitchFamily="18" charset="0"/>
                <a:cs typeface="Times New Roman" panose="02020603050405020304" pitchFamily="18" charset="0"/>
              </a:rPr>
              <a:t>stimator, </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a:t>
            </a:r>
            <a:r>
              <a:rPr lang="en-US" sz="2800" b="0" i="0" dirty="0">
                <a:effectLst/>
                <a:latin typeface="Times New Roman" panose="02020603050405020304" pitchFamily="18" charset="0"/>
                <a:cs typeface="Times New Roman" panose="02020603050405020304" pitchFamily="18" charset="0"/>
              </a:rPr>
              <a:t>enerator.</a:t>
            </a:r>
          </a:p>
          <a:p>
            <a:pPr marL="914400" lvl="1"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lgn="just"/>
            <a:r>
              <a:rPr lang="en-US" sz="2800" i="0" dirty="0">
                <a:effectLst/>
                <a:latin typeface="Times New Roman" panose="02020603050405020304" pitchFamily="18" charset="0"/>
                <a:cs typeface="Times New Roman" panose="02020603050405020304" pitchFamily="18" charset="0"/>
              </a:rPr>
              <a:t>The query transformer determines whether it is advantageous to rewrite the original SQL statement into a semantically equivalent SQL statement at a lower cost for some statements.</a:t>
            </a:r>
          </a:p>
        </p:txBody>
      </p:sp>
    </p:spTree>
    <p:extLst>
      <p:ext uri="{BB962C8B-B14F-4D97-AF65-F5344CB8AC3E}">
        <p14:creationId xmlns:p14="http://schemas.microsoft.com/office/powerpoint/2010/main" val="117974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 Query Optimizer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5" name="Picture 4">
            <a:extLst>
              <a:ext uri="{FF2B5EF4-FFF2-40B4-BE49-F238E27FC236}">
                <a16:creationId xmlns:a16="http://schemas.microsoft.com/office/drawing/2014/main" id="{AE3540E9-AC51-7E0F-4B48-4BD6D1598226}"/>
              </a:ext>
            </a:extLst>
          </p:cNvPr>
          <p:cNvPicPr>
            <a:picLocks noChangeAspect="1"/>
          </p:cNvPicPr>
          <p:nvPr/>
        </p:nvPicPr>
        <p:blipFill>
          <a:blip r:embed="rId3"/>
          <a:stretch>
            <a:fillRect/>
          </a:stretch>
        </p:blipFill>
        <p:spPr>
          <a:xfrm>
            <a:off x="2239159" y="1447709"/>
            <a:ext cx="6719783" cy="4978953"/>
          </a:xfrm>
          <a:prstGeom prst="rect">
            <a:avLst/>
          </a:prstGeom>
        </p:spPr>
      </p:pic>
    </p:spTree>
    <p:extLst>
      <p:ext uri="{BB962C8B-B14F-4D97-AF65-F5344CB8AC3E}">
        <p14:creationId xmlns:p14="http://schemas.microsoft.com/office/powerpoint/2010/main" val="4167588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646</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 D KUMTA DOCA</dc:creator>
  <cp:lastModifiedBy>SAMYUKTA D KUMTA</cp:lastModifiedBy>
  <cp:revision>5</cp:revision>
  <dcterms:created xsi:type="dcterms:W3CDTF">2024-04-01T04:38:13Z</dcterms:created>
  <dcterms:modified xsi:type="dcterms:W3CDTF">2024-04-16T05:53:44Z</dcterms:modified>
</cp:coreProperties>
</file>