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36" r:id="rId2"/>
    <p:sldId id="754" r:id="rId3"/>
    <p:sldId id="756" r:id="rId4"/>
    <p:sldId id="434" r:id="rId5"/>
    <p:sldId id="753" r:id="rId6"/>
    <p:sldId id="752" r:id="rId7"/>
    <p:sldId id="737" r:id="rId8"/>
    <p:sldId id="739" r:id="rId9"/>
    <p:sldId id="738" r:id="rId10"/>
    <p:sldId id="740" r:id="rId11"/>
    <p:sldId id="741" r:id="rId12"/>
    <p:sldId id="742" r:id="rId13"/>
    <p:sldId id="743" r:id="rId14"/>
    <p:sldId id="744" r:id="rId15"/>
    <p:sldId id="749" r:id="rId16"/>
    <p:sldId id="745" r:id="rId17"/>
    <p:sldId id="746" r:id="rId18"/>
    <p:sldId id="747" r:id="rId19"/>
    <p:sldId id="750" r:id="rId20"/>
    <p:sldId id="751" r:id="rId21"/>
    <p:sldId id="65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162" autoAdjust="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F003-0C82-A434-33CA-DD30A21564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DFF09E-3017-726D-28B5-1305E218FD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C9A95F-0973-5794-03AF-56D22F38CD22}"/>
              </a:ext>
            </a:extLst>
          </p:cNvPr>
          <p:cNvSpPr>
            <a:spLocks noGrp="1"/>
          </p:cNvSpPr>
          <p:nvPr>
            <p:ph type="dt" sz="half" idx="10"/>
          </p:nvPr>
        </p:nvSpPr>
        <p:spPr/>
        <p:txBody>
          <a:bodyPr/>
          <a:lstStyle/>
          <a:p>
            <a:fld id="{F7B4E7BA-9389-4CE0-BB45-0F47E9FAE6CC}" type="datetimeFigureOut">
              <a:rPr lang="en-IN" smtClean="0"/>
              <a:t>06-04-2024</a:t>
            </a:fld>
            <a:endParaRPr lang="en-IN"/>
          </a:p>
        </p:txBody>
      </p:sp>
      <p:sp>
        <p:nvSpPr>
          <p:cNvPr id="5" name="Footer Placeholder 4">
            <a:extLst>
              <a:ext uri="{FF2B5EF4-FFF2-40B4-BE49-F238E27FC236}">
                <a16:creationId xmlns:a16="http://schemas.microsoft.com/office/drawing/2014/main" id="{741F48F5-DCE4-0845-6C2E-A068B0EE0C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256D2-93C7-AABB-B016-6F1234287C6A}"/>
              </a:ext>
            </a:extLst>
          </p:cNvPr>
          <p:cNvSpPr>
            <a:spLocks noGrp="1"/>
          </p:cNvSpPr>
          <p:nvPr>
            <p:ph type="sldNum" sz="quarter" idx="12"/>
          </p:nvPr>
        </p:nvSpPr>
        <p:spPr/>
        <p:txBody>
          <a:bodyPr/>
          <a:lstStyle/>
          <a:p>
            <a:fld id="{BA6D4809-AC2D-4944-9A6C-D0058EECCECA}" type="slidenum">
              <a:rPr lang="en-IN" smtClean="0"/>
              <a:t>‹#›</a:t>
            </a:fld>
            <a:endParaRPr lang="en-IN"/>
          </a:p>
        </p:txBody>
      </p:sp>
    </p:spTree>
    <p:extLst>
      <p:ext uri="{BB962C8B-B14F-4D97-AF65-F5344CB8AC3E}">
        <p14:creationId xmlns:p14="http://schemas.microsoft.com/office/powerpoint/2010/main" val="262227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AA81-F82F-0537-745B-3B55FBA82E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38D4AE-D76D-493B-4788-B822F8191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50CA0-EFFB-3798-E047-BC36390B3256}"/>
              </a:ext>
            </a:extLst>
          </p:cNvPr>
          <p:cNvSpPr>
            <a:spLocks noGrp="1"/>
          </p:cNvSpPr>
          <p:nvPr>
            <p:ph type="dt" sz="half" idx="10"/>
          </p:nvPr>
        </p:nvSpPr>
        <p:spPr/>
        <p:txBody>
          <a:bodyPr/>
          <a:lstStyle/>
          <a:p>
            <a:fld id="{F7B4E7BA-9389-4CE0-BB45-0F47E9FAE6CC}" type="datetimeFigureOut">
              <a:rPr lang="en-IN" smtClean="0"/>
              <a:t>06-04-2024</a:t>
            </a:fld>
            <a:endParaRPr lang="en-IN"/>
          </a:p>
        </p:txBody>
      </p:sp>
      <p:sp>
        <p:nvSpPr>
          <p:cNvPr id="5" name="Footer Placeholder 4">
            <a:extLst>
              <a:ext uri="{FF2B5EF4-FFF2-40B4-BE49-F238E27FC236}">
                <a16:creationId xmlns:a16="http://schemas.microsoft.com/office/drawing/2014/main" id="{E4B2CCC2-34EA-AE55-02E3-C451C971C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907E4-0DC4-47AE-E8F2-D66BAECB722D}"/>
              </a:ext>
            </a:extLst>
          </p:cNvPr>
          <p:cNvSpPr>
            <a:spLocks noGrp="1"/>
          </p:cNvSpPr>
          <p:nvPr>
            <p:ph type="sldNum" sz="quarter" idx="12"/>
          </p:nvPr>
        </p:nvSpPr>
        <p:spPr/>
        <p:txBody>
          <a:bodyPr/>
          <a:lstStyle/>
          <a:p>
            <a:fld id="{BA6D4809-AC2D-4944-9A6C-D0058EECCECA}" type="slidenum">
              <a:rPr lang="en-IN" smtClean="0"/>
              <a:t>‹#›</a:t>
            </a:fld>
            <a:endParaRPr lang="en-IN"/>
          </a:p>
        </p:txBody>
      </p:sp>
    </p:spTree>
    <p:extLst>
      <p:ext uri="{BB962C8B-B14F-4D97-AF65-F5344CB8AC3E}">
        <p14:creationId xmlns:p14="http://schemas.microsoft.com/office/powerpoint/2010/main" val="372935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0025CD-560C-D0DF-3D23-8513E70C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F755C1-1F1B-23F9-A0D7-259F77303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A6683-D804-85FB-CDFD-7B69ECA55FE8}"/>
              </a:ext>
            </a:extLst>
          </p:cNvPr>
          <p:cNvSpPr>
            <a:spLocks noGrp="1"/>
          </p:cNvSpPr>
          <p:nvPr>
            <p:ph type="dt" sz="half" idx="10"/>
          </p:nvPr>
        </p:nvSpPr>
        <p:spPr/>
        <p:txBody>
          <a:bodyPr/>
          <a:lstStyle/>
          <a:p>
            <a:fld id="{F7B4E7BA-9389-4CE0-BB45-0F47E9FAE6CC}" type="datetimeFigureOut">
              <a:rPr lang="en-IN" smtClean="0"/>
              <a:t>06-04-2024</a:t>
            </a:fld>
            <a:endParaRPr lang="en-IN"/>
          </a:p>
        </p:txBody>
      </p:sp>
      <p:sp>
        <p:nvSpPr>
          <p:cNvPr id="5" name="Footer Placeholder 4">
            <a:extLst>
              <a:ext uri="{FF2B5EF4-FFF2-40B4-BE49-F238E27FC236}">
                <a16:creationId xmlns:a16="http://schemas.microsoft.com/office/drawing/2014/main" id="{B55C13BB-0C8F-2731-D7F8-7105B33D3B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4E298-FEE5-0EAE-80E9-FF625DDB165C}"/>
              </a:ext>
            </a:extLst>
          </p:cNvPr>
          <p:cNvSpPr>
            <a:spLocks noGrp="1"/>
          </p:cNvSpPr>
          <p:nvPr>
            <p:ph type="sldNum" sz="quarter" idx="12"/>
          </p:nvPr>
        </p:nvSpPr>
        <p:spPr/>
        <p:txBody>
          <a:bodyPr/>
          <a:lstStyle/>
          <a:p>
            <a:fld id="{BA6D4809-AC2D-4944-9A6C-D0058EECCECA}" type="slidenum">
              <a:rPr lang="en-IN" smtClean="0"/>
              <a:t>‹#›</a:t>
            </a:fld>
            <a:endParaRPr lang="en-IN"/>
          </a:p>
        </p:txBody>
      </p:sp>
    </p:spTree>
    <p:extLst>
      <p:ext uri="{BB962C8B-B14F-4D97-AF65-F5344CB8AC3E}">
        <p14:creationId xmlns:p14="http://schemas.microsoft.com/office/powerpoint/2010/main" val="241380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74CF-E673-A771-DF20-923FB2D017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379D55-77C5-D58B-1F0A-E6B58277F9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B878B6-6C5B-8AAB-F5BE-F809719AB83F}"/>
              </a:ext>
            </a:extLst>
          </p:cNvPr>
          <p:cNvSpPr>
            <a:spLocks noGrp="1"/>
          </p:cNvSpPr>
          <p:nvPr>
            <p:ph type="dt" sz="half" idx="10"/>
          </p:nvPr>
        </p:nvSpPr>
        <p:spPr/>
        <p:txBody>
          <a:bodyPr/>
          <a:lstStyle/>
          <a:p>
            <a:fld id="{F7B4E7BA-9389-4CE0-BB45-0F47E9FAE6CC}" type="datetimeFigureOut">
              <a:rPr lang="en-IN" smtClean="0"/>
              <a:t>06-04-2024</a:t>
            </a:fld>
            <a:endParaRPr lang="en-IN"/>
          </a:p>
        </p:txBody>
      </p:sp>
      <p:sp>
        <p:nvSpPr>
          <p:cNvPr id="5" name="Footer Placeholder 4">
            <a:extLst>
              <a:ext uri="{FF2B5EF4-FFF2-40B4-BE49-F238E27FC236}">
                <a16:creationId xmlns:a16="http://schemas.microsoft.com/office/drawing/2014/main" id="{C6263206-0E1A-3D8C-45B4-464FB123F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05D9E7-6674-9DA3-5243-937C4E6826FB}"/>
              </a:ext>
            </a:extLst>
          </p:cNvPr>
          <p:cNvSpPr>
            <a:spLocks noGrp="1"/>
          </p:cNvSpPr>
          <p:nvPr>
            <p:ph type="sldNum" sz="quarter" idx="12"/>
          </p:nvPr>
        </p:nvSpPr>
        <p:spPr/>
        <p:txBody>
          <a:bodyPr/>
          <a:lstStyle/>
          <a:p>
            <a:fld id="{BA6D4809-AC2D-4944-9A6C-D0058EECCECA}" type="slidenum">
              <a:rPr lang="en-IN" smtClean="0"/>
              <a:t>‹#›</a:t>
            </a:fld>
            <a:endParaRPr lang="en-IN"/>
          </a:p>
        </p:txBody>
      </p:sp>
    </p:spTree>
    <p:extLst>
      <p:ext uri="{BB962C8B-B14F-4D97-AF65-F5344CB8AC3E}">
        <p14:creationId xmlns:p14="http://schemas.microsoft.com/office/powerpoint/2010/main" val="121576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7DBD-20F9-53E4-6A1E-56A9448996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920163-5BC6-60F0-ED2F-8E35317379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E0C3E9-FC24-858B-13E6-2651E81BCD05}"/>
              </a:ext>
            </a:extLst>
          </p:cNvPr>
          <p:cNvSpPr>
            <a:spLocks noGrp="1"/>
          </p:cNvSpPr>
          <p:nvPr>
            <p:ph type="dt" sz="half" idx="10"/>
          </p:nvPr>
        </p:nvSpPr>
        <p:spPr/>
        <p:txBody>
          <a:bodyPr/>
          <a:lstStyle/>
          <a:p>
            <a:fld id="{F7B4E7BA-9389-4CE0-BB45-0F47E9FAE6CC}" type="datetimeFigureOut">
              <a:rPr lang="en-IN" smtClean="0"/>
              <a:t>06-04-2024</a:t>
            </a:fld>
            <a:endParaRPr lang="en-IN"/>
          </a:p>
        </p:txBody>
      </p:sp>
      <p:sp>
        <p:nvSpPr>
          <p:cNvPr id="5" name="Footer Placeholder 4">
            <a:extLst>
              <a:ext uri="{FF2B5EF4-FFF2-40B4-BE49-F238E27FC236}">
                <a16:creationId xmlns:a16="http://schemas.microsoft.com/office/drawing/2014/main" id="{34DA6F8C-00A5-DEC6-326C-D0CD16024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67B15C-883E-303E-4CEB-DE32E956446A}"/>
              </a:ext>
            </a:extLst>
          </p:cNvPr>
          <p:cNvSpPr>
            <a:spLocks noGrp="1"/>
          </p:cNvSpPr>
          <p:nvPr>
            <p:ph type="sldNum" sz="quarter" idx="12"/>
          </p:nvPr>
        </p:nvSpPr>
        <p:spPr/>
        <p:txBody>
          <a:bodyPr/>
          <a:lstStyle/>
          <a:p>
            <a:fld id="{BA6D4809-AC2D-4944-9A6C-D0058EECCECA}" type="slidenum">
              <a:rPr lang="en-IN" smtClean="0"/>
              <a:t>‹#›</a:t>
            </a:fld>
            <a:endParaRPr lang="en-IN"/>
          </a:p>
        </p:txBody>
      </p:sp>
    </p:spTree>
    <p:extLst>
      <p:ext uri="{BB962C8B-B14F-4D97-AF65-F5344CB8AC3E}">
        <p14:creationId xmlns:p14="http://schemas.microsoft.com/office/powerpoint/2010/main" val="1234068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10BB-08D7-B216-2FD2-E1359FF24F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9F1269-152A-C2A6-1A43-850BEDA3F7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B97B49-C78C-060A-7E25-564736E2CA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5AFBF6-DCD0-EF6B-E876-1F535C284EEB}"/>
              </a:ext>
            </a:extLst>
          </p:cNvPr>
          <p:cNvSpPr>
            <a:spLocks noGrp="1"/>
          </p:cNvSpPr>
          <p:nvPr>
            <p:ph type="dt" sz="half" idx="10"/>
          </p:nvPr>
        </p:nvSpPr>
        <p:spPr/>
        <p:txBody>
          <a:bodyPr/>
          <a:lstStyle/>
          <a:p>
            <a:fld id="{F7B4E7BA-9389-4CE0-BB45-0F47E9FAE6CC}" type="datetimeFigureOut">
              <a:rPr lang="en-IN" smtClean="0"/>
              <a:t>06-04-2024</a:t>
            </a:fld>
            <a:endParaRPr lang="en-IN"/>
          </a:p>
        </p:txBody>
      </p:sp>
      <p:sp>
        <p:nvSpPr>
          <p:cNvPr id="6" name="Footer Placeholder 5">
            <a:extLst>
              <a:ext uri="{FF2B5EF4-FFF2-40B4-BE49-F238E27FC236}">
                <a16:creationId xmlns:a16="http://schemas.microsoft.com/office/drawing/2014/main" id="{1E10C783-19FC-A93A-5999-C1F194466B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315A6-E6A5-F6AA-6002-4CCA76E703A1}"/>
              </a:ext>
            </a:extLst>
          </p:cNvPr>
          <p:cNvSpPr>
            <a:spLocks noGrp="1"/>
          </p:cNvSpPr>
          <p:nvPr>
            <p:ph type="sldNum" sz="quarter" idx="12"/>
          </p:nvPr>
        </p:nvSpPr>
        <p:spPr/>
        <p:txBody>
          <a:bodyPr/>
          <a:lstStyle/>
          <a:p>
            <a:fld id="{BA6D4809-AC2D-4944-9A6C-D0058EECCECA}" type="slidenum">
              <a:rPr lang="en-IN" smtClean="0"/>
              <a:t>‹#›</a:t>
            </a:fld>
            <a:endParaRPr lang="en-IN"/>
          </a:p>
        </p:txBody>
      </p:sp>
    </p:spTree>
    <p:extLst>
      <p:ext uri="{BB962C8B-B14F-4D97-AF65-F5344CB8AC3E}">
        <p14:creationId xmlns:p14="http://schemas.microsoft.com/office/powerpoint/2010/main" val="236969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57C4-CB18-6178-DFB4-D10DD0AC2B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71854-3A64-0532-1FE5-22F2EBF2F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CECF68-D0E9-97AF-437D-32355A12F3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12632D-A0BF-B236-82DD-E794CF9A74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93232E-2981-8B71-F0D7-D68769745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62B565-4DF9-B139-0933-8B19F95B2952}"/>
              </a:ext>
            </a:extLst>
          </p:cNvPr>
          <p:cNvSpPr>
            <a:spLocks noGrp="1"/>
          </p:cNvSpPr>
          <p:nvPr>
            <p:ph type="dt" sz="half" idx="10"/>
          </p:nvPr>
        </p:nvSpPr>
        <p:spPr/>
        <p:txBody>
          <a:bodyPr/>
          <a:lstStyle/>
          <a:p>
            <a:fld id="{F7B4E7BA-9389-4CE0-BB45-0F47E9FAE6CC}" type="datetimeFigureOut">
              <a:rPr lang="en-IN" smtClean="0"/>
              <a:t>06-04-2024</a:t>
            </a:fld>
            <a:endParaRPr lang="en-IN"/>
          </a:p>
        </p:txBody>
      </p:sp>
      <p:sp>
        <p:nvSpPr>
          <p:cNvPr id="8" name="Footer Placeholder 7">
            <a:extLst>
              <a:ext uri="{FF2B5EF4-FFF2-40B4-BE49-F238E27FC236}">
                <a16:creationId xmlns:a16="http://schemas.microsoft.com/office/drawing/2014/main" id="{1CA36D7A-DED5-02AC-9918-905FED1C51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429ED7-4453-6656-25BC-E41B52F83ACB}"/>
              </a:ext>
            </a:extLst>
          </p:cNvPr>
          <p:cNvSpPr>
            <a:spLocks noGrp="1"/>
          </p:cNvSpPr>
          <p:nvPr>
            <p:ph type="sldNum" sz="quarter" idx="12"/>
          </p:nvPr>
        </p:nvSpPr>
        <p:spPr/>
        <p:txBody>
          <a:bodyPr/>
          <a:lstStyle/>
          <a:p>
            <a:fld id="{BA6D4809-AC2D-4944-9A6C-D0058EECCECA}" type="slidenum">
              <a:rPr lang="en-IN" smtClean="0"/>
              <a:t>‹#›</a:t>
            </a:fld>
            <a:endParaRPr lang="en-IN"/>
          </a:p>
        </p:txBody>
      </p:sp>
    </p:spTree>
    <p:extLst>
      <p:ext uri="{BB962C8B-B14F-4D97-AF65-F5344CB8AC3E}">
        <p14:creationId xmlns:p14="http://schemas.microsoft.com/office/powerpoint/2010/main" val="255410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3496-949E-ED8D-EB82-38244E580C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5BE072-408C-869C-462D-381062CB77FF}"/>
              </a:ext>
            </a:extLst>
          </p:cNvPr>
          <p:cNvSpPr>
            <a:spLocks noGrp="1"/>
          </p:cNvSpPr>
          <p:nvPr>
            <p:ph type="dt" sz="half" idx="10"/>
          </p:nvPr>
        </p:nvSpPr>
        <p:spPr/>
        <p:txBody>
          <a:bodyPr/>
          <a:lstStyle/>
          <a:p>
            <a:fld id="{F7B4E7BA-9389-4CE0-BB45-0F47E9FAE6CC}" type="datetimeFigureOut">
              <a:rPr lang="en-IN" smtClean="0"/>
              <a:t>06-04-2024</a:t>
            </a:fld>
            <a:endParaRPr lang="en-IN"/>
          </a:p>
        </p:txBody>
      </p:sp>
      <p:sp>
        <p:nvSpPr>
          <p:cNvPr id="4" name="Footer Placeholder 3">
            <a:extLst>
              <a:ext uri="{FF2B5EF4-FFF2-40B4-BE49-F238E27FC236}">
                <a16:creationId xmlns:a16="http://schemas.microsoft.com/office/drawing/2014/main" id="{9C476F3D-A7E1-8218-E23F-66A6AA9033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1D7F01-8870-41D8-19D0-7C8CA2EF1D3B}"/>
              </a:ext>
            </a:extLst>
          </p:cNvPr>
          <p:cNvSpPr>
            <a:spLocks noGrp="1"/>
          </p:cNvSpPr>
          <p:nvPr>
            <p:ph type="sldNum" sz="quarter" idx="12"/>
          </p:nvPr>
        </p:nvSpPr>
        <p:spPr/>
        <p:txBody>
          <a:bodyPr/>
          <a:lstStyle/>
          <a:p>
            <a:fld id="{BA6D4809-AC2D-4944-9A6C-D0058EECCECA}" type="slidenum">
              <a:rPr lang="en-IN" smtClean="0"/>
              <a:t>‹#›</a:t>
            </a:fld>
            <a:endParaRPr lang="en-IN"/>
          </a:p>
        </p:txBody>
      </p:sp>
    </p:spTree>
    <p:extLst>
      <p:ext uri="{BB962C8B-B14F-4D97-AF65-F5344CB8AC3E}">
        <p14:creationId xmlns:p14="http://schemas.microsoft.com/office/powerpoint/2010/main" val="412142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2A54A-5C01-BC1B-6F16-1FCC81E6AB3C}"/>
              </a:ext>
            </a:extLst>
          </p:cNvPr>
          <p:cNvSpPr>
            <a:spLocks noGrp="1"/>
          </p:cNvSpPr>
          <p:nvPr>
            <p:ph type="dt" sz="half" idx="10"/>
          </p:nvPr>
        </p:nvSpPr>
        <p:spPr/>
        <p:txBody>
          <a:bodyPr/>
          <a:lstStyle/>
          <a:p>
            <a:fld id="{F7B4E7BA-9389-4CE0-BB45-0F47E9FAE6CC}" type="datetimeFigureOut">
              <a:rPr lang="en-IN" smtClean="0"/>
              <a:t>06-04-2024</a:t>
            </a:fld>
            <a:endParaRPr lang="en-IN"/>
          </a:p>
        </p:txBody>
      </p:sp>
      <p:sp>
        <p:nvSpPr>
          <p:cNvPr id="3" name="Footer Placeholder 2">
            <a:extLst>
              <a:ext uri="{FF2B5EF4-FFF2-40B4-BE49-F238E27FC236}">
                <a16:creationId xmlns:a16="http://schemas.microsoft.com/office/drawing/2014/main" id="{2A0764FD-8D2E-06B2-4DEC-CFA7CC6433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18CED5-D4BC-0EA4-AD21-B2B32B710F2B}"/>
              </a:ext>
            </a:extLst>
          </p:cNvPr>
          <p:cNvSpPr>
            <a:spLocks noGrp="1"/>
          </p:cNvSpPr>
          <p:nvPr>
            <p:ph type="sldNum" sz="quarter" idx="12"/>
          </p:nvPr>
        </p:nvSpPr>
        <p:spPr/>
        <p:txBody>
          <a:bodyPr/>
          <a:lstStyle/>
          <a:p>
            <a:fld id="{BA6D4809-AC2D-4944-9A6C-D0058EECCECA}" type="slidenum">
              <a:rPr lang="en-IN" smtClean="0"/>
              <a:t>‹#›</a:t>
            </a:fld>
            <a:endParaRPr lang="en-IN"/>
          </a:p>
        </p:txBody>
      </p:sp>
    </p:spTree>
    <p:extLst>
      <p:ext uri="{BB962C8B-B14F-4D97-AF65-F5344CB8AC3E}">
        <p14:creationId xmlns:p14="http://schemas.microsoft.com/office/powerpoint/2010/main" val="301665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4663-AB8C-2098-9D53-0839873FB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9AE049-4833-C68F-4CD1-5F3004F0E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567420-C753-B558-AE87-16AC7E7E6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2F684-F57E-ABA4-D2FA-5979C754AA0E}"/>
              </a:ext>
            </a:extLst>
          </p:cNvPr>
          <p:cNvSpPr>
            <a:spLocks noGrp="1"/>
          </p:cNvSpPr>
          <p:nvPr>
            <p:ph type="dt" sz="half" idx="10"/>
          </p:nvPr>
        </p:nvSpPr>
        <p:spPr/>
        <p:txBody>
          <a:bodyPr/>
          <a:lstStyle/>
          <a:p>
            <a:fld id="{F7B4E7BA-9389-4CE0-BB45-0F47E9FAE6CC}" type="datetimeFigureOut">
              <a:rPr lang="en-IN" smtClean="0"/>
              <a:t>06-04-2024</a:t>
            </a:fld>
            <a:endParaRPr lang="en-IN"/>
          </a:p>
        </p:txBody>
      </p:sp>
      <p:sp>
        <p:nvSpPr>
          <p:cNvPr id="6" name="Footer Placeholder 5">
            <a:extLst>
              <a:ext uri="{FF2B5EF4-FFF2-40B4-BE49-F238E27FC236}">
                <a16:creationId xmlns:a16="http://schemas.microsoft.com/office/drawing/2014/main" id="{6DAB9A69-F9D5-43E0-0668-FFCB73070A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DF92C5-0021-9D3A-AC60-7D213330DFDD}"/>
              </a:ext>
            </a:extLst>
          </p:cNvPr>
          <p:cNvSpPr>
            <a:spLocks noGrp="1"/>
          </p:cNvSpPr>
          <p:nvPr>
            <p:ph type="sldNum" sz="quarter" idx="12"/>
          </p:nvPr>
        </p:nvSpPr>
        <p:spPr/>
        <p:txBody>
          <a:bodyPr/>
          <a:lstStyle/>
          <a:p>
            <a:fld id="{BA6D4809-AC2D-4944-9A6C-D0058EECCECA}" type="slidenum">
              <a:rPr lang="en-IN" smtClean="0"/>
              <a:t>‹#›</a:t>
            </a:fld>
            <a:endParaRPr lang="en-IN"/>
          </a:p>
        </p:txBody>
      </p:sp>
    </p:spTree>
    <p:extLst>
      <p:ext uri="{BB962C8B-B14F-4D97-AF65-F5344CB8AC3E}">
        <p14:creationId xmlns:p14="http://schemas.microsoft.com/office/powerpoint/2010/main" val="1056763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3608-A9BC-1707-68C7-BFF7299DB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817909-543D-8285-7761-0E34EFE7DE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B93347-5DB8-EE8E-5051-1D6242FFE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3662F-14DD-E1D6-6605-0D94DE5E7EA4}"/>
              </a:ext>
            </a:extLst>
          </p:cNvPr>
          <p:cNvSpPr>
            <a:spLocks noGrp="1"/>
          </p:cNvSpPr>
          <p:nvPr>
            <p:ph type="dt" sz="half" idx="10"/>
          </p:nvPr>
        </p:nvSpPr>
        <p:spPr/>
        <p:txBody>
          <a:bodyPr/>
          <a:lstStyle/>
          <a:p>
            <a:fld id="{F7B4E7BA-9389-4CE0-BB45-0F47E9FAE6CC}" type="datetimeFigureOut">
              <a:rPr lang="en-IN" smtClean="0"/>
              <a:t>06-04-2024</a:t>
            </a:fld>
            <a:endParaRPr lang="en-IN"/>
          </a:p>
        </p:txBody>
      </p:sp>
      <p:sp>
        <p:nvSpPr>
          <p:cNvPr id="6" name="Footer Placeholder 5">
            <a:extLst>
              <a:ext uri="{FF2B5EF4-FFF2-40B4-BE49-F238E27FC236}">
                <a16:creationId xmlns:a16="http://schemas.microsoft.com/office/drawing/2014/main" id="{B6DC700C-75FB-E342-805D-8045AFB3A0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436D6-4F91-7F30-E805-A39A36D7ABD3}"/>
              </a:ext>
            </a:extLst>
          </p:cNvPr>
          <p:cNvSpPr>
            <a:spLocks noGrp="1"/>
          </p:cNvSpPr>
          <p:nvPr>
            <p:ph type="sldNum" sz="quarter" idx="12"/>
          </p:nvPr>
        </p:nvSpPr>
        <p:spPr/>
        <p:txBody>
          <a:bodyPr/>
          <a:lstStyle/>
          <a:p>
            <a:fld id="{BA6D4809-AC2D-4944-9A6C-D0058EECCECA}" type="slidenum">
              <a:rPr lang="en-IN" smtClean="0"/>
              <a:t>‹#›</a:t>
            </a:fld>
            <a:endParaRPr lang="en-IN"/>
          </a:p>
        </p:txBody>
      </p:sp>
    </p:spTree>
    <p:extLst>
      <p:ext uri="{BB962C8B-B14F-4D97-AF65-F5344CB8AC3E}">
        <p14:creationId xmlns:p14="http://schemas.microsoft.com/office/powerpoint/2010/main" val="97411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16D544-0888-EB36-9E94-5A27EFED47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7F7AF-C816-4B0F-2451-FC4303B0AC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D42B5-C15E-F8CF-8AB1-9BC78CF67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4E7BA-9389-4CE0-BB45-0F47E9FAE6CC}" type="datetimeFigureOut">
              <a:rPr lang="en-IN" smtClean="0"/>
              <a:t>06-04-2024</a:t>
            </a:fld>
            <a:endParaRPr lang="en-IN"/>
          </a:p>
        </p:txBody>
      </p:sp>
      <p:sp>
        <p:nvSpPr>
          <p:cNvPr id="5" name="Footer Placeholder 4">
            <a:extLst>
              <a:ext uri="{FF2B5EF4-FFF2-40B4-BE49-F238E27FC236}">
                <a16:creationId xmlns:a16="http://schemas.microsoft.com/office/drawing/2014/main" id="{64BE7B2C-D4BF-E76D-58BF-AB520682B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0D9ED1-9AEC-CDFC-FF4E-FC961CEDC0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D4809-AC2D-4944-9A6C-D0058EECCECA}" type="slidenum">
              <a:rPr lang="en-IN" smtClean="0"/>
              <a:t>‹#›</a:t>
            </a:fld>
            <a:endParaRPr lang="en-IN"/>
          </a:p>
        </p:txBody>
      </p:sp>
    </p:spTree>
    <p:extLst>
      <p:ext uri="{BB962C8B-B14F-4D97-AF65-F5344CB8AC3E}">
        <p14:creationId xmlns:p14="http://schemas.microsoft.com/office/powerpoint/2010/main" val="2760491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8D30C-9843-72FF-0535-57E3FF46BA3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A41DD83-7475-902F-55E0-78E01055A65B}"/>
              </a:ext>
            </a:extLst>
          </p:cNvPr>
          <p:cNvSpPr/>
          <p:nvPr/>
        </p:nvSpPr>
        <p:spPr>
          <a:xfrm>
            <a:off x="4287518" y="3096149"/>
            <a:ext cx="7635079" cy="834524"/>
          </a:xfrm>
          <a:prstGeom prst="rect">
            <a:avLst/>
          </a:prstGeom>
        </p:spPr>
        <p:txBody>
          <a:bodyPr wrap="square">
            <a:spAutoFit/>
          </a:bodyPr>
          <a:lstStyle/>
          <a:p>
            <a:pPr algn="ctr">
              <a:lnSpc>
                <a:spcPct val="150000"/>
              </a:lnSpc>
              <a:spcAft>
                <a:spcPts val="800"/>
              </a:spcAft>
            </a:pPr>
            <a:r>
              <a:rPr lang="en-IN" sz="36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3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4" name="Rectangle 13">
            <a:extLst>
              <a:ext uri="{FF2B5EF4-FFF2-40B4-BE49-F238E27FC236}">
                <a16:creationId xmlns:a16="http://schemas.microsoft.com/office/drawing/2014/main" id="{CAB5A604-6ED6-A4D8-B8D7-FE01BF48F9DE}"/>
              </a:ext>
            </a:extLst>
          </p:cNvPr>
          <p:cNvSpPr/>
          <p:nvPr/>
        </p:nvSpPr>
        <p:spPr>
          <a:xfrm>
            <a:off x="8819584" y="5523478"/>
            <a:ext cx="305729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Samyukta D Kumta</a:t>
            </a:r>
            <a:endParaRPr lang="en-IN" sz="24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C6D8DE0-E24A-9F9C-611E-07E0B0CA2211}"/>
              </a:ext>
            </a:extLst>
          </p:cNvPr>
          <p:cNvSpPr/>
          <p:nvPr/>
        </p:nvSpPr>
        <p:spPr>
          <a:xfrm>
            <a:off x="8778240" y="6023146"/>
            <a:ext cx="32300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Computer Applications</a:t>
            </a:r>
            <a:endParaRPr lang="en-IN" sz="2400" b="1"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7E1A82E5-1932-FE3D-06C7-27BC6917D890}"/>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2AEFFE76-8FE4-2A1E-B365-37FD82BC5D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A83E8506-09EA-53C7-9C56-A5295E404F6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993764A2-6E36-07E3-6747-53CE5E86745B}"/>
              </a:ext>
            </a:extLst>
          </p:cNvPr>
          <p:cNvCxnSpPr>
            <a:cxnSpLocks/>
          </p:cNvCxnSpPr>
          <p:nvPr/>
        </p:nvCxnSpPr>
        <p:spPr>
          <a:xfrm>
            <a:off x="4511040" y="3919787"/>
            <a:ext cx="713232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15E423C-3FF0-4F43-0E71-2476559CFE03}"/>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07F7712A-CA36-6DCE-87AE-9F9D92F7928D}"/>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952675A5-02B9-A0FB-BFA1-24E90D4952A6}"/>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 name="Picture 1">
            <a:extLst>
              <a:ext uri="{FF2B5EF4-FFF2-40B4-BE49-F238E27FC236}">
                <a16:creationId xmlns:a16="http://schemas.microsoft.com/office/drawing/2014/main" id="{F6C430B7-637D-BB22-10C7-0D1FDF85F0A9}"/>
              </a:ext>
            </a:extLst>
          </p:cNvPr>
          <p:cNvPicPr>
            <a:picLocks noChangeAspect="1"/>
          </p:cNvPicPr>
          <p:nvPr/>
        </p:nvPicPr>
        <p:blipFill>
          <a:blip r:embed="rId2"/>
          <a:stretch>
            <a:fillRect/>
          </a:stretch>
        </p:blipFill>
        <p:spPr>
          <a:xfrm>
            <a:off x="1772840" y="1776204"/>
            <a:ext cx="2111590" cy="3550188"/>
          </a:xfrm>
          <a:prstGeom prst="rect">
            <a:avLst/>
          </a:prstGeom>
        </p:spPr>
      </p:pic>
      <p:sp>
        <p:nvSpPr>
          <p:cNvPr id="4" name="TextBox 3">
            <a:extLst>
              <a:ext uri="{FF2B5EF4-FFF2-40B4-BE49-F238E27FC236}">
                <a16:creationId xmlns:a16="http://schemas.microsoft.com/office/drawing/2014/main" id="{268906CD-7CD4-E207-024F-A657869C2E21}"/>
              </a:ext>
            </a:extLst>
          </p:cNvPr>
          <p:cNvSpPr txBox="1"/>
          <p:nvPr/>
        </p:nvSpPr>
        <p:spPr>
          <a:xfrm>
            <a:off x="4439920" y="4029134"/>
            <a:ext cx="6096000" cy="461665"/>
          </a:xfrm>
          <a:prstGeom prst="rect">
            <a:avLst/>
          </a:prstGeom>
          <a:noFill/>
        </p:spPr>
        <p:txBody>
          <a:bodyPr wrap="square">
            <a:spAutoFit/>
          </a:bodyPr>
          <a:lstStyle/>
          <a:p>
            <a:r>
              <a:rPr lang="en-IN" sz="2400" b="1" dirty="0">
                <a:solidFill>
                  <a:srgbClr val="C00000"/>
                </a:solidFill>
              </a:rPr>
              <a:t>SUBJECT CODE : UQ23CA653A </a:t>
            </a:r>
          </a:p>
        </p:txBody>
      </p:sp>
    </p:spTree>
    <p:extLst>
      <p:ext uri="{BB962C8B-B14F-4D97-AF65-F5344CB8AC3E}">
        <p14:creationId xmlns:p14="http://schemas.microsoft.com/office/powerpoint/2010/main" val="110092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Database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426756"/>
            <a:ext cx="10046817" cy="3539430"/>
          </a:xfrm>
          <a:prstGeom prst="rect">
            <a:avLst/>
          </a:prstGeom>
          <a:noFill/>
        </p:spPr>
        <p:txBody>
          <a:bodyPr wrap="square">
            <a:spAutoFit/>
          </a:bodyPr>
          <a:lstStyle/>
          <a:p>
            <a:pPr algn="just"/>
            <a:r>
              <a:rPr lang="en-US" sz="2800" dirty="0">
                <a:solidFill>
                  <a:srgbClr val="0D0D0D"/>
                </a:solidFill>
                <a:latin typeface="Times New Roman" panose="02020603050405020304" pitchFamily="18" charset="0"/>
                <a:cs typeface="Times New Roman" panose="02020603050405020304" pitchFamily="18" charset="0"/>
              </a:rPr>
              <a:t>Database Recovery m</a:t>
            </a:r>
            <a:r>
              <a:rPr lang="en-US" sz="2800" i="0" dirty="0">
                <a:solidFill>
                  <a:srgbClr val="0D0D0D"/>
                </a:solidFill>
                <a:effectLst/>
                <a:latin typeface="Times New Roman" panose="02020603050405020304" pitchFamily="18" charset="0"/>
                <a:cs typeface="Times New Roman" panose="02020603050405020304" pitchFamily="18" charset="0"/>
              </a:rPr>
              <a:t>odels define how the database system manages and logs changes to data, enabling recovery to a consistent state after a failure.</a:t>
            </a:r>
          </a:p>
          <a:p>
            <a:pPr algn="just"/>
            <a:endParaRPr lang="en-US" sz="2800" i="0" dirty="0">
              <a:solidFill>
                <a:srgbClr val="0D0D0D"/>
              </a:solidFill>
              <a:effectLst/>
              <a:latin typeface="Times New Roman" panose="02020603050405020304" pitchFamily="18" charset="0"/>
              <a:cs typeface="Times New Roman" panose="02020603050405020304" pitchFamily="18" charset="0"/>
            </a:endParaRPr>
          </a:p>
          <a:p>
            <a:pPr algn="just"/>
            <a:r>
              <a:rPr lang="en-US" sz="2800" dirty="0">
                <a:solidFill>
                  <a:srgbClr val="0D0D0D"/>
                </a:solidFill>
                <a:latin typeface="Times New Roman" panose="02020603050405020304" pitchFamily="18" charset="0"/>
                <a:cs typeface="Times New Roman" panose="02020603050405020304" pitchFamily="18" charset="0"/>
              </a:rPr>
              <a:t>T</a:t>
            </a:r>
            <a:r>
              <a:rPr lang="en-US" sz="2800" i="0" dirty="0">
                <a:solidFill>
                  <a:srgbClr val="0D0D0D"/>
                </a:solidFill>
                <a:effectLst/>
                <a:latin typeface="Times New Roman" panose="02020603050405020304" pitchFamily="18" charset="0"/>
                <a:cs typeface="Times New Roman" panose="02020603050405020304" pitchFamily="18" charset="0"/>
              </a:rPr>
              <a:t>hree common database recovery models</a:t>
            </a:r>
          </a:p>
          <a:p>
            <a:pPr marL="914400" lvl="1" indent="-457200" algn="just">
              <a:buFont typeface="Arial" panose="020B0604020202020204" pitchFamily="34" charset="0"/>
              <a:buChar char="•"/>
            </a:pPr>
            <a:r>
              <a:rPr lang="en-IN" sz="2800" i="0" dirty="0">
                <a:solidFill>
                  <a:srgbClr val="0D0D0D"/>
                </a:solidFill>
                <a:effectLst/>
                <a:latin typeface="Times New Roman" panose="02020603050405020304" pitchFamily="18" charset="0"/>
                <a:cs typeface="Times New Roman" panose="02020603050405020304" pitchFamily="18" charset="0"/>
              </a:rPr>
              <a:t>Full Recovery Model</a:t>
            </a:r>
            <a:endParaRPr lang="en-US" sz="2800" dirty="0">
              <a:solidFill>
                <a:srgbClr val="0D0D0D"/>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IN" sz="2800" i="0" dirty="0">
                <a:solidFill>
                  <a:srgbClr val="0D0D0D"/>
                </a:solidFill>
                <a:effectLst/>
                <a:latin typeface="Times New Roman" panose="02020603050405020304" pitchFamily="18" charset="0"/>
                <a:cs typeface="Times New Roman" panose="02020603050405020304" pitchFamily="18" charset="0"/>
              </a:rPr>
              <a:t>Simple Recovery Model</a:t>
            </a:r>
            <a:endParaRPr lang="en-IN" sz="2800" dirty="0">
              <a:solidFill>
                <a:srgbClr val="0D0D0D"/>
              </a:solidFill>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IN" sz="2800" i="0" dirty="0">
                <a:solidFill>
                  <a:srgbClr val="0D0D0D"/>
                </a:solidFill>
                <a:effectLst/>
                <a:latin typeface="Times New Roman" panose="02020603050405020304" pitchFamily="18" charset="0"/>
                <a:cs typeface="Times New Roman" panose="02020603050405020304" pitchFamily="18" charset="0"/>
              </a:rPr>
              <a:t>Bulk-Logged Recovery Model: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10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Full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516669" y="1470299"/>
            <a:ext cx="10046817" cy="4401205"/>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In the full recovery model, the DBMS maintains a detailed log of all transactions in a transaction log file.</a:t>
            </a:r>
          </a:p>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This model provides the highest level of data protection and allows for point-in-time recovery.</a:t>
            </a:r>
          </a:p>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Transaction log backups are required to prevent the transaction log from growing too large.</a:t>
            </a:r>
          </a:p>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It's suitable for databases where data loss must be minimized, and point-in-time recovery is critical, such as financial systems or systems with strict regulatory requirements.</a:t>
            </a:r>
          </a:p>
          <a:p>
            <a:pPr marL="914400" lvl="1"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70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Full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5" name="Picture 4">
            <a:extLst>
              <a:ext uri="{FF2B5EF4-FFF2-40B4-BE49-F238E27FC236}">
                <a16:creationId xmlns:a16="http://schemas.microsoft.com/office/drawing/2014/main" id="{0BE06C7B-13BB-6224-9DE7-F0A71D4B3A39}"/>
              </a:ext>
            </a:extLst>
          </p:cNvPr>
          <p:cNvPicPr>
            <a:picLocks noChangeAspect="1"/>
          </p:cNvPicPr>
          <p:nvPr/>
        </p:nvPicPr>
        <p:blipFill>
          <a:blip r:embed="rId3"/>
          <a:stretch>
            <a:fillRect/>
          </a:stretch>
        </p:blipFill>
        <p:spPr>
          <a:xfrm>
            <a:off x="336703" y="2014896"/>
            <a:ext cx="11511906" cy="3079618"/>
          </a:xfrm>
          <a:prstGeom prst="rect">
            <a:avLst/>
          </a:prstGeom>
        </p:spPr>
      </p:pic>
      <p:sp>
        <p:nvSpPr>
          <p:cNvPr id="6" name="TextBox 5">
            <a:extLst>
              <a:ext uri="{FF2B5EF4-FFF2-40B4-BE49-F238E27FC236}">
                <a16:creationId xmlns:a16="http://schemas.microsoft.com/office/drawing/2014/main" id="{0C385BFF-E255-6436-FE0E-4309C08450A4}"/>
              </a:ext>
            </a:extLst>
          </p:cNvPr>
          <p:cNvSpPr txBox="1"/>
          <p:nvPr/>
        </p:nvSpPr>
        <p:spPr>
          <a:xfrm>
            <a:off x="8180156" y="5232700"/>
            <a:ext cx="3412962" cy="923330"/>
          </a:xfrm>
          <a:prstGeom prst="rect">
            <a:avLst/>
          </a:prstGeom>
          <a:noFill/>
        </p:spPr>
        <p:txBody>
          <a:bodyPr wrap="square" rtlCol="0">
            <a:spAutoFit/>
          </a:bodyPr>
          <a:lstStyle/>
          <a:p>
            <a:pPr marL="285750" indent="-285750">
              <a:buFont typeface="Arial" panose="020B0604020202020204" pitchFamily="34" charset="0"/>
              <a:buChar char="•"/>
            </a:pPr>
            <a:r>
              <a:rPr lang="en-IN" dirty="0"/>
              <a:t>Full Backup</a:t>
            </a:r>
          </a:p>
          <a:p>
            <a:pPr marL="285750" indent="-285750">
              <a:buFont typeface="Arial" panose="020B0604020202020204" pitchFamily="34" charset="0"/>
              <a:buChar char="•"/>
            </a:pPr>
            <a:r>
              <a:rPr lang="en-IN" dirty="0"/>
              <a:t>Differential Backup</a:t>
            </a:r>
          </a:p>
          <a:p>
            <a:pPr marL="285750" indent="-285750">
              <a:buFont typeface="Arial" panose="020B0604020202020204" pitchFamily="34" charset="0"/>
              <a:buChar char="•"/>
            </a:pPr>
            <a:r>
              <a:rPr lang="en-IN" dirty="0"/>
              <a:t>Transaction log backup.</a:t>
            </a:r>
          </a:p>
        </p:txBody>
      </p:sp>
    </p:spTree>
    <p:extLst>
      <p:ext uri="{BB962C8B-B14F-4D97-AF65-F5344CB8AC3E}">
        <p14:creationId xmlns:p14="http://schemas.microsoft.com/office/powerpoint/2010/main" val="308958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Full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4" name="Picture 3">
            <a:extLst>
              <a:ext uri="{FF2B5EF4-FFF2-40B4-BE49-F238E27FC236}">
                <a16:creationId xmlns:a16="http://schemas.microsoft.com/office/drawing/2014/main" id="{923777AA-B807-BE5B-CC01-011AAA5956EF}"/>
              </a:ext>
            </a:extLst>
          </p:cNvPr>
          <p:cNvPicPr>
            <a:picLocks noChangeAspect="1"/>
          </p:cNvPicPr>
          <p:nvPr/>
        </p:nvPicPr>
        <p:blipFill>
          <a:blip r:embed="rId3"/>
          <a:stretch>
            <a:fillRect/>
          </a:stretch>
        </p:blipFill>
        <p:spPr>
          <a:xfrm>
            <a:off x="487628" y="1545772"/>
            <a:ext cx="9895892" cy="2655023"/>
          </a:xfrm>
          <a:prstGeom prst="rect">
            <a:avLst/>
          </a:prstGeom>
        </p:spPr>
      </p:pic>
      <p:pic>
        <p:nvPicPr>
          <p:cNvPr id="7" name="Picture 6">
            <a:extLst>
              <a:ext uri="{FF2B5EF4-FFF2-40B4-BE49-F238E27FC236}">
                <a16:creationId xmlns:a16="http://schemas.microsoft.com/office/drawing/2014/main" id="{BD6E90BF-4CF3-337F-CBB5-EA0CAB0E157A}"/>
              </a:ext>
            </a:extLst>
          </p:cNvPr>
          <p:cNvPicPr>
            <a:picLocks noChangeAspect="1"/>
          </p:cNvPicPr>
          <p:nvPr/>
        </p:nvPicPr>
        <p:blipFill>
          <a:blip r:embed="rId4"/>
          <a:stretch>
            <a:fillRect/>
          </a:stretch>
        </p:blipFill>
        <p:spPr>
          <a:xfrm>
            <a:off x="487628" y="3981373"/>
            <a:ext cx="9895892" cy="2456776"/>
          </a:xfrm>
          <a:prstGeom prst="rect">
            <a:avLst/>
          </a:prstGeom>
        </p:spPr>
      </p:pic>
    </p:spTree>
    <p:extLst>
      <p:ext uri="{BB962C8B-B14F-4D97-AF65-F5344CB8AC3E}">
        <p14:creationId xmlns:p14="http://schemas.microsoft.com/office/powerpoint/2010/main" val="113479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Full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5" name="Picture 4">
            <a:extLst>
              <a:ext uri="{FF2B5EF4-FFF2-40B4-BE49-F238E27FC236}">
                <a16:creationId xmlns:a16="http://schemas.microsoft.com/office/drawing/2014/main" id="{2B640380-A9FF-3FAC-CD5F-DB356A6AE326}"/>
              </a:ext>
            </a:extLst>
          </p:cNvPr>
          <p:cNvPicPr>
            <a:picLocks noChangeAspect="1"/>
          </p:cNvPicPr>
          <p:nvPr/>
        </p:nvPicPr>
        <p:blipFill>
          <a:blip r:embed="rId3"/>
          <a:stretch>
            <a:fillRect/>
          </a:stretch>
        </p:blipFill>
        <p:spPr>
          <a:xfrm>
            <a:off x="477657" y="2110880"/>
            <a:ext cx="11278914" cy="3093784"/>
          </a:xfrm>
          <a:prstGeom prst="rect">
            <a:avLst/>
          </a:prstGeom>
        </p:spPr>
      </p:pic>
    </p:spTree>
    <p:extLst>
      <p:ext uri="{BB962C8B-B14F-4D97-AF65-F5344CB8AC3E}">
        <p14:creationId xmlns:p14="http://schemas.microsoft.com/office/powerpoint/2010/main" val="167236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Simple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516669" y="1470299"/>
            <a:ext cx="9759445" cy="3970318"/>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In the simple recovery model, the transaction log is periodically truncated or cleared, usually after each checkpoint.</a:t>
            </a:r>
          </a:p>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This model provides less data protection compared to the full recovery model because it does not support point-in-time recovery.</a:t>
            </a:r>
          </a:p>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It's suitable for databases where data loss is acceptable, and point-in-time recovery is not required, such as development or testing environments.</a:t>
            </a:r>
          </a:p>
          <a:p>
            <a:pPr algn="just"/>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04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Simple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4" name="Picture 3">
            <a:extLst>
              <a:ext uri="{FF2B5EF4-FFF2-40B4-BE49-F238E27FC236}">
                <a16:creationId xmlns:a16="http://schemas.microsoft.com/office/drawing/2014/main" id="{0C15E7DB-8B4C-0210-8CBC-078F8D127F47}"/>
              </a:ext>
            </a:extLst>
          </p:cNvPr>
          <p:cNvPicPr>
            <a:picLocks noChangeAspect="1"/>
          </p:cNvPicPr>
          <p:nvPr/>
        </p:nvPicPr>
        <p:blipFill>
          <a:blip r:embed="rId3"/>
          <a:stretch>
            <a:fillRect/>
          </a:stretch>
        </p:blipFill>
        <p:spPr>
          <a:xfrm>
            <a:off x="407823" y="2287572"/>
            <a:ext cx="11103528" cy="2282856"/>
          </a:xfrm>
          <a:prstGeom prst="rect">
            <a:avLst/>
          </a:prstGeom>
        </p:spPr>
      </p:pic>
    </p:spTree>
    <p:extLst>
      <p:ext uri="{BB962C8B-B14F-4D97-AF65-F5344CB8AC3E}">
        <p14:creationId xmlns:p14="http://schemas.microsoft.com/office/powerpoint/2010/main" val="592535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Simple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5" name="Picture 4">
            <a:extLst>
              <a:ext uri="{FF2B5EF4-FFF2-40B4-BE49-F238E27FC236}">
                <a16:creationId xmlns:a16="http://schemas.microsoft.com/office/drawing/2014/main" id="{E12676DA-7FB9-9F83-4EB1-DB9D490D4DEC}"/>
              </a:ext>
            </a:extLst>
          </p:cNvPr>
          <p:cNvPicPr>
            <a:picLocks noChangeAspect="1"/>
          </p:cNvPicPr>
          <p:nvPr/>
        </p:nvPicPr>
        <p:blipFill>
          <a:blip r:embed="rId3"/>
          <a:stretch>
            <a:fillRect/>
          </a:stretch>
        </p:blipFill>
        <p:spPr>
          <a:xfrm>
            <a:off x="598883" y="1561024"/>
            <a:ext cx="10046817" cy="2554735"/>
          </a:xfrm>
          <a:prstGeom prst="rect">
            <a:avLst/>
          </a:prstGeom>
        </p:spPr>
      </p:pic>
      <p:pic>
        <p:nvPicPr>
          <p:cNvPr id="7" name="Picture 6">
            <a:extLst>
              <a:ext uri="{FF2B5EF4-FFF2-40B4-BE49-F238E27FC236}">
                <a16:creationId xmlns:a16="http://schemas.microsoft.com/office/drawing/2014/main" id="{B4266D16-C1FC-BB3B-0021-40AFAD1D1E06}"/>
              </a:ext>
            </a:extLst>
          </p:cNvPr>
          <p:cNvPicPr>
            <a:picLocks noChangeAspect="1"/>
          </p:cNvPicPr>
          <p:nvPr/>
        </p:nvPicPr>
        <p:blipFill>
          <a:blip r:embed="rId4"/>
          <a:stretch>
            <a:fillRect/>
          </a:stretch>
        </p:blipFill>
        <p:spPr>
          <a:xfrm>
            <a:off x="703247" y="4115759"/>
            <a:ext cx="9942453" cy="2269139"/>
          </a:xfrm>
          <a:prstGeom prst="rect">
            <a:avLst/>
          </a:prstGeom>
        </p:spPr>
      </p:pic>
    </p:spTree>
    <p:extLst>
      <p:ext uri="{BB962C8B-B14F-4D97-AF65-F5344CB8AC3E}">
        <p14:creationId xmlns:p14="http://schemas.microsoft.com/office/powerpoint/2010/main" val="143685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Simple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4" name="Picture 3">
            <a:extLst>
              <a:ext uri="{FF2B5EF4-FFF2-40B4-BE49-F238E27FC236}">
                <a16:creationId xmlns:a16="http://schemas.microsoft.com/office/drawing/2014/main" id="{E8537169-9ECE-2C5A-9A9C-A9E5484C128C}"/>
              </a:ext>
            </a:extLst>
          </p:cNvPr>
          <p:cNvPicPr>
            <a:picLocks noChangeAspect="1"/>
          </p:cNvPicPr>
          <p:nvPr/>
        </p:nvPicPr>
        <p:blipFill>
          <a:blip r:embed="rId3"/>
          <a:stretch>
            <a:fillRect/>
          </a:stretch>
        </p:blipFill>
        <p:spPr>
          <a:xfrm>
            <a:off x="407823" y="1800176"/>
            <a:ext cx="9975697" cy="3213430"/>
          </a:xfrm>
          <a:prstGeom prst="rect">
            <a:avLst/>
          </a:prstGeom>
        </p:spPr>
      </p:pic>
    </p:spTree>
    <p:extLst>
      <p:ext uri="{BB962C8B-B14F-4D97-AF65-F5344CB8AC3E}">
        <p14:creationId xmlns:p14="http://schemas.microsoft.com/office/powerpoint/2010/main" val="413079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Bulk-Logged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516669" y="1470299"/>
            <a:ext cx="9759445" cy="4401205"/>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bulk-logged recovery model is a variation of the full recovery model optimized for bulk operations.</a:t>
            </a:r>
          </a:p>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Bulk operations, such as bulk inserts or large data modifications, are minimally logged, which reduces the size of the transaction log.</a:t>
            </a:r>
          </a:p>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However, it limits the ability to recover to a specific point in time during bulk operations.</a:t>
            </a:r>
          </a:p>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It's suitable for databases that perform large-scale bulk operations and can tolerate limited data loss during these operations.</a:t>
            </a:r>
          </a:p>
        </p:txBody>
      </p:sp>
    </p:spTree>
    <p:extLst>
      <p:ext uri="{BB962C8B-B14F-4D97-AF65-F5344CB8AC3E}">
        <p14:creationId xmlns:p14="http://schemas.microsoft.com/office/powerpoint/2010/main" val="250158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Database Recovery Model-PITR</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426756"/>
            <a:ext cx="10046817" cy="3539430"/>
          </a:xfrm>
          <a:prstGeom prst="rect">
            <a:avLst/>
          </a:prstGeom>
          <a:noFill/>
        </p:spPr>
        <p:txBody>
          <a:bodyPr wrap="square">
            <a:spAutoFit/>
          </a:bodyPr>
          <a:lstStyle/>
          <a:p>
            <a:pPr algn="just"/>
            <a:r>
              <a:rPr lang="en-US" sz="2800" b="0" i="0" dirty="0">
                <a:solidFill>
                  <a:srgbClr val="0D0D0D"/>
                </a:solidFill>
                <a:effectLst/>
                <a:latin typeface="Times New Roman" panose="02020603050405020304" pitchFamily="18" charset="0"/>
                <a:cs typeface="Times New Roman" panose="02020603050405020304" pitchFamily="18" charset="0"/>
              </a:rPr>
              <a:t>The point-in-time recovery (PITR) is a feature that allows you to restore a database to a specific moment in time.</a:t>
            </a:r>
          </a:p>
          <a:p>
            <a:pPr algn="just"/>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Full Backups</a:t>
            </a:r>
            <a:endParaRPr lang="en-US" sz="2800" b="1" dirty="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Incremental or Differential Backups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Recovery Process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Transaction Logs</a:t>
            </a:r>
          </a:p>
          <a:p>
            <a:pPr algn="l">
              <a:buFont typeface="+mj-lt"/>
              <a:buAutoNum type="arabicPeriod"/>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02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516669" y="1470299"/>
            <a:ext cx="9759445" cy="3970318"/>
          </a:xfrm>
          <a:prstGeom prst="rect">
            <a:avLst/>
          </a:prstGeom>
          <a:noFill/>
        </p:spPr>
        <p:txBody>
          <a:bodyPr wrap="square">
            <a:spAutoFit/>
          </a:bodyPr>
          <a:lstStyle/>
          <a:p>
            <a:pPr marL="457200" indent="-457200" algn="just">
              <a:buFont typeface="Arial" panose="020B0604020202020204" pitchFamily="34" charset="0"/>
              <a:buChar char="•"/>
            </a:pPr>
            <a:r>
              <a:rPr lang="en-US" sz="2800" i="0" dirty="0">
                <a:solidFill>
                  <a:srgbClr val="0D0D0D"/>
                </a:solidFill>
                <a:effectLst/>
                <a:latin typeface="Times New Roman" panose="02020603050405020304" pitchFamily="18" charset="0"/>
                <a:cs typeface="Times New Roman" panose="02020603050405020304" pitchFamily="18" charset="0"/>
              </a:rPr>
              <a:t>Choosing the appropriate recovery model depends on factors such as the criticality of the data, the required level of data protection, the frequency of bulk operations, and resource constraints. </a:t>
            </a:r>
          </a:p>
          <a:p>
            <a:pPr marL="457200" indent="-457200" algn="just">
              <a:buFont typeface="Arial" panose="020B0604020202020204" pitchFamily="34" charset="0"/>
              <a:buChar char="•"/>
            </a:pPr>
            <a:r>
              <a:rPr lang="en-US" sz="2800" i="0" dirty="0">
                <a:solidFill>
                  <a:srgbClr val="0D0D0D"/>
                </a:solidFill>
                <a:effectLst/>
                <a:latin typeface="Times New Roman" panose="02020603050405020304" pitchFamily="18" charset="0"/>
                <a:cs typeface="Times New Roman" panose="02020603050405020304" pitchFamily="18" charset="0"/>
              </a:rPr>
              <a:t>It's essential to understand the characteristics and trade-offs of each recovery model and select the one that best meets the requirements of your application and organization. </a:t>
            </a:r>
          </a:p>
          <a:p>
            <a:pPr marL="457200" indent="-457200" algn="just">
              <a:buFont typeface="Arial" panose="020B0604020202020204" pitchFamily="34" charset="0"/>
              <a:buChar char="•"/>
            </a:pPr>
            <a:r>
              <a:rPr lang="en-US" sz="2800" i="0" dirty="0">
                <a:solidFill>
                  <a:srgbClr val="0D0D0D"/>
                </a:solidFill>
                <a:effectLst/>
                <a:latin typeface="Times New Roman" panose="02020603050405020304" pitchFamily="18" charset="0"/>
                <a:cs typeface="Times New Roman" panose="02020603050405020304" pitchFamily="18" charset="0"/>
              </a:rPr>
              <a:t>The regular backups and testing of recovery procedures are essential components of any database recovery strategy.</a:t>
            </a:r>
          </a:p>
        </p:txBody>
      </p:sp>
    </p:spTree>
    <p:extLst>
      <p:ext uri="{BB962C8B-B14F-4D97-AF65-F5344CB8AC3E}">
        <p14:creationId xmlns:p14="http://schemas.microsoft.com/office/powerpoint/2010/main" val="1589885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FD96A8-0571-4828-AA94-7DB93A4857C5}"/>
              </a:ext>
            </a:extLst>
          </p:cNvPr>
          <p:cNvCxnSpPr>
            <a:cxnSpLocks/>
          </p:cNvCxnSpPr>
          <p:nvPr/>
        </p:nvCxnSpPr>
        <p:spPr>
          <a:xfrm flipV="1">
            <a:off x="4287946" y="3020912"/>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2465F97-45E8-4475-81F0-E171C116B224}"/>
              </a:ext>
            </a:extLst>
          </p:cNvPr>
          <p:cNvSpPr/>
          <p:nvPr/>
        </p:nvSpPr>
        <p:spPr>
          <a:xfrm>
            <a:off x="4287946" y="3542112"/>
            <a:ext cx="74972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Samyukta D </a:t>
            </a:r>
            <a:r>
              <a:rPr lang="en-US" sz="2400" b="1" dirty="0" err="1">
                <a:latin typeface="Times New Roman" panose="02020603050405020304" pitchFamily="18" charset="0"/>
                <a:cs typeface="Times New Roman" panose="02020603050405020304" pitchFamily="18" charset="0"/>
              </a:rPr>
              <a:t>Kumta</a:t>
            </a:r>
            <a:endParaRPr lang="en-IN" sz="2400" b="1"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62AC1A6C-10C2-4695-9224-09DA1B0D5932}"/>
              </a:ext>
            </a:extLst>
          </p:cNvPr>
          <p:cNvSpPr/>
          <p:nvPr/>
        </p:nvSpPr>
        <p:spPr>
          <a:xfrm>
            <a:off x="4287946" y="3939717"/>
            <a:ext cx="7497214"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Department of Computer Applications</a:t>
            </a:r>
            <a:endParaRPr lang="en-IN" sz="20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BADD599C-3DA0-4168-B5D7-CBDB66079CEF}"/>
              </a:ext>
            </a:extLst>
          </p:cNvPr>
          <p:cNvSpPr/>
          <p:nvPr/>
        </p:nvSpPr>
        <p:spPr>
          <a:xfrm>
            <a:off x="4300315" y="4342706"/>
            <a:ext cx="7497214" cy="461665"/>
          </a:xfrm>
          <a:prstGeom prst="rect">
            <a:avLst/>
          </a:prstGeom>
        </p:spPr>
        <p:txBody>
          <a:bodyPr wrap="square">
            <a:spAutoFit/>
          </a:bodyPr>
          <a:lstStyle/>
          <a:p>
            <a:r>
              <a:rPr lang="en-US" sz="2400" b="1" dirty="0"/>
              <a:t>samyuktad@pes.edu</a:t>
            </a:r>
            <a:endParaRPr lang="en-IN" sz="2400" b="1" dirty="0"/>
          </a:p>
        </p:txBody>
      </p:sp>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id="{A6945700-3E62-4469-A35D-2B3AE23A08DF}"/>
              </a:ext>
            </a:extLst>
          </p:cNvPr>
          <p:cNvSpPr/>
          <p:nvPr/>
        </p:nvSpPr>
        <p:spPr>
          <a:xfrm>
            <a:off x="4287946" y="2037337"/>
            <a:ext cx="7497214" cy="646331"/>
          </a:xfrm>
          <a:prstGeom prst="rect">
            <a:avLst/>
          </a:prstGeom>
        </p:spPr>
        <p:txBody>
          <a:bodyPr wrap="square">
            <a:spAutoFit/>
          </a:bodyPr>
          <a:lstStyle/>
          <a:p>
            <a:r>
              <a:rPr lang="en-IN" sz="3600" b="1" dirty="0">
                <a:solidFill>
                  <a:schemeClr val="accent2">
                    <a:lumMod val="75000"/>
                  </a:schemeClr>
                </a:solidFill>
                <a:latin typeface="Times New Roman" panose="02020603050405020304" pitchFamily="18" charset="0"/>
                <a:cs typeface="Times New Roman" panose="02020603050405020304" pitchFamily="18" charset="0"/>
              </a:rPr>
              <a:t>THANK YOU</a:t>
            </a:r>
          </a:p>
        </p:txBody>
      </p:sp>
      <p:pic>
        <p:nvPicPr>
          <p:cNvPr id="2" name="Picture 1">
            <a:extLst>
              <a:ext uri="{FF2B5EF4-FFF2-40B4-BE49-F238E27FC236}">
                <a16:creationId xmlns:a16="http://schemas.microsoft.com/office/drawing/2014/main" id="{43AE97D4-1603-3ED5-E4CC-C214E90C47A9}"/>
              </a:ext>
            </a:extLst>
          </p:cNvPr>
          <p:cNvPicPr>
            <a:picLocks noChangeAspect="1"/>
          </p:cNvPicPr>
          <p:nvPr/>
        </p:nvPicPr>
        <p:blipFill>
          <a:blip r:embed="rId2"/>
          <a:stretch>
            <a:fillRect/>
          </a:stretch>
        </p:blipFill>
        <p:spPr>
          <a:xfrm>
            <a:off x="1881540" y="1538750"/>
            <a:ext cx="2109399" cy="3554276"/>
          </a:xfrm>
          <a:prstGeom prst="rect">
            <a:avLst/>
          </a:prstGeom>
        </p:spPr>
      </p:pic>
    </p:spTree>
    <p:extLst>
      <p:ext uri="{BB962C8B-B14F-4D97-AF65-F5344CB8AC3E}">
        <p14:creationId xmlns:p14="http://schemas.microsoft.com/office/powerpoint/2010/main" val="208147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Database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426756"/>
            <a:ext cx="10046817" cy="3970318"/>
          </a:xfrm>
          <a:prstGeom prst="rect">
            <a:avLst/>
          </a:prstGeom>
          <a:noFill/>
        </p:spPr>
        <p:txBody>
          <a:bodyPr wrap="square">
            <a:spAutoFit/>
          </a:bodyPr>
          <a:lstStyle/>
          <a:p>
            <a:pPr algn="just">
              <a:lnSpc>
                <a:spcPct val="150000"/>
              </a:lnSpc>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Full Backups:</a:t>
            </a:r>
            <a:r>
              <a:rPr lang="en-US" sz="2800" b="0" i="0" dirty="0">
                <a:solidFill>
                  <a:srgbClr val="0D0D0D"/>
                </a:solidFill>
                <a:effectLst/>
                <a:latin typeface="Times New Roman" panose="02020603050405020304" pitchFamily="18" charset="0"/>
                <a:cs typeface="Times New Roman" panose="02020603050405020304" pitchFamily="18" charset="0"/>
              </a:rPr>
              <a:t> </a:t>
            </a:r>
          </a:p>
          <a:p>
            <a:pPr algn="just"/>
            <a:r>
              <a:rPr lang="en-US" sz="2800" b="0" i="0" dirty="0">
                <a:solidFill>
                  <a:srgbClr val="0D0D0D"/>
                </a:solidFill>
                <a:effectLst/>
                <a:latin typeface="Times New Roman" panose="02020603050405020304" pitchFamily="18" charset="0"/>
                <a:cs typeface="Times New Roman" panose="02020603050405020304" pitchFamily="18" charset="0"/>
              </a:rPr>
              <a:t>Periodically, full backups of the database are taken. These backups capture the entire state of the database at the time they were created</a:t>
            </a:r>
            <a:endParaRPr lang="en-US" sz="2800" dirty="0">
              <a:solidFill>
                <a:srgbClr val="0D0D0D"/>
              </a:solidFill>
              <a:latin typeface="Times New Roman" panose="02020603050405020304" pitchFamily="18" charset="0"/>
              <a:cs typeface="Times New Roman" panose="02020603050405020304" pitchFamily="18" charset="0"/>
            </a:endParaRPr>
          </a:p>
          <a:p>
            <a:pPr algn="just">
              <a:lnSpc>
                <a:spcPct val="150000"/>
              </a:lnSpc>
            </a:pPr>
            <a:r>
              <a:rPr lang="en-US" sz="2800" b="1" i="0" dirty="0">
                <a:solidFill>
                  <a:srgbClr val="0D0D0D"/>
                </a:solidFill>
                <a:effectLst/>
                <a:latin typeface="Times New Roman" panose="02020603050405020304" pitchFamily="18" charset="0"/>
                <a:cs typeface="Times New Roman" panose="02020603050405020304" pitchFamily="18" charset="0"/>
              </a:rPr>
              <a:t>2.Incremental or Differential Backups:</a:t>
            </a:r>
            <a:r>
              <a:rPr lang="en-US" sz="2800" b="0" i="0" dirty="0">
                <a:solidFill>
                  <a:srgbClr val="0D0D0D"/>
                </a:solidFill>
                <a:effectLst/>
                <a:latin typeface="Times New Roman" panose="02020603050405020304" pitchFamily="18" charset="0"/>
                <a:cs typeface="Times New Roman" panose="02020603050405020304" pitchFamily="18" charset="0"/>
              </a:rPr>
              <a:t> </a:t>
            </a:r>
          </a:p>
          <a:p>
            <a:pPr algn="just"/>
            <a:r>
              <a:rPr lang="en-US" sz="2800" b="0" i="0" dirty="0">
                <a:solidFill>
                  <a:srgbClr val="0D0D0D"/>
                </a:solidFill>
                <a:effectLst/>
                <a:latin typeface="Times New Roman" panose="02020603050405020304" pitchFamily="18" charset="0"/>
                <a:cs typeface="Times New Roman" panose="02020603050405020304" pitchFamily="18" charset="0"/>
              </a:rPr>
              <a:t>In addition to full backups, some systems also support incremental or differential backups. These backups capture only the changes made to the database since the last full backup, reducing backup time and storage requirements.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96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Database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426756"/>
            <a:ext cx="10046817" cy="2462213"/>
          </a:xfrm>
          <a:prstGeom prst="rect">
            <a:avLst/>
          </a:prstGeom>
          <a:noFill/>
        </p:spPr>
        <p:txBody>
          <a:bodyPr wrap="square">
            <a:spAutoFit/>
          </a:bodyPr>
          <a:lstStyle/>
          <a:p>
            <a:pPr algn="just">
              <a:lnSpc>
                <a:spcPct val="150000"/>
              </a:lnSpc>
            </a:pPr>
            <a:r>
              <a:rPr lang="en-US" sz="2800" b="1" i="0" dirty="0">
                <a:solidFill>
                  <a:srgbClr val="0D0D0D"/>
                </a:solidFill>
                <a:effectLst/>
                <a:latin typeface="Times New Roman" panose="02020603050405020304" pitchFamily="18" charset="0"/>
                <a:cs typeface="Times New Roman" panose="02020603050405020304" pitchFamily="18" charset="0"/>
              </a:rPr>
              <a:t>3.Recovery Process:</a:t>
            </a:r>
            <a:r>
              <a:rPr lang="en-US" sz="2800" b="0" i="0" dirty="0">
                <a:solidFill>
                  <a:srgbClr val="0D0D0D"/>
                </a:solidFill>
                <a:effectLst/>
                <a:latin typeface="Times New Roman" panose="02020603050405020304" pitchFamily="18" charset="0"/>
                <a:cs typeface="Times New Roman" panose="02020603050405020304" pitchFamily="18" charset="0"/>
              </a:rPr>
              <a:t> </a:t>
            </a:r>
          </a:p>
          <a:p>
            <a:pPr algn="just"/>
            <a:r>
              <a:rPr lang="en-US" sz="2800" b="0" i="0" dirty="0">
                <a:solidFill>
                  <a:srgbClr val="0D0D0D"/>
                </a:solidFill>
                <a:effectLst/>
                <a:latin typeface="Times New Roman" panose="02020603050405020304" pitchFamily="18" charset="0"/>
                <a:cs typeface="Times New Roman" panose="02020603050405020304" pitchFamily="18" charset="0"/>
              </a:rPr>
              <a:t>In the event of data loss or corruption, PITR involves restoring the database to a specific point in time using the combination of full backups and transaction logs</a:t>
            </a:r>
          </a:p>
          <a:p>
            <a:pPr algn="just"/>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4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Database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426756"/>
            <a:ext cx="10046817" cy="3970318"/>
          </a:xfrm>
          <a:prstGeom prst="rect">
            <a:avLst/>
          </a:prstGeom>
          <a:noFill/>
        </p:spPr>
        <p:txBody>
          <a:bodyPr wrap="square">
            <a:spAutoFit/>
          </a:bodyPr>
          <a:lstStyle/>
          <a:p>
            <a:pPr algn="just"/>
            <a:r>
              <a:rPr lang="en-US" sz="2800" b="1" i="0" dirty="0">
                <a:solidFill>
                  <a:srgbClr val="0D0D0D"/>
                </a:solidFill>
                <a:effectLst/>
                <a:latin typeface="Times New Roman" panose="02020603050405020304" pitchFamily="18" charset="0"/>
                <a:cs typeface="Times New Roman" panose="02020603050405020304" pitchFamily="18" charset="0"/>
              </a:rPr>
              <a:t>4. Transaction Logs:</a:t>
            </a:r>
          </a:p>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transaction log is a critical component of a database management system (DBMS) that records all changes made to the database. </a:t>
            </a:r>
          </a:p>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It serves as a mechanism for ensuring data consistency, durability, and recoverability in the event of system failures or crashes.</a:t>
            </a:r>
          </a:p>
          <a:p>
            <a:pPr marL="457200" indent="-457200" algn="just">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transaction log plays a crucial role in ensuring the ACID (Atomicity, Consistency, Isolation, Durability) properties of database transactions.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32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Database Recovery Model-Log File</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5" name="Picture 4">
            <a:extLst>
              <a:ext uri="{FF2B5EF4-FFF2-40B4-BE49-F238E27FC236}">
                <a16:creationId xmlns:a16="http://schemas.microsoft.com/office/drawing/2014/main" id="{EFA1436E-7F44-9BA6-9D7F-52D73FEC68B8}"/>
              </a:ext>
            </a:extLst>
          </p:cNvPr>
          <p:cNvPicPr>
            <a:picLocks noChangeAspect="1"/>
          </p:cNvPicPr>
          <p:nvPr/>
        </p:nvPicPr>
        <p:blipFill>
          <a:blip r:embed="rId3"/>
          <a:stretch>
            <a:fillRect/>
          </a:stretch>
        </p:blipFill>
        <p:spPr>
          <a:xfrm>
            <a:off x="1452939" y="1326377"/>
            <a:ext cx="6687572" cy="5237707"/>
          </a:xfrm>
          <a:prstGeom prst="rect">
            <a:avLst/>
          </a:prstGeom>
        </p:spPr>
      </p:pic>
    </p:spTree>
    <p:extLst>
      <p:ext uri="{BB962C8B-B14F-4D97-AF65-F5344CB8AC3E}">
        <p14:creationId xmlns:p14="http://schemas.microsoft.com/office/powerpoint/2010/main" val="324935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Database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426756"/>
            <a:ext cx="10046817" cy="3970318"/>
          </a:xfrm>
          <a:prstGeom prst="rect">
            <a:avLst/>
          </a:prstGeom>
          <a:noFill/>
        </p:spPr>
        <p:txBody>
          <a:bodyPr wrap="square">
            <a:spAutoFit/>
          </a:bodyPr>
          <a:lstStyle/>
          <a:p>
            <a:pPr algn="just"/>
            <a:r>
              <a:rPr lang="en-US" sz="2800" b="0" i="0" dirty="0">
                <a:solidFill>
                  <a:srgbClr val="0D0D0D"/>
                </a:solidFill>
                <a:effectLst/>
                <a:latin typeface="Times New Roman" panose="02020603050405020304" pitchFamily="18" charset="0"/>
                <a:cs typeface="Times New Roman" panose="02020603050405020304" pitchFamily="18" charset="0"/>
              </a:rPr>
              <a:t>The transaction log captures the following types of information for each database transactions</a:t>
            </a:r>
          </a:p>
          <a:p>
            <a:pPr algn="just"/>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Transaction Start and End</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Data Modifications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Transaction Identification</a:t>
            </a:r>
          </a:p>
          <a:p>
            <a:pPr marL="914400" lvl="1" indent="-457200" algn="just">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Undo Information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14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Database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426756"/>
            <a:ext cx="10046817" cy="3970318"/>
          </a:xfrm>
          <a:prstGeom prst="rect">
            <a:avLst/>
          </a:prstGeom>
          <a:noFill/>
        </p:spPr>
        <p:txBody>
          <a:bodyPr wrap="square">
            <a:spAutoFit/>
          </a:bodyPr>
          <a:lstStyle/>
          <a:p>
            <a:pPr marL="342900" indent="-342900" algn="just">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Transaction Start and End</a:t>
            </a:r>
            <a:r>
              <a:rPr lang="en-US" sz="2800" b="0" i="0" dirty="0">
                <a:solidFill>
                  <a:srgbClr val="0D0D0D"/>
                </a:solidFill>
                <a:effectLst/>
                <a:latin typeface="Times New Roman" panose="02020603050405020304" pitchFamily="18" charset="0"/>
                <a:cs typeface="Times New Roman" panose="02020603050405020304" pitchFamily="18" charset="0"/>
              </a:rPr>
              <a:t>:</a:t>
            </a:r>
          </a:p>
          <a:p>
            <a:pPr lvl="1" algn="just"/>
            <a:r>
              <a:rPr lang="en-US" sz="2800" b="0" i="0" dirty="0">
                <a:solidFill>
                  <a:srgbClr val="0D0D0D"/>
                </a:solidFill>
                <a:effectLst/>
                <a:latin typeface="Times New Roman" panose="02020603050405020304" pitchFamily="18" charset="0"/>
                <a:cs typeface="Times New Roman" panose="02020603050405020304" pitchFamily="18" charset="0"/>
              </a:rPr>
              <a:t>The log records the beginning and end of each transaction, indicating when a transaction starts and when it commits or rolls back.</a:t>
            </a:r>
          </a:p>
          <a:p>
            <a:pPr marL="342900" indent="-342900" algn="just">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Data Modifications</a:t>
            </a:r>
            <a:r>
              <a:rPr lang="en-US" sz="2800" b="0" i="0" dirty="0">
                <a:solidFill>
                  <a:srgbClr val="0D0D0D"/>
                </a:solidFill>
                <a:effectLst/>
                <a:latin typeface="Times New Roman" panose="02020603050405020304" pitchFamily="18" charset="0"/>
                <a:cs typeface="Times New Roman" panose="02020603050405020304" pitchFamily="18" charset="0"/>
              </a:rPr>
              <a:t>:</a:t>
            </a:r>
          </a:p>
          <a:p>
            <a:pPr lvl="1" algn="just"/>
            <a:r>
              <a:rPr lang="en-US" sz="2800" b="0" i="0" dirty="0">
                <a:solidFill>
                  <a:srgbClr val="0D0D0D"/>
                </a:solidFill>
                <a:effectLst/>
                <a:latin typeface="Times New Roman" panose="02020603050405020304" pitchFamily="18" charset="0"/>
                <a:cs typeface="Times New Roman" panose="02020603050405020304" pitchFamily="18" charset="0"/>
              </a:rPr>
              <a:t>Any changes made to the data in the database, such as inserts, updates, and deletes, are logged. This includes both the old and new values of modified data.</a:t>
            </a:r>
          </a:p>
          <a:p>
            <a:pPr algn="just"/>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39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Database Recovery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TextBox 3">
            <a:extLst>
              <a:ext uri="{FF2B5EF4-FFF2-40B4-BE49-F238E27FC236}">
                <a16:creationId xmlns:a16="http://schemas.microsoft.com/office/drawing/2014/main" id="{BF949C5A-0BEF-90F0-D442-81EBA7653E99}"/>
              </a:ext>
            </a:extLst>
          </p:cNvPr>
          <p:cNvSpPr txBox="1"/>
          <p:nvPr/>
        </p:nvSpPr>
        <p:spPr>
          <a:xfrm>
            <a:off x="407823" y="1426756"/>
            <a:ext cx="10046817" cy="4401205"/>
          </a:xfrm>
          <a:prstGeom prst="rect">
            <a:avLst/>
          </a:prstGeom>
          <a:noFill/>
        </p:spPr>
        <p:txBody>
          <a:bodyPr wrap="square">
            <a:spAutoFit/>
          </a:bodyPr>
          <a:lstStyle/>
          <a:p>
            <a:pPr algn="just"/>
            <a:r>
              <a:rPr lang="en-US" sz="2800" b="1" i="0" dirty="0">
                <a:solidFill>
                  <a:srgbClr val="0D0D0D"/>
                </a:solidFill>
                <a:effectLst/>
                <a:latin typeface="Times New Roman" panose="02020603050405020304" pitchFamily="18" charset="0"/>
                <a:cs typeface="Times New Roman" panose="02020603050405020304" pitchFamily="18" charset="0"/>
              </a:rPr>
              <a:t>3. Transaction Identification</a:t>
            </a:r>
            <a:r>
              <a:rPr lang="en-US" sz="2800" b="0" i="0" dirty="0">
                <a:solidFill>
                  <a:srgbClr val="0D0D0D"/>
                </a:solidFill>
                <a:effectLst/>
                <a:latin typeface="Times New Roman" panose="02020603050405020304" pitchFamily="18" charset="0"/>
                <a:cs typeface="Times New Roman" panose="02020603050405020304" pitchFamily="18" charset="0"/>
              </a:rPr>
              <a:t>:</a:t>
            </a:r>
          </a:p>
          <a:p>
            <a:pPr lvl="1" algn="just"/>
            <a:r>
              <a:rPr lang="en-US" sz="2800" b="0" i="0" dirty="0">
                <a:solidFill>
                  <a:srgbClr val="0D0D0D"/>
                </a:solidFill>
                <a:effectLst/>
                <a:latin typeface="Times New Roman" panose="02020603050405020304" pitchFamily="18" charset="0"/>
                <a:cs typeface="Times New Roman" panose="02020603050405020304" pitchFamily="18" charset="0"/>
              </a:rPr>
              <a:t>Each transaction is uniquely identified in the log, typically by a transaction ID or sequence number. This allows for tracking and correlating changes made by individual transactions.</a:t>
            </a:r>
          </a:p>
          <a:p>
            <a:pPr algn="just"/>
            <a:r>
              <a:rPr lang="en-US" sz="2800" b="1" i="0" dirty="0">
                <a:solidFill>
                  <a:srgbClr val="0D0D0D"/>
                </a:solidFill>
                <a:effectLst/>
                <a:latin typeface="Times New Roman" panose="02020603050405020304" pitchFamily="18" charset="0"/>
                <a:cs typeface="Times New Roman" panose="02020603050405020304" pitchFamily="18" charset="0"/>
              </a:rPr>
              <a:t>4. Undo Information</a:t>
            </a:r>
            <a:r>
              <a:rPr lang="en-US" sz="2800" b="0" i="0" dirty="0">
                <a:solidFill>
                  <a:srgbClr val="0D0D0D"/>
                </a:solidFill>
                <a:effectLst/>
                <a:latin typeface="Times New Roman" panose="02020603050405020304" pitchFamily="18" charset="0"/>
                <a:cs typeface="Times New Roman" panose="02020603050405020304" pitchFamily="18" charset="0"/>
              </a:rPr>
              <a:t>:</a:t>
            </a:r>
          </a:p>
          <a:p>
            <a:pPr lvl="1" algn="just"/>
            <a:r>
              <a:rPr lang="en-US" sz="2800" b="0" i="0" dirty="0">
                <a:solidFill>
                  <a:srgbClr val="0D0D0D"/>
                </a:solidFill>
                <a:effectLst/>
                <a:latin typeface="Times New Roman" panose="02020603050405020304" pitchFamily="18" charset="0"/>
                <a:cs typeface="Times New Roman" panose="02020603050405020304" pitchFamily="18" charset="0"/>
              </a:rPr>
              <a:t>In addition to recording the changes made by transactions, the log also stores information necessary to undo those changes if the transaction needs to be rolled back. This includes the before-images of modified data.</a:t>
            </a:r>
          </a:p>
          <a:p>
            <a:pPr algn="just"/>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39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3499</TotalTime>
  <Words>870</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 D KUMTA</dc:creator>
  <cp:lastModifiedBy>SAMYUKTA D KUMTA</cp:lastModifiedBy>
  <cp:revision>14</cp:revision>
  <dcterms:created xsi:type="dcterms:W3CDTF">2024-04-02T10:49:19Z</dcterms:created>
  <dcterms:modified xsi:type="dcterms:W3CDTF">2024-04-06T15:21:34Z</dcterms:modified>
</cp:coreProperties>
</file>