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434" r:id="rId3"/>
    <p:sldId id="654" r:id="rId4"/>
    <p:sldId id="653" r:id="rId5"/>
    <p:sldId id="652" r:id="rId6"/>
    <p:sldId id="644" r:id="rId7"/>
    <p:sldId id="646" r:id="rId8"/>
    <p:sldId id="645" r:id="rId9"/>
    <p:sldId id="647" r:id="rId10"/>
    <p:sldId id="655" r:id="rId11"/>
    <p:sldId id="648" r:id="rId12"/>
    <p:sldId id="650" r:id="rId13"/>
    <p:sldId id="651" r:id="rId14"/>
    <p:sldId id="649" r:id="rId15"/>
    <p:sldId id="2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9C09-255C-A5EB-3866-C358260DE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18634-1C9A-2A7B-3305-DE0122473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436EB-12FD-3987-5748-7561229D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BD0A-4EAD-4007-BF05-2AEA74C6B8DA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154EA-2D8B-04EC-C543-86107259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5563B-30AC-4B55-B90E-7CEB895A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B102-0E45-41DA-896A-4FD49D238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13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6767-278F-47EC-5423-049643BF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D46A3-BED2-EB46-E78F-0F0B83FAA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48FBF-E129-D3F7-6A13-7899CCB8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BD0A-4EAD-4007-BF05-2AEA74C6B8DA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F0894-29E3-5AB0-0B63-D4EE8EF1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EB051-0180-032B-BA64-938B1439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B102-0E45-41DA-896A-4FD49D238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53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3894FE-F803-4FB0-531C-5E0BFDDE5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18032-F447-CF29-7259-E18DAE0AC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A952B-0F1D-E24B-646C-5CD8B72A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BD0A-4EAD-4007-BF05-2AEA74C6B8DA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632C0-A7CF-04E9-1786-1E0823AD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C5B1-0B24-B9A9-0DF6-9916147B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B102-0E45-41DA-896A-4FD49D238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39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D39A-3BC1-9262-B949-70BCD9AC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3BA1-2922-EEEA-3BC2-78618A467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73B61-362C-A056-8FB2-27CBBF8D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BD0A-4EAD-4007-BF05-2AEA74C6B8DA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F2F54-8309-7A97-C018-7BA12CB4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89F79-1A42-230B-5DA8-257DF8FF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B102-0E45-41DA-896A-4FD49D238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94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84D1-9839-360F-737B-AC96B507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F40A7-E5BE-5391-5245-EFC30ECB6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EBBAE-DE76-7BC1-21F2-73C0D7C9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BD0A-4EAD-4007-BF05-2AEA74C6B8DA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A54CA-A2E5-0CA0-AB10-14BA293B0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303D9-98D0-2B15-7CA7-FB5931E8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B102-0E45-41DA-896A-4FD49D238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04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BB0E-3A25-6D76-B30E-E051368E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98FA-174C-0149-9295-78F0B11C1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887A0-3AD6-10FC-297B-DFD505206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0ECB7-FA9D-161D-6841-8C542939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BD0A-4EAD-4007-BF05-2AEA74C6B8DA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83E94-D7A3-3BA1-DF7E-0964E36C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98E4B-3F4E-50A5-E430-1FF99B2F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B102-0E45-41DA-896A-4FD49D238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59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077A-CB82-F565-C314-374BB955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5E443-1E5B-7395-A9B9-EE0F57587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982C9-0458-689D-127A-494165844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02834-1F40-EC8A-EE53-19FB1E70F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B0863-C0CF-FBD0-40C6-B48FA9596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D25347-C378-E5BB-AA03-B65919DD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BD0A-4EAD-4007-BF05-2AEA74C6B8DA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97FCD-6A0A-1328-C47A-8C0FD25D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99050-4E12-EBD3-1775-54F4E14C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B102-0E45-41DA-896A-4FD49D238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7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622F-91B6-7354-6D71-CD65F207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3B655-9168-C3F9-9FD7-E4CEE075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BD0A-4EAD-4007-BF05-2AEA74C6B8DA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5585C-A774-D3FC-909B-3A70BE72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06F2-D41F-DDCE-77B4-5F4509B3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B102-0E45-41DA-896A-4FD49D238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30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71F32-7314-569C-B271-DE189E2E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BD0A-4EAD-4007-BF05-2AEA74C6B8DA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B0778-0D3A-B94D-CE69-9D66AD46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36456-571F-A58A-552D-200B8357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B102-0E45-41DA-896A-4FD49D238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49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ABF8-3D8F-C13D-DA7F-032EC72C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DE361-7851-8CD3-B4E9-FE86509E4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B5163-ADF6-23F5-5373-590E644B0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6AAEC-EABA-5432-9E83-D35A796B4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BD0A-4EAD-4007-BF05-2AEA74C6B8DA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1D5A0-7175-E7C1-EAAA-F14F458F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9ADC3-930D-1D4C-9832-F8BF94A2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B102-0E45-41DA-896A-4FD49D238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30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08A7-2A5A-7DED-F3B5-6878FF17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E62AC-018C-BDC2-2635-317B1C4E8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D5B15-9361-E315-E99F-827F30C91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16A7C-30C5-9FB8-C651-8817F6F9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BD0A-4EAD-4007-BF05-2AEA74C6B8DA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C2C61-E6B6-62D1-D254-1F217636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2188D-D7F8-87D7-5ACB-171B9A05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B102-0E45-41DA-896A-4FD49D238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77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8BFAD8-5F61-00C2-D502-4BF49679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B45AB-2C0A-A1A6-6AC2-A820A094B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B2A1A-B597-3C41-513B-1DEB21D2C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2BD0A-4EAD-4007-BF05-2AEA74C6B8DA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2B69F-B1F5-68DD-A5EC-EF9CB41BD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11B53-00D2-7749-9C0B-BA85E725A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5B102-0E45-41DA-896A-4FD49D238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86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287518" y="3085263"/>
            <a:ext cx="7635079" cy="83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36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8819584" y="5523478"/>
            <a:ext cx="3057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Samyukta D Kumta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8778240" y="6023146"/>
            <a:ext cx="32300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Applications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>
            <a:off x="4511040" y="3919787"/>
            <a:ext cx="71323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5325027-33F8-2AD9-9F39-5F199C503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40" y="1776204"/>
            <a:ext cx="2111590" cy="35501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8631F1-DE5F-9CDC-E201-C6139611A77D}"/>
              </a:ext>
            </a:extLst>
          </p:cNvPr>
          <p:cNvSpPr txBox="1"/>
          <p:nvPr/>
        </p:nvSpPr>
        <p:spPr>
          <a:xfrm>
            <a:off x="4439920" y="40291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SUBJECT CODE : UQ23CA653A </a:t>
            </a:r>
          </a:p>
        </p:txBody>
      </p: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56F19-94FE-A263-FCDD-38EF35322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0442AB0-E663-5FFE-80DF-FC69B7973607}"/>
              </a:ext>
            </a:extLst>
          </p:cNvPr>
          <p:cNvSpPr/>
          <p:nvPr/>
        </p:nvSpPr>
        <p:spPr>
          <a:xfrm>
            <a:off x="242912" y="134338"/>
            <a:ext cx="9012477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IN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  <a:tabLst>
                <a:tab pos="2571750" algn="l"/>
                <a:tab pos="4800600" algn="l"/>
              </a:tabLs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 PL/SQL: Database Models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DA1608-A522-A497-6AD8-1D1CD5227AAF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65009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4DEFB29-DB0C-8FD9-A9B8-55202F0C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E1DEB2-1B25-AF40-0B7C-E55349C57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96" y="2893236"/>
            <a:ext cx="4934133" cy="2247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4CAA3D-5B08-106D-85E5-405A30103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872" y="2187935"/>
            <a:ext cx="4978656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1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56F19-94FE-A263-FCDD-38EF35322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0442AB0-E663-5FFE-80DF-FC69B7973607}"/>
              </a:ext>
            </a:extLst>
          </p:cNvPr>
          <p:cNvSpPr/>
          <p:nvPr/>
        </p:nvSpPr>
        <p:spPr>
          <a:xfrm>
            <a:off x="242912" y="134338"/>
            <a:ext cx="9012477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IN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  <a:tabLst>
                <a:tab pos="2571750" algn="l"/>
                <a:tab pos="4800600" algn="l"/>
              </a:tabLs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 PL/SQL: Database Models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DA1608-A522-A497-6AD8-1D1CD5227AAF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65009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4DEFB29-DB0C-8FD9-A9B8-55202F0C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0D2644-B1A6-AF9B-9D2B-10BB93421E1D}"/>
              </a:ext>
            </a:extLst>
          </p:cNvPr>
          <p:cNvSpPr txBox="1"/>
          <p:nvPr/>
        </p:nvSpPr>
        <p:spPr>
          <a:xfrm>
            <a:off x="336703" y="1362285"/>
            <a:ext cx="10483697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Non-Relational Data Model</a:t>
            </a:r>
          </a:p>
          <a:p>
            <a:pPr algn="l"/>
            <a:endParaRPr lang="en-US" sz="1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Query Language: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NoSQL databases may use query languages specific to their data model, but they often lack the rich querying capabilities of SQL. Some NoSQL databases support secondary indexes or ad-hoc querying(</a:t>
            </a:r>
            <a:r>
              <a:rPr lang="en-IN" sz="28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unscheduled data query</a:t>
            </a:r>
            <a:r>
              <a:rPr lang="en-IN" sz="2800" b="0" i="0" dirty="0">
                <a:solidFill>
                  <a:srgbClr val="040C28"/>
                </a:solidFill>
                <a:effectLst/>
                <a:latin typeface="Google Sans"/>
              </a:rPr>
              <a:t>)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while others focus on simple CRUD (Create, Read, Update, Delete) operations.</a:t>
            </a:r>
          </a:p>
          <a:p>
            <a:pPr algn="just"/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Example:MangoDB,Cassandra,Redis,AmazonDynamoDB,Apache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CouchDB,Neo4j</a:t>
            </a:r>
          </a:p>
          <a:p>
            <a:pPr algn="just"/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10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56F19-94FE-A263-FCDD-38EF35322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0442AB0-E663-5FFE-80DF-FC69B7973607}"/>
              </a:ext>
            </a:extLst>
          </p:cNvPr>
          <p:cNvSpPr/>
          <p:nvPr/>
        </p:nvSpPr>
        <p:spPr>
          <a:xfrm>
            <a:off x="242912" y="134338"/>
            <a:ext cx="9012477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IN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  <a:tabLst>
                <a:tab pos="2571750" algn="l"/>
                <a:tab pos="4800600" algn="l"/>
              </a:tabLs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 PL/SQL: Database Models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DA1608-A522-A497-6AD8-1D1CD5227AAF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65009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4DEFB29-DB0C-8FD9-A9B8-55202F0C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EE8788-6E3B-F3CA-BAE3-FC6A1E12B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12" y="1269714"/>
            <a:ext cx="9880802" cy="545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7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56F19-94FE-A263-FCDD-38EF35322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0442AB0-E663-5FFE-80DF-FC69B7973607}"/>
              </a:ext>
            </a:extLst>
          </p:cNvPr>
          <p:cNvSpPr/>
          <p:nvPr/>
        </p:nvSpPr>
        <p:spPr>
          <a:xfrm>
            <a:off x="242912" y="134338"/>
            <a:ext cx="9012477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IN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  <a:tabLst>
                <a:tab pos="2571750" algn="l"/>
                <a:tab pos="4800600" algn="l"/>
              </a:tabLs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 PL/SQL: Database Models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DA1608-A522-A497-6AD8-1D1CD5227AAF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65009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4DEFB29-DB0C-8FD9-A9B8-55202F0C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4C9AE0-F74D-BF58-8792-BBA3E17B6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33" y="1643205"/>
            <a:ext cx="9400010" cy="46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8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56F19-94FE-A263-FCDD-38EF35322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0442AB0-E663-5FFE-80DF-FC69B7973607}"/>
              </a:ext>
            </a:extLst>
          </p:cNvPr>
          <p:cNvSpPr/>
          <p:nvPr/>
        </p:nvSpPr>
        <p:spPr>
          <a:xfrm>
            <a:off x="242912" y="134338"/>
            <a:ext cx="9012477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IN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  <a:tabLst>
                <a:tab pos="2571750" algn="l"/>
                <a:tab pos="4800600" algn="l"/>
              </a:tabLs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 PL/SQL: Database Models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DA1608-A522-A497-6AD8-1D1CD5227AAF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65009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4DEFB29-DB0C-8FD9-A9B8-55202F0C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0D2644-B1A6-AF9B-9D2B-10BB93421E1D}"/>
              </a:ext>
            </a:extLst>
          </p:cNvPr>
          <p:cNvSpPr txBox="1"/>
          <p:nvPr/>
        </p:nvSpPr>
        <p:spPr>
          <a:xfrm>
            <a:off x="336703" y="1558228"/>
            <a:ext cx="972169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choice between relational and non-relational databases depends on various factors such as the nature of the data, scalability requirements, performance considerations, and the complexity of the application. </a:t>
            </a:r>
          </a:p>
          <a:p>
            <a:pPr algn="just"/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databases are well-suited for applications with structured data and complex queries.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on-relational databases excel in scenarios requiring flexibility, scalability, and handling of diverse data types.</a:t>
            </a:r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54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020912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Samyukta 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Kumta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Applications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DD599C-3DA0-4168-B5D7-CBDB66079CEF}"/>
              </a:ext>
            </a:extLst>
          </p:cNvPr>
          <p:cNvSpPr/>
          <p:nvPr/>
        </p:nvSpPr>
        <p:spPr>
          <a:xfrm>
            <a:off x="4300315" y="434270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samyuktad@pes.edu</a:t>
            </a:r>
            <a:endParaRPr lang="en-IN" sz="2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3733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AE97D4-1603-3ED5-E4CC-C214E90C4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40" y="1538750"/>
            <a:ext cx="2109399" cy="35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9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949C5A-0BEF-90F0-D442-81EBA7653E99}"/>
              </a:ext>
            </a:extLst>
          </p:cNvPr>
          <p:cNvSpPr txBox="1"/>
          <p:nvPr/>
        </p:nvSpPr>
        <p:spPr>
          <a:xfrm>
            <a:off x="336703" y="1455712"/>
            <a:ext cx="10046817" cy="4403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Unit 4: Advanced Databases and Database Connectivity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Database Models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: - Relation, Network, Hybrid, Hierarchical Model, Object Oriented Model, Non-Relational Database types - Document-oriented, Graph, Key-value, Column-oriented, Advantages of NoSQL over SQL Database, </a:t>
            </a: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Database Connection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– ODBC, JDBC, Database (Connectivity, CRUD Operations)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Experiential Learning: 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Comparison between various types of database system and non-relational database, Conversion Database into relational, network, hybrid, hierarchical. Conversion Relation Database into non-relational database. Connection   of database using MS ACCESS, JAVA, SQL Lite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56F19-94FE-A263-FCDD-38EF35322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0442AB0-E663-5FFE-80DF-FC69B7973607}"/>
              </a:ext>
            </a:extLst>
          </p:cNvPr>
          <p:cNvSpPr/>
          <p:nvPr/>
        </p:nvSpPr>
        <p:spPr>
          <a:xfrm>
            <a:off x="242912" y="134338"/>
            <a:ext cx="9012477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IN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  <a:tabLst>
                <a:tab pos="2571750" algn="l"/>
                <a:tab pos="4800600" algn="l"/>
              </a:tabLs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 PL/SQL: Database Models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DA1608-A522-A497-6AD8-1D1CD5227AAF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65009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4DEFB29-DB0C-8FD9-A9B8-55202F0C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9CEC07-B159-6631-E931-88DBD0799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375" y="2031927"/>
            <a:ext cx="8470629" cy="445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DA9B2C-9A1D-5DDC-AA93-900CED6F95DD}"/>
              </a:ext>
            </a:extLst>
          </p:cNvPr>
          <p:cNvSpPr txBox="1"/>
          <p:nvPr/>
        </p:nvSpPr>
        <p:spPr>
          <a:xfrm>
            <a:off x="336703" y="141504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195292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56F19-94FE-A263-FCDD-38EF35322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0442AB0-E663-5FFE-80DF-FC69B7973607}"/>
              </a:ext>
            </a:extLst>
          </p:cNvPr>
          <p:cNvSpPr/>
          <p:nvPr/>
        </p:nvSpPr>
        <p:spPr>
          <a:xfrm>
            <a:off x="242912" y="134338"/>
            <a:ext cx="9012477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IN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  <a:tabLst>
                <a:tab pos="2571750" algn="l"/>
                <a:tab pos="4800600" algn="l"/>
              </a:tabLs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 PL/SQL: Database Models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DA1608-A522-A497-6AD8-1D1CD5227AAF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65009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4DEFB29-DB0C-8FD9-A9B8-55202F0C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E699BA-948D-435B-C568-3494B7180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85" y="2539499"/>
            <a:ext cx="10399271" cy="2598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5DF56D-65FE-3F12-DE2D-6B7A35A3DE06}"/>
              </a:ext>
            </a:extLst>
          </p:cNvPr>
          <p:cNvSpPr txBox="1"/>
          <p:nvPr/>
        </p:nvSpPr>
        <p:spPr>
          <a:xfrm>
            <a:off x="336703" y="1730731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288282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56F19-94FE-A263-FCDD-38EF35322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0442AB0-E663-5FFE-80DF-FC69B7973607}"/>
              </a:ext>
            </a:extLst>
          </p:cNvPr>
          <p:cNvSpPr/>
          <p:nvPr/>
        </p:nvSpPr>
        <p:spPr>
          <a:xfrm>
            <a:off x="242912" y="134338"/>
            <a:ext cx="9012477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IN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  <a:tabLst>
                <a:tab pos="2571750" algn="l"/>
                <a:tab pos="4800600" algn="l"/>
              </a:tabLs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 PL/SQL: Database Models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DA1608-A522-A497-6AD8-1D1CD5227AAF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65009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4DEFB29-DB0C-8FD9-A9B8-55202F0C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0D2644-B1A6-AF9B-9D2B-10BB93421E1D}"/>
              </a:ext>
            </a:extLst>
          </p:cNvPr>
          <p:cNvSpPr txBox="1"/>
          <p:nvPr/>
        </p:nvSpPr>
        <p:spPr>
          <a:xfrm>
            <a:off x="336703" y="1432035"/>
            <a:ext cx="10483697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model”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conceptual framework or structure that defines how data is organized, stored, and manipulated within a database system.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set of rules and guidelines for representing data and establishing relationships between different pieces of information.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Various database models have been developed over time, each offering different ways to structure and access data.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Relational and Non-Relational data models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two broad categories that represent different approaches to structuring and storing data in databases</a:t>
            </a: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2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56F19-94FE-A263-FCDD-38EF35322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0442AB0-E663-5FFE-80DF-FC69B7973607}"/>
              </a:ext>
            </a:extLst>
          </p:cNvPr>
          <p:cNvSpPr/>
          <p:nvPr/>
        </p:nvSpPr>
        <p:spPr>
          <a:xfrm>
            <a:off x="242912" y="134338"/>
            <a:ext cx="9012477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IN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  <a:tabLst>
                <a:tab pos="2571750" algn="l"/>
                <a:tab pos="4800600" algn="l"/>
              </a:tabLs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 PL/SQL: Database Models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DA1608-A522-A497-6AD8-1D1CD5227AAF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65009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4DEFB29-DB0C-8FD9-A9B8-55202F0C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0D2644-B1A6-AF9B-9D2B-10BB93421E1D}"/>
              </a:ext>
            </a:extLst>
          </p:cNvPr>
          <p:cNvSpPr txBox="1"/>
          <p:nvPr/>
        </p:nvSpPr>
        <p:spPr>
          <a:xfrm>
            <a:off x="336703" y="1432035"/>
            <a:ext cx="10483697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 Model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ACID Properties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</a:p>
          <a:p>
            <a:pPr lvl="1"/>
            <a:endParaRPr lang="en-US" sz="2400" b="1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8E847-B508-A407-8E72-8E5B43C48F26}"/>
              </a:ext>
            </a:extLst>
          </p:cNvPr>
          <p:cNvSpPr txBox="1"/>
          <p:nvPr/>
        </p:nvSpPr>
        <p:spPr>
          <a:xfrm>
            <a:off x="336703" y="3907971"/>
            <a:ext cx="84045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Relational Data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138455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56F19-94FE-A263-FCDD-38EF35322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0442AB0-E663-5FFE-80DF-FC69B7973607}"/>
              </a:ext>
            </a:extLst>
          </p:cNvPr>
          <p:cNvSpPr/>
          <p:nvPr/>
        </p:nvSpPr>
        <p:spPr>
          <a:xfrm>
            <a:off x="242912" y="134338"/>
            <a:ext cx="9012477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IN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  <a:tabLst>
                <a:tab pos="2571750" algn="l"/>
                <a:tab pos="4800600" algn="l"/>
              </a:tabLs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 PL/SQL: Database Models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DA1608-A522-A497-6AD8-1D1CD5227AAF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65009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4DEFB29-DB0C-8FD9-A9B8-55202F0C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0D2644-B1A6-AF9B-9D2B-10BB93421E1D}"/>
              </a:ext>
            </a:extLst>
          </p:cNvPr>
          <p:cNvSpPr txBox="1"/>
          <p:nvPr/>
        </p:nvSpPr>
        <p:spPr>
          <a:xfrm>
            <a:off x="336703" y="1432035"/>
            <a:ext cx="1048369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 Model:</a:t>
            </a:r>
          </a:p>
          <a:p>
            <a:pPr algn="just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Structure: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relational data model organizes data into tables, where each table consists of rows (tuples) and columns (attributes). Tables are related to each other through keys.</a:t>
            </a:r>
          </a:p>
          <a:p>
            <a:pPr algn="just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Language: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SQL (Structured Query Language) is the standard language used to interact with relational databases. It provides a set of commands for querying, updating, and managing data.</a:t>
            </a:r>
          </a:p>
        </p:txBody>
      </p:sp>
    </p:spTree>
    <p:extLst>
      <p:ext uri="{BB962C8B-B14F-4D97-AF65-F5344CB8AC3E}">
        <p14:creationId xmlns:p14="http://schemas.microsoft.com/office/powerpoint/2010/main" val="231475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56F19-94FE-A263-FCDD-38EF35322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0442AB0-E663-5FFE-80DF-FC69B7973607}"/>
              </a:ext>
            </a:extLst>
          </p:cNvPr>
          <p:cNvSpPr/>
          <p:nvPr/>
        </p:nvSpPr>
        <p:spPr>
          <a:xfrm>
            <a:off x="242912" y="134338"/>
            <a:ext cx="9012477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IN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  <a:tabLst>
                <a:tab pos="2571750" algn="l"/>
                <a:tab pos="4800600" algn="l"/>
              </a:tabLs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 PL/SQL: Database Models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DA1608-A522-A497-6AD8-1D1CD5227AAF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65009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4DEFB29-DB0C-8FD9-A9B8-55202F0C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0D2644-B1A6-AF9B-9D2B-10BB93421E1D}"/>
              </a:ext>
            </a:extLst>
          </p:cNvPr>
          <p:cNvSpPr txBox="1"/>
          <p:nvPr/>
        </p:nvSpPr>
        <p:spPr>
          <a:xfrm>
            <a:off x="336703" y="1362285"/>
            <a:ext cx="10483697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 Model</a:t>
            </a:r>
          </a:p>
          <a:p>
            <a:pPr algn="l"/>
            <a:endParaRPr lang="en-US" sz="1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ACID Properties: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Relational databases typically adhere to the ACID (Atomicity, Consistency, Isolation, Durability) properties, ensuring data integrity and reliability.</a:t>
            </a:r>
          </a:p>
          <a:p>
            <a:pPr algn="just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Schema: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Relational databases have a fixed schema, meaning the structure of the data is predefined and enforced by the database management system (DBMS). Changes to the schema can require careful planning and migration.</a:t>
            </a:r>
          </a:p>
          <a:p>
            <a:pPr algn="just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MySQL, PostgreSQL, Oracle Database, SQL Server.</a:t>
            </a:r>
          </a:p>
        </p:txBody>
      </p:sp>
    </p:spTree>
    <p:extLst>
      <p:ext uri="{BB962C8B-B14F-4D97-AF65-F5344CB8AC3E}">
        <p14:creationId xmlns:p14="http://schemas.microsoft.com/office/powerpoint/2010/main" val="2852144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56F19-94FE-A263-FCDD-38EF35322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0442AB0-E663-5FFE-80DF-FC69B7973607}"/>
              </a:ext>
            </a:extLst>
          </p:cNvPr>
          <p:cNvSpPr/>
          <p:nvPr/>
        </p:nvSpPr>
        <p:spPr>
          <a:xfrm>
            <a:off x="242912" y="134338"/>
            <a:ext cx="9012477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IN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  <a:tabLst>
                <a:tab pos="2571750" algn="l"/>
                <a:tab pos="4800600" algn="l"/>
              </a:tabLs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 PL/SQL: Database Models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DA1608-A522-A497-6AD8-1D1CD5227AAF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65009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4DEFB29-DB0C-8FD9-A9B8-55202F0C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0D2644-B1A6-AF9B-9D2B-10BB93421E1D}"/>
              </a:ext>
            </a:extLst>
          </p:cNvPr>
          <p:cNvSpPr txBox="1"/>
          <p:nvPr/>
        </p:nvSpPr>
        <p:spPr>
          <a:xfrm>
            <a:off x="336703" y="1362285"/>
            <a:ext cx="10483697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Non-Relational Data Model</a:t>
            </a:r>
          </a:p>
          <a:p>
            <a:pPr algn="l"/>
            <a:endParaRPr lang="en-US" sz="1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Structure: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Non-relational databases use various data models such as document-based, key-value pairs, column-family, or graph-based structures. These models offer more flexibility in data representation and organization compared to the tabular structure of relational databases.(</a:t>
            </a:r>
            <a:r>
              <a:rPr lang="en-IN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JSON  format, It stands for JavaScript Object Notation)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Schema: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NoSQL databases often have a flexible schema, allowing for dynamic changes to data structure without requiring a predefined schema. This flexibility is useful for handling unstructured or semi-structured data.</a:t>
            </a:r>
          </a:p>
        </p:txBody>
      </p:sp>
    </p:spTree>
    <p:extLst>
      <p:ext uri="{BB962C8B-B14F-4D97-AF65-F5344CB8AC3E}">
        <p14:creationId xmlns:p14="http://schemas.microsoft.com/office/powerpoint/2010/main" val="1072022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733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SAMYUKTA D KUMTA DOCA</dc:creator>
  <cp:lastModifiedBy>SAMYUKTA D KUMTA</cp:lastModifiedBy>
  <cp:revision>11</cp:revision>
  <dcterms:created xsi:type="dcterms:W3CDTF">2024-04-04T07:10:05Z</dcterms:created>
  <dcterms:modified xsi:type="dcterms:W3CDTF">2024-04-08T05:59:19Z</dcterms:modified>
</cp:coreProperties>
</file>