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736" r:id="rId2"/>
    <p:sldId id="434" r:id="rId3"/>
    <p:sldId id="738" r:id="rId4"/>
    <p:sldId id="739" r:id="rId5"/>
    <p:sldId id="755" r:id="rId6"/>
    <p:sldId id="741" r:id="rId7"/>
    <p:sldId id="740" r:id="rId8"/>
    <p:sldId id="747" r:id="rId9"/>
    <p:sldId id="742" r:id="rId10"/>
    <p:sldId id="743" r:id="rId11"/>
    <p:sldId id="744" r:id="rId12"/>
    <p:sldId id="745" r:id="rId13"/>
    <p:sldId id="748" r:id="rId14"/>
    <p:sldId id="753" r:id="rId15"/>
    <p:sldId id="756" r:id="rId16"/>
    <p:sldId id="754" r:id="rId17"/>
    <p:sldId id="65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3851E-E97C-DA08-9A09-8C9BEAFE1C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2E8538-CBC2-F5D0-EB1E-DBBEF2680E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25D7FF-6B56-0FCC-F629-65967B83D875}"/>
              </a:ext>
            </a:extLst>
          </p:cNvPr>
          <p:cNvSpPr>
            <a:spLocks noGrp="1"/>
          </p:cNvSpPr>
          <p:nvPr>
            <p:ph type="dt" sz="half" idx="10"/>
          </p:nvPr>
        </p:nvSpPr>
        <p:spPr/>
        <p:txBody>
          <a:bodyPr/>
          <a:lstStyle/>
          <a:p>
            <a:fld id="{72EFA434-E888-49BC-A65E-5840DFA00611}" type="datetimeFigureOut">
              <a:rPr lang="en-IN" smtClean="0"/>
              <a:t>15-04-2024</a:t>
            </a:fld>
            <a:endParaRPr lang="en-IN"/>
          </a:p>
        </p:txBody>
      </p:sp>
      <p:sp>
        <p:nvSpPr>
          <p:cNvPr id="5" name="Footer Placeholder 4">
            <a:extLst>
              <a:ext uri="{FF2B5EF4-FFF2-40B4-BE49-F238E27FC236}">
                <a16:creationId xmlns:a16="http://schemas.microsoft.com/office/drawing/2014/main" id="{B9AB8D7E-F3D9-81CC-283F-93B45C9446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78BDE3-9DDF-699C-0C43-83F03C89B624}"/>
              </a:ext>
            </a:extLst>
          </p:cNvPr>
          <p:cNvSpPr>
            <a:spLocks noGrp="1"/>
          </p:cNvSpPr>
          <p:nvPr>
            <p:ph type="sldNum" sz="quarter" idx="12"/>
          </p:nvPr>
        </p:nvSpPr>
        <p:spPr/>
        <p:txBody>
          <a:bodyPr/>
          <a:lstStyle/>
          <a:p>
            <a:fld id="{AE35426D-6133-47DE-BBD1-AB820E077D01}" type="slidenum">
              <a:rPr lang="en-IN" smtClean="0"/>
              <a:t>‹#›</a:t>
            </a:fld>
            <a:endParaRPr lang="en-IN"/>
          </a:p>
        </p:txBody>
      </p:sp>
    </p:spTree>
    <p:extLst>
      <p:ext uri="{BB962C8B-B14F-4D97-AF65-F5344CB8AC3E}">
        <p14:creationId xmlns:p14="http://schemas.microsoft.com/office/powerpoint/2010/main" val="2103485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89DB-885B-6F87-D2AA-A799561A21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F5B30C-304E-77F9-C682-D9A07DEDE5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9F690D-621B-C08E-2296-BDD3A2608BD9}"/>
              </a:ext>
            </a:extLst>
          </p:cNvPr>
          <p:cNvSpPr>
            <a:spLocks noGrp="1"/>
          </p:cNvSpPr>
          <p:nvPr>
            <p:ph type="dt" sz="half" idx="10"/>
          </p:nvPr>
        </p:nvSpPr>
        <p:spPr/>
        <p:txBody>
          <a:bodyPr/>
          <a:lstStyle/>
          <a:p>
            <a:fld id="{72EFA434-E888-49BC-A65E-5840DFA00611}" type="datetimeFigureOut">
              <a:rPr lang="en-IN" smtClean="0"/>
              <a:t>15-04-2024</a:t>
            </a:fld>
            <a:endParaRPr lang="en-IN"/>
          </a:p>
        </p:txBody>
      </p:sp>
      <p:sp>
        <p:nvSpPr>
          <p:cNvPr id="5" name="Footer Placeholder 4">
            <a:extLst>
              <a:ext uri="{FF2B5EF4-FFF2-40B4-BE49-F238E27FC236}">
                <a16:creationId xmlns:a16="http://schemas.microsoft.com/office/drawing/2014/main" id="{F64DAA20-C397-6EC5-C85B-DDCB46DBF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E23740-1057-93C7-F4CE-FFC6E8C47FD9}"/>
              </a:ext>
            </a:extLst>
          </p:cNvPr>
          <p:cNvSpPr>
            <a:spLocks noGrp="1"/>
          </p:cNvSpPr>
          <p:nvPr>
            <p:ph type="sldNum" sz="quarter" idx="12"/>
          </p:nvPr>
        </p:nvSpPr>
        <p:spPr/>
        <p:txBody>
          <a:bodyPr/>
          <a:lstStyle/>
          <a:p>
            <a:fld id="{AE35426D-6133-47DE-BBD1-AB820E077D01}" type="slidenum">
              <a:rPr lang="en-IN" smtClean="0"/>
              <a:t>‹#›</a:t>
            </a:fld>
            <a:endParaRPr lang="en-IN"/>
          </a:p>
        </p:txBody>
      </p:sp>
    </p:spTree>
    <p:extLst>
      <p:ext uri="{BB962C8B-B14F-4D97-AF65-F5344CB8AC3E}">
        <p14:creationId xmlns:p14="http://schemas.microsoft.com/office/powerpoint/2010/main" val="51911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F03F4D-834A-8E16-79AA-3730D73852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6BF72F-5F06-6BDD-E46D-BFEAA01051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C0A5ED-0289-E469-9434-961281A57B85}"/>
              </a:ext>
            </a:extLst>
          </p:cNvPr>
          <p:cNvSpPr>
            <a:spLocks noGrp="1"/>
          </p:cNvSpPr>
          <p:nvPr>
            <p:ph type="dt" sz="half" idx="10"/>
          </p:nvPr>
        </p:nvSpPr>
        <p:spPr/>
        <p:txBody>
          <a:bodyPr/>
          <a:lstStyle/>
          <a:p>
            <a:fld id="{72EFA434-E888-49BC-A65E-5840DFA00611}" type="datetimeFigureOut">
              <a:rPr lang="en-IN" smtClean="0"/>
              <a:t>15-04-2024</a:t>
            </a:fld>
            <a:endParaRPr lang="en-IN"/>
          </a:p>
        </p:txBody>
      </p:sp>
      <p:sp>
        <p:nvSpPr>
          <p:cNvPr id="5" name="Footer Placeholder 4">
            <a:extLst>
              <a:ext uri="{FF2B5EF4-FFF2-40B4-BE49-F238E27FC236}">
                <a16:creationId xmlns:a16="http://schemas.microsoft.com/office/drawing/2014/main" id="{9AA6AD2F-80B3-54AE-4159-1D4FC00F9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321328-8A77-08A4-1DC3-296ADA4A14BC}"/>
              </a:ext>
            </a:extLst>
          </p:cNvPr>
          <p:cNvSpPr>
            <a:spLocks noGrp="1"/>
          </p:cNvSpPr>
          <p:nvPr>
            <p:ph type="sldNum" sz="quarter" idx="12"/>
          </p:nvPr>
        </p:nvSpPr>
        <p:spPr/>
        <p:txBody>
          <a:bodyPr/>
          <a:lstStyle/>
          <a:p>
            <a:fld id="{AE35426D-6133-47DE-BBD1-AB820E077D01}" type="slidenum">
              <a:rPr lang="en-IN" smtClean="0"/>
              <a:t>‹#›</a:t>
            </a:fld>
            <a:endParaRPr lang="en-IN"/>
          </a:p>
        </p:txBody>
      </p:sp>
    </p:spTree>
    <p:extLst>
      <p:ext uri="{BB962C8B-B14F-4D97-AF65-F5344CB8AC3E}">
        <p14:creationId xmlns:p14="http://schemas.microsoft.com/office/powerpoint/2010/main" val="3649705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63147-553B-13A2-6C05-0848FF44AE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06A084-7EE1-0E4E-5651-7207118CB1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2B375F-6F49-7485-04D3-6666E626991A}"/>
              </a:ext>
            </a:extLst>
          </p:cNvPr>
          <p:cNvSpPr>
            <a:spLocks noGrp="1"/>
          </p:cNvSpPr>
          <p:nvPr>
            <p:ph type="dt" sz="half" idx="10"/>
          </p:nvPr>
        </p:nvSpPr>
        <p:spPr/>
        <p:txBody>
          <a:bodyPr/>
          <a:lstStyle/>
          <a:p>
            <a:fld id="{72EFA434-E888-49BC-A65E-5840DFA00611}" type="datetimeFigureOut">
              <a:rPr lang="en-IN" smtClean="0"/>
              <a:t>15-04-2024</a:t>
            </a:fld>
            <a:endParaRPr lang="en-IN"/>
          </a:p>
        </p:txBody>
      </p:sp>
      <p:sp>
        <p:nvSpPr>
          <p:cNvPr id="5" name="Footer Placeholder 4">
            <a:extLst>
              <a:ext uri="{FF2B5EF4-FFF2-40B4-BE49-F238E27FC236}">
                <a16:creationId xmlns:a16="http://schemas.microsoft.com/office/drawing/2014/main" id="{87A59B22-504C-E95A-D3B5-67D5F737DC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A1C564-405F-97E9-5325-FC1E50B628B7}"/>
              </a:ext>
            </a:extLst>
          </p:cNvPr>
          <p:cNvSpPr>
            <a:spLocks noGrp="1"/>
          </p:cNvSpPr>
          <p:nvPr>
            <p:ph type="sldNum" sz="quarter" idx="12"/>
          </p:nvPr>
        </p:nvSpPr>
        <p:spPr/>
        <p:txBody>
          <a:bodyPr/>
          <a:lstStyle/>
          <a:p>
            <a:fld id="{AE35426D-6133-47DE-BBD1-AB820E077D01}" type="slidenum">
              <a:rPr lang="en-IN" smtClean="0"/>
              <a:t>‹#›</a:t>
            </a:fld>
            <a:endParaRPr lang="en-IN"/>
          </a:p>
        </p:txBody>
      </p:sp>
    </p:spTree>
    <p:extLst>
      <p:ext uri="{BB962C8B-B14F-4D97-AF65-F5344CB8AC3E}">
        <p14:creationId xmlns:p14="http://schemas.microsoft.com/office/powerpoint/2010/main" val="3269223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A4062-1F91-123F-702E-80F29A308C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7A6AAB-7C64-F7A5-E2B9-EB5397E133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2C6E8B-0FA7-FFDF-377A-47A23757AC19}"/>
              </a:ext>
            </a:extLst>
          </p:cNvPr>
          <p:cNvSpPr>
            <a:spLocks noGrp="1"/>
          </p:cNvSpPr>
          <p:nvPr>
            <p:ph type="dt" sz="half" idx="10"/>
          </p:nvPr>
        </p:nvSpPr>
        <p:spPr/>
        <p:txBody>
          <a:bodyPr/>
          <a:lstStyle/>
          <a:p>
            <a:fld id="{72EFA434-E888-49BC-A65E-5840DFA00611}" type="datetimeFigureOut">
              <a:rPr lang="en-IN" smtClean="0"/>
              <a:t>15-04-2024</a:t>
            </a:fld>
            <a:endParaRPr lang="en-IN"/>
          </a:p>
        </p:txBody>
      </p:sp>
      <p:sp>
        <p:nvSpPr>
          <p:cNvPr id="5" name="Footer Placeholder 4">
            <a:extLst>
              <a:ext uri="{FF2B5EF4-FFF2-40B4-BE49-F238E27FC236}">
                <a16:creationId xmlns:a16="http://schemas.microsoft.com/office/drawing/2014/main" id="{E1466A24-F77E-6EE0-A8DE-433433251C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706071-F3BD-A11F-CC37-11ACDFCDECEB}"/>
              </a:ext>
            </a:extLst>
          </p:cNvPr>
          <p:cNvSpPr>
            <a:spLocks noGrp="1"/>
          </p:cNvSpPr>
          <p:nvPr>
            <p:ph type="sldNum" sz="quarter" idx="12"/>
          </p:nvPr>
        </p:nvSpPr>
        <p:spPr/>
        <p:txBody>
          <a:bodyPr/>
          <a:lstStyle/>
          <a:p>
            <a:fld id="{AE35426D-6133-47DE-BBD1-AB820E077D01}" type="slidenum">
              <a:rPr lang="en-IN" smtClean="0"/>
              <a:t>‹#›</a:t>
            </a:fld>
            <a:endParaRPr lang="en-IN"/>
          </a:p>
        </p:txBody>
      </p:sp>
    </p:spTree>
    <p:extLst>
      <p:ext uri="{BB962C8B-B14F-4D97-AF65-F5344CB8AC3E}">
        <p14:creationId xmlns:p14="http://schemas.microsoft.com/office/powerpoint/2010/main" val="63298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F507-33E2-74AC-8535-9398F6B334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EE58D4-22F4-5738-CEB3-39EFCDC175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721CA9-9EF8-B92C-7BCC-A53E3CDCD7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D0F64D-C93B-ADDB-69CE-4E7E17AED85C}"/>
              </a:ext>
            </a:extLst>
          </p:cNvPr>
          <p:cNvSpPr>
            <a:spLocks noGrp="1"/>
          </p:cNvSpPr>
          <p:nvPr>
            <p:ph type="dt" sz="half" idx="10"/>
          </p:nvPr>
        </p:nvSpPr>
        <p:spPr/>
        <p:txBody>
          <a:bodyPr/>
          <a:lstStyle/>
          <a:p>
            <a:fld id="{72EFA434-E888-49BC-A65E-5840DFA00611}" type="datetimeFigureOut">
              <a:rPr lang="en-IN" smtClean="0"/>
              <a:t>15-04-2024</a:t>
            </a:fld>
            <a:endParaRPr lang="en-IN"/>
          </a:p>
        </p:txBody>
      </p:sp>
      <p:sp>
        <p:nvSpPr>
          <p:cNvPr id="6" name="Footer Placeholder 5">
            <a:extLst>
              <a:ext uri="{FF2B5EF4-FFF2-40B4-BE49-F238E27FC236}">
                <a16:creationId xmlns:a16="http://schemas.microsoft.com/office/drawing/2014/main" id="{10A28181-DE14-5CCB-2932-AF7C47C6DF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A8F3B9-213F-4E79-7925-E16ED9969798}"/>
              </a:ext>
            </a:extLst>
          </p:cNvPr>
          <p:cNvSpPr>
            <a:spLocks noGrp="1"/>
          </p:cNvSpPr>
          <p:nvPr>
            <p:ph type="sldNum" sz="quarter" idx="12"/>
          </p:nvPr>
        </p:nvSpPr>
        <p:spPr/>
        <p:txBody>
          <a:bodyPr/>
          <a:lstStyle/>
          <a:p>
            <a:fld id="{AE35426D-6133-47DE-BBD1-AB820E077D01}" type="slidenum">
              <a:rPr lang="en-IN" smtClean="0"/>
              <a:t>‹#›</a:t>
            </a:fld>
            <a:endParaRPr lang="en-IN"/>
          </a:p>
        </p:txBody>
      </p:sp>
    </p:spTree>
    <p:extLst>
      <p:ext uri="{BB962C8B-B14F-4D97-AF65-F5344CB8AC3E}">
        <p14:creationId xmlns:p14="http://schemas.microsoft.com/office/powerpoint/2010/main" val="344518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4561-94E3-3DCF-D1F4-BEB44EA62C3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4586D3-1832-0865-3BF6-06E2321303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A00A69-5093-9523-D4F3-B906480687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4472F8-240E-44D3-E55F-FCE7ABBE70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F99505-8C77-12C4-1136-55581D51C7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F738D8-D838-63EE-CF7A-0BD9D13EFC48}"/>
              </a:ext>
            </a:extLst>
          </p:cNvPr>
          <p:cNvSpPr>
            <a:spLocks noGrp="1"/>
          </p:cNvSpPr>
          <p:nvPr>
            <p:ph type="dt" sz="half" idx="10"/>
          </p:nvPr>
        </p:nvSpPr>
        <p:spPr/>
        <p:txBody>
          <a:bodyPr/>
          <a:lstStyle/>
          <a:p>
            <a:fld id="{72EFA434-E888-49BC-A65E-5840DFA00611}" type="datetimeFigureOut">
              <a:rPr lang="en-IN" smtClean="0"/>
              <a:t>15-04-2024</a:t>
            </a:fld>
            <a:endParaRPr lang="en-IN"/>
          </a:p>
        </p:txBody>
      </p:sp>
      <p:sp>
        <p:nvSpPr>
          <p:cNvPr id="8" name="Footer Placeholder 7">
            <a:extLst>
              <a:ext uri="{FF2B5EF4-FFF2-40B4-BE49-F238E27FC236}">
                <a16:creationId xmlns:a16="http://schemas.microsoft.com/office/drawing/2014/main" id="{6AC4A94D-EA67-4406-6FD4-8F432457D8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7FCDAE-AD82-2DFC-6D60-507F1C9C86C1}"/>
              </a:ext>
            </a:extLst>
          </p:cNvPr>
          <p:cNvSpPr>
            <a:spLocks noGrp="1"/>
          </p:cNvSpPr>
          <p:nvPr>
            <p:ph type="sldNum" sz="quarter" idx="12"/>
          </p:nvPr>
        </p:nvSpPr>
        <p:spPr/>
        <p:txBody>
          <a:bodyPr/>
          <a:lstStyle/>
          <a:p>
            <a:fld id="{AE35426D-6133-47DE-BBD1-AB820E077D01}" type="slidenum">
              <a:rPr lang="en-IN" smtClean="0"/>
              <a:t>‹#›</a:t>
            </a:fld>
            <a:endParaRPr lang="en-IN"/>
          </a:p>
        </p:txBody>
      </p:sp>
    </p:spTree>
    <p:extLst>
      <p:ext uri="{BB962C8B-B14F-4D97-AF65-F5344CB8AC3E}">
        <p14:creationId xmlns:p14="http://schemas.microsoft.com/office/powerpoint/2010/main" val="4044188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7065-3638-089C-18A0-C4C762AD14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1DE8AB-A5A5-B655-C26E-D64833B83FA7}"/>
              </a:ext>
            </a:extLst>
          </p:cNvPr>
          <p:cNvSpPr>
            <a:spLocks noGrp="1"/>
          </p:cNvSpPr>
          <p:nvPr>
            <p:ph type="dt" sz="half" idx="10"/>
          </p:nvPr>
        </p:nvSpPr>
        <p:spPr/>
        <p:txBody>
          <a:bodyPr/>
          <a:lstStyle/>
          <a:p>
            <a:fld id="{72EFA434-E888-49BC-A65E-5840DFA00611}" type="datetimeFigureOut">
              <a:rPr lang="en-IN" smtClean="0"/>
              <a:t>15-04-2024</a:t>
            </a:fld>
            <a:endParaRPr lang="en-IN"/>
          </a:p>
        </p:txBody>
      </p:sp>
      <p:sp>
        <p:nvSpPr>
          <p:cNvPr id="4" name="Footer Placeholder 3">
            <a:extLst>
              <a:ext uri="{FF2B5EF4-FFF2-40B4-BE49-F238E27FC236}">
                <a16:creationId xmlns:a16="http://schemas.microsoft.com/office/drawing/2014/main" id="{391041A1-D480-4E2B-8280-4682A9DDF3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A7E71E-13F4-D28D-8EEA-2151BBA8CB78}"/>
              </a:ext>
            </a:extLst>
          </p:cNvPr>
          <p:cNvSpPr>
            <a:spLocks noGrp="1"/>
          </p:cNvSpPr>
          <p:nvPr>
            <p:ph type="sldNum" sz="quarter" idx="12"/>
          </p:nvPr>
        </p:nvSpPr>
        <p:spPr/>
        <p:txBody>
          <a:bodyPr/>
          <a:lstStyle/>
          <a:p>
            <a:fld id="{AE35426D-6133-47DE-BBD1-AB820E077D01}" type="slidenum">
              <a:rPr lang="en-IN" smtClean="0"/>
              <a:t>‹#›</a:t>
            </a:fld>
            <a:endParaRPr lang="en-IN"/>
          </a:p>
        </p:txBody>
      </p:sp>
    </p:spTree>
    <p:extLst>
      <p:ext uri="{BB962C8B-B14F-4D97-AF65-F5344CB8AC3E}">
        <p14:creationId xmlns:p14="http://schemas.microsoft.com/office/powerpoint/2010/main" val="1358919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A80861-C855-36C4-B5CE-668C769CA6C3}"/>
              </a:ext>
            </a:extLst>
          </p:cNvPr>
          <p:cNvSpPr>
            <a:spLocks noGrp="1"/>
          </p:cNvSpPr>
          <p:nvPr>
            <p:ph type="dt" sz="half" idx="10"/>
          </p:nvPr>
        </p:nvSpPr>
        <p:spPr/>
        <p:txBody>
          <a:bodyPr/>
          <a:lstStyle/>
          <a:p>
            <a:fld id="{72EFA434-E888-49BC-A65E-5840DFA00611}" type="datetimeFigureOut">
              <a:rPr lang="en-IN" smtClean="0"/>
              <a:t>15-04-2024</a:t>
            </a:fld>
            <a:endParaRPr lang="en-IN"/>
          </a:p>
        </p:txBody>
      </p:sp>
      <p:sp>
        <p:nvSpPr>
          <p:cNvPr id="3" name="Footer Placeholder 2">
            <a:extLst>
              <a:ext uri="{FF2B5EF4-FFF2-40B4-BE49-F238E27FC236}">
                <a16:creationId xmlns:a16="http://schemas.microsoft.com/office/drawing/2014/main" id="{38A223CD-D7A9-3536-719D-DC2C6D9369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997545E-90BB-998A-9900-62AA72011780}"/>
              </a:ext>
            </a:extLst>
          </p:cNvPr>
          <p:cNvSpPr>
            <a:spLocks noGrp="1"/>
          </p:cNvSpPr>
          <p:nvPr>
            <p:ph type="sldNum" sz="quarter" idx="12"/>
          </p:nvPr>
        </p:nvSpPr>
        <p:spPr/>
        <p:txBody>
          <a:bodyPr/>
          <a:lstStyle/>
          <a:p>
            <a:fld id="{AE35426D-6133-47DE-BBD1-AB820E077D01}" type="slidenum">
              <a:rPr lang="en-IN" smtClean="0"/>
              <a:t>‹#›</a:t>
            </a:fld>
            <a:endParaRPr lang="en-IN"/>
          </a:p>
        </p:txBody>
      </p:sp>
    </p:spTree>
    <p:extLst>
      <p:ext uri="{BB962C8B-B14F-4D97-AF65-F5344CB8AC3E}">
        <p14:creationId xmlns:p14="http://schemas.microsoft.com/office/powerpoint/2010/main" val="1524981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B843-4B91-64B0-100A-475A80C8B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6B4AAB-E24F-08D8-9F21-47D315A684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082980-420B-DA98-C591-261EB4ECB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2CE0BD-20E8-4F1E-AE8D-A56640647ACB}"/>
              </a:ext>
            </a:extLst>
          </p:cNvPr>
          <p:cNvSpPr>
            <a:spLocks noGrp="1"/>
          </p:cNvSpPr>
          <p:nvPr>
            <p:ph type="dt" sz="half" idx="10"/>
          </p:nvPr>
        </p:nvSpPr>
        <p:spPr/>
        <p:txBody>
          <a:bodyPr/>
          <a:lstStyle/>
          <a:p>
            <a:fld id="{72EFA434-E888-49BC-A65E-5840DFA00611}" type="datetimeFigureOut">
              <a:rPr lang="en-IN" smtClean="0"/>
              <a:t>15-04-2024</a:t>
            </a:fld>
            <a:endParaRPr lang="en-IN"/>
          </a:p>
        </p:txBody>
      </p:sp>
      <p:sp>
        <p:nvSpPr>
          <p:cNvPr id="6" name="Footer Placeholder 5">
            <a:extLst>
              <a:ext uri="{FF2B5EF4-FFF2-40B4-BE49-F238E27FC236}">
                <a16:creationId xmlns:a16="http://schemas.microsoft.com/office/drawing/2014/main" id="{578F7273-16F9-DF91-2A3F-DB6243E7AE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3421E6-7156-75DA-6436-EF83399AEE02}"/>
              </a:ext>
            </a:extLst>
          </p:cNvPr>
          <p:cNvSpPr>
            <a:spLocks noGrp="1"/>
          </p:cNvSpPr>
          <p:nvPr>
            <p:ph type="sldNum" sz="quarter" idx="12"/>
          </p:nvPr>
        </p:nvSpPr>
        <p:spPr/>
        <p:txBody>
          <a:bodyPr/>
          <a:lstStyle/>
          <a:p>
            <a:fld id="{AE35426D-6133-47DE-BBD1-AB820E077D01}" type="slidenum">
              <a:rPr lang="en-IN" smtClean="0"/>
              <a:t>‹#›</a:t>
            </a:fld>
            <a:endParaRPr lang="en-IN"/>
          </a:p>
        </p:txBody>
      </p:sp>
    </p:spTree>
    <p:extLst>
      <p:ext uri="{BB962C8B-B14F-4D97-AF65-F5344CB8AC3E}">
        <p14:creationId xmlns:p14="http://schemas.microsoft.com/office/powerpoint/2010/main" val="2059690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E6286-3652-8CDC-93F5-1722A20F05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4DC91B-0851-D9D0-634A-06D1F6E28A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CB4CE1-06D8-7726-9E19-E291336256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BB24F6-9AF1-2474-BAA0-12FF4B7A710C}"/>
              </a:ext>
            </a:extLst>
          </p:cNvPr>
          <p:cNvSpPr>
            <a:spLocks noGrp="1"/>
          </p:cNvSpPr>
          <p:nvPr>
            <p:ph type="dt" sz="half" idx="10"/>
          </p:nvPr>
        </p:nvSpPr>
        <p:spPr/>
        <p:txBody>
          <a:bodyPr/>
          <a:lstStyle/>
          <a:p>
            <a:fld id="{72EFA434-E888-49BC-A65E-5840DFA00611}" type="datetimeFigureOut">
              <a:rPr lang="en-IN" smtClean="0"/>
              <a:t>15-04-2024</a:t>
            </a:fld>
            <a:endParaRPr lang="en-IN"/>
          </a:p>
        </p:txBody>
      </p:sp>
      <p:sp>
        <p:nvSpPr>
          <p:cNvPr id="6" name="Footer Placeholder 5">
            <a:extLst>
              <a:ext uri="{FF2B5EF4-FFF2-40B4-BE49-F238E27FC236}">
                <a16:creationId xmlns:a16="http://schemas.microsoft.com/office/drawing/2014/main" id="{186FC5E7-EA33-1B53-B7D1-2E7568D74F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EE5466-CEFC-9BB2-D307-CB407FD8A640}"/>
              </a:ext>
            </a:extLst>
          </p:cNvPr>
          <p:cNvSpPr>
            <a:spLocks noGrp="1"/>
          </p:cNvSpPr>
          <p:nvPr>
            <p:ph type="sldNum" sz="quarter" idx="12"/>
          </p:nvPr>
        </p:nvSpPr>
        <p:spPr/>
        <p:txBody>
          <a:bodyPr/>
          <a:lstStyle/>
          <a:p>
            <a:fld id="{AE35426D-6133-47DE-BBD1-AB820E077D01}" type="slidenum">
              <a:rPr lang="en-IN" smtClean="0"/>
              <a:t>‹#›</a:t>
            </a:fld>
            <a:endParaRPr lang="en-IN"/>
          </a:p>
        </p:txBody>
      </p:sp>
    </p:spTree>
    <p:extLst>
      <p:ext uri="{BB962C8B-B14F-4D97-AF65-F5344CB8AC3E}">
        <p14:creationId xmlns:p14="http://schemas.microsoft.com/office/powerpoint/2010/main" val="1093358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D71171-D353-DFAC-1E39-06A895FA67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022056-492C-ECF9-AF60-82F6664A1E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7770E1-9EAF-08D7-8645-0590B14BC4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EFA434-E888-49BC-A65E-5840DFA00611}" type="datetimeFigureOut">
              <a:rPr lang="en-IN" smtClean="0"/>
              <a:t>15-04-2024</a:t>
            </a:fld>
            <a:endParaRPr lang="en-IN"/>
          </a:p>
        </p:txBody>
      </p:sp>
      <p:sp>
        <p:nvSpPr>
          <p:cNvPr id="5" name="Footer Placeholder 4">
            <a:extLst>
              <a:ext uri="{FF2B5EF4-FFF2-40B4-BE49-F238E27FC236}">
                <a16:creationId xmlns:a16="http://schemas.microsoft.com/office/drawing/2014/main" id="{70EED314-A051-003D-3E7C-B3004D3108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73E0CD-F5D9-CE02-20A3-F01275373D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5426D-6133-47DE-BBD1-AB820E077D01}" type="slidenum">
              <a:rPr lang="en-IN" smtClean="0"/>
              <a:t>‹#›</a:t>
            </a:fld>
            <a:endParaRPr lang="en-IN"/>
          </a:p>
        </p:txBody>
      </p:sp>
    </p:spTree>
    <p:extLst>
      <p:ext uri="{BB962C8B-B14F-4D97-AF65-F5344CB8AC3E}">
        <p14:creationId xmlns:p14="http://schemas.microsoft.com/office/powerpoint/2010/main" val="764953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8D30C-9843-72FF-0535-57E3FF46BA3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A41DD83-7475-902F-55E0-78E01055A65B}"/>
              </a:ext>
            </a:extLst>
          </p:cNvPr>
          <p:cNvSpPr/>
          <p:nvPr/>
        </p:nvSpPr>
        <p:spPr>
          <a:xfrm>
            <a:off x="4287518" y="3085263"/>
            <a:ext cx="7635079" cy="834524"/>
          </a:xfrm>
          <a:prstGeom prst="rect">
            <a:avLst/>
          </a:prstGeom>
        </p:spPr>
        <p:txBody>
          <a:bodyPr wrap="square">
            <a:spAutoFit/>
          </a:bodyPr>
          <a:lstStyle/>
          <a:p>
            <a:pPr algn="ctr">
              <a:lnSpc>
                <a:spcPct val="150000"/>
              </a:lnSpc>
              <a:spcAft>
                <a:spcPts val="800"/>
              </a:spcAft>
            </a:pPr>
            <a:r>
              <a:rPr lang="en-IN" sz="36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3600" dirty="0">
              <a:solidFill>
                <a:srgbClr val="002060"/>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14" name="Rectangle 13">
            <a:extLst>
              <a:ext uri="{FF2B5EF4-FFF2-40B4-BE49-F238E27FC236}">
                <a16:creationId xmlns:a16="http://schemas.microsoft.com/office/drawing/2014/main" id="{CAB5A604-6ED6-A4D8-B8D7-FE01BF48F9DE}"/>
              </a:ext>
            </a:extLst>
          </p:cNvPr>
          <p:cNvSpPr/>
          <p:nvPr/>
        </p:nvSpPr>
        <p:spPr>
          <a:xfrm>
            <a:off x="8819584" y="5523478"/>
            <a:ext cx="305729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Samyukta D Kumta</a:t>
            </a:r>
            <a:endParaRPr lang="en-IN" sz="24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1C6D8DE0-E24A-9F9C-611E-07E0B0CA2211}"/>
              </a:ext>
            </a:extLst>
          </p:cNvPr>
          <p:cNvSpPr/>
          <p:nvPr/>
        </p:nvSpPr>
        <p:spPr>
          <a:xfrm>
            <a:off x="8778240" y="6023146"/>
            <a:ext cx="323001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Computer Applications</a:t>
            </a:r>
            <a:endParaRPr lang="en-IN" sz="2400" b="1" dirty="0">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7E1A82E5-1932-FE3D-06C7-27BC6917D890}"/>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2AEFFE76-8FE4-2A1E-B365-37FD82BC5D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A83E8506-09EA-53C7-9C56-A5295E404F65}"/>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1" name="Straight Connector 10">
            <a:extLst>
              <a:ext uri="{FF2B5EF4-FFF2-40B4-BE49-F238E27FC236}">
                <a16:creationId xmlns:a16="http://schemas.microsoft.com/office/drawing/2014/main" id="{993764A2-6E36-07E3-6747-53CE5E86745B}"/>
              </a:ext>
            </a:extLst>
          </p:cNvPr>
          <p:cNvCxnSpPr>
            <a:cxnSpLocks/>
          </p:cNvCxnSpPr>
          <p:nvPr/>
        </p:nvCxnSpPr>
        <p:spPr>
          <a:xfrm>
            <a:off x="4511040" y="3919787"/>
            <a:ext cx="7132320"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15E423C-3FF0-4F43-0E71-2476559CFE03}"/>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07F7712A-CA36-6DCE-87AE-9F9D92F7928D}"/>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952675A5-02B9-A0FB-BFA1-24E90D4952A6}"/>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2" name="Picture 1">
            <a:extLst>
              <a:ext uri="{FF2B5EF4-FFF2-40B4-BE49-F238E27FC236}">
                <a16:creationId xmlns:a16="http://schemas.microsoft.com/office/drawing/2014/main" id="{F6C430B7-637D-BB22-10C7-0D1FDF85F0A9}"/>
              </a:ext>
            </a:extLst>
          </p:cNvPr>
          <p:cNvPicPr>
            <a:picLocks noChangeAspect="1"/>
          </p:cNvPicPr>
          <p:nvPr/>
        </p:nvPicPr>
        <p:blipFill>
          <a:blip r:embed="rId2"/>
          <a:stretch>
            <a:fillRect/>
          </a:stretch>
        </p:blipFill>
        <p:spPr>
          <a:xfrm>
            <a:off x="1772840" y="1776204"/>
            <a:ext cx="2111590" cy="3550188"/>
          </a:xfrm>
          <a:prstGeom prst="rect">
            <a:avLst/>
          </a:prstGeom>
        </p:spPr>
      </p:pic>
      <p:sp>
        <p:nvSpPr>
          <p:cNvPr id="4" name="TextBox 3">
            <a:extLst>
              <a:ext uri="{FF2B5EF4-FFF2-40B4-BE49-F238E27FC236}">
                <a16:creationId xmlns:a16="http://schemas.microsoft.com/office/drawing/2014/main" id="{268906CD-7CD4-E207-024F-A657869C2E21}"/>
              </a:ext>
            </a:extLst>
          </p:cNvPr>
          <p:cNvSpPr txBox="1"/>
          <p:nvPr/>
        </p:nvSpPr>
        <p:spPr>
          <a:xfrm>
            <a:off x="4439920" y="4029134"/>
            <a:ext cx="6096000" cy="461665"/>
          </a:xfrm>
          <a:prstGeom prst="rect">
            <a:avLst/>
          </a:prstGeom>
          <a:noFill/>
        </p:spPr>
        <p:txBody>
          <a:bodyPr wrap="square">
            <a:spAutoFit/>
          </a:bodyPr>
          <a:lstStyle/>
          <a:p>
            <a:r>
              <a:rPr lang="en-IN" sz="2400" b="1" dirty="0">
                <a:solidFill>
                  <a:srgbClr val="C00000"/>
                </a:solidFill>
              </a:rPr>
              <a:t>SUBJECT CODE : UQ23CA653A </a:t>
            </a:r>
          </a:p>
        </p:txBody>
      </p:sp>
    </p:spTree>
    <p:extLst>
      <p:ext uri="{BB962C8B-B14F-4D97-AF65-F5344CB8AC3E}">
        <p14:creationId xmlns:p14="http://schemas.microsoft.com/office/powerpoint/2010/main" val="110092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Hierarchical Database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5" name="TextBox 4">
            <a:extLst>
              <a:ext uri="{FF2B5EF4-FFF2-40B4-BE49-F238E27FC236}">
                <a16:creationId xmlns:a16="http://schemas.microsoft.com/office/drawing/2014/main" id="{7DC340B8-3FEC-3D2C-4F6B-3B024AB462D7}"/>
              </a:ext>
            </a:extLst>
          </p:cNvPr>
          <p:cNvSpPr txBox="1"/>
          <p:nvPr/>
        </p:nvSpPr>
        <p:spPr>
          <a:xfrm>
            <a:off x="407822" y="1482022"/>
            <a:ext cx="9975697" cy="4832092"/>
          </a:xfrm>
          <a:prstGeom prst="rect">
            <a:avLst/>
          </a:prstGeom>
          <a:noFill/>
        </p:spPr>
        <p:txBody>
          <a:bodyPr wrap="square">
            <a:spAutoFit/>
          </a:bodyPr>
          <a:lstStyle/>
          <a:p>
            <a:pPr algn="l"/>
            <a:r>
              <a:rPr lang="en-US" sz="2800" b="1" i="0" dirty="0">
                <a:effectLst/>
                <a:highlight>
                  <a:srgbClr val="FAFBFC"/>
                </a:highlight>
                <a:latin typeface="Times New Roman" panose="02020603050405020304" pitchFamily="18" charset="0"/>
                <a:cs typeface="Times New Roman" panose="02020603050405020304" pitchFamily="18" charset="0"/>
              </a:rPr>
              <a:t>Applications of Hierarchical Model</a:t>
            </a:r>
          </a:p>
          <a:p>
            <a:pPr algn="l"/>
            <a:endParaRPr lang="en-US" sz="2800" b="1" i="0" dirty="0">
              <a:effectLst/>
              <a:highlight>
                <a:srgbClr val="FAFBFC"/>
              </a:highlight>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US" sz="2800" b="1" i="0" dirty="0">
                <a:effectLst/>
                <a:highlight>
                  <a:srgbClr val="FAFBFC"/>
                </a:highlight>
                <a:latin typeface="Times New Roman" panose="02020603050405020304" pitchFamily="18" charset="0"/>
                <a:cs typeface="Times New Roman" panose="02020603050405020304" pitchFamily="18" charset="0"/>
              </a:rPr>
              <a:t>Image Processing</a:t>
            </a:r>
            <a:r>
              <a:rPr lang="en-US" sz="2800" b="0" i="0" dirty="0">
                <a:effectLst/>
                <a:highlight>
                  <a:srgbClr val="FAFBFC"/>
                </a:highlight>
                <a:latin typeface="Times New Roman" panose="02020603050405020304" pitchFamily="18" charset="0"/>
                <a:cs typeface="Times New Roman" panose="02020603050405020304" pitchFamily="18" charset="0"/>
              </a:rPr>
              <a:t>: By dividing large pictures into manageable parts, hierarchical image segmentation facilitates object detection and tracking.</a:t>
            </a:r>
          </a:p>
          <a:p>
            <a:pPr marL="914400" lvl="1" indent="-457200" algn="just">
              <a:buFont typeface="Arial" panose="020B0604020202020204" pitchFamily="34" charset="0"/>
              <a:buChar char="•"/>
            </a:pPr>
            <a:r>
              <a:rPr lang="en-US" sz="2800" b="1" i="0" dirty="0">
                <a:effectLst/>
                <a:highlight>
                  <a:srgbClr val="FAFBFC"/>
                </a:highlight>
                <a:latin typeface="Times New Roman" panose="02020603050405020304" pitchFamily="18" charset="0"/>
                <a:cs typeface="Times New Roman" panose="02020603050405020304" pitchFamily="18" charset="0"/>
              </a:rPr>
              <a:t>Natural Language Processing: </a:t>
            </a:r>
            <a:r>
              <a:rPr lang="en-US" sz="2800" b="0" i="0" dirty="0">
                <a:effectLst/>
                <a:highlight>
                  <a:srgbClr val="FAFBFC"/>
                </a:highlight>
                <a:latin typeface="Times New Roman" panose="02020603050405020304" pitchFamily="18" charset="0"/>
                <a:cs typeface="Times New Roman" panose="02020603050405020304" pitchFamily="18" charset="0"/>
              </a:rPr>
              <a:t>Language parsing with hierarchical models aids in understanding phrase structures, which is necessary for translation and sentiment analysis.</a:t>
            </a:r>
          </a:p>
          <a:p>
            <a:pPr marL="914400" lvl="1" indent="-457200" algn="just">
              <a:buFont typeface="Arial" panose="020B0604020202020204" pitchFamily="34" charset="0"/>
              <a:buChar char="•"/>
            </a:pPr>
            <a:r>
              <a:rPr lang="en-US" sz="2800" b="1" i="0" dirty="0">
                <a:effectLst/>
                <a:highlight>
                  <a:srgbClr val="FAFBFC"/>
                </a:highlight>
                <a:latin typeface="Times New Roman" panose="02020603050405020304" pitchFamily="18" charset="0"/>
                <a:cs typeface="Times New Roman" panose="02020603050405020304" pitchFamily="18" charset="0"/>
              </a:rPr>
              <a:t>Control Systems: </a:t>
            </a:r>
            <a:r>
              <a:rPr lang="en-US" sz="2800" b="0" i="0" dirty="0">
                <a:effectLst/>
                <a:highlight>
                  <a:srgbClr val="FAFBFC"/>
                </a:highlight>
                <a:latin typeface="Times New Roman" panose="02020603050405020304" pitchFamily="18" charset="0"/>
                <a:cs typeface="Times New Roman" panose="02020603050405020304" pitchFamily="18" charset="0"/>
              </a:rPr>
              <a:t>Hierarchical control models improve efficiency and control by splitting complicated systems into manageable components.</a:t>
            </a:r>
          </a:p>
        </p:txBody>
      </p:sp>
    </p:spTree>
    <p:extLst>
      <p:ext uri="{BB962C8B-B14F-4D97-AF65-F5344CB8AC3E}">
        <p14:creationId xmlns:p14="http://schemas.microsoft.com/office/powerpoint/2010/main" val="22921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Hierarchical Database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5" name="TextBox 4">
            <a:extLst>
              <a:ext uri="{FF2B5EF4-FFF2-40B4-BE49-F238E27FC236}">
                <a16:creationId xmlns:a16="http://schemas.microsoft.com/office/drawing/2014/main" id="{7DC340B8-3FEC-3D2C-4F6B-3B024AB462D7}"/>
              </a:ext>
            </a:extLst>
          </p:cNvPr>
          <p:cNvSpPr txBox="1"/>
          <p:nvPr/>
        </p:nvSpPr>
        <p:spPr>
          <a:xfrm>
            <a:off x="407822" y="1482022"/>
            <a:ext cx="9975697" cy="4401205"/>
          </a:xfrm>
          <a:prstGeom prst="rect">
            <a:avLst/>
          </a:prstGeom>
          <a:noFill/>
        </p:spPr>
        <p:txBody>
          <a:bodyPr wrap="square">
            <a:spAutoFit/>
          </a:bodyPr>
          <a:lstStyle/>
          <a:p>
            <a:pPr algn="l"/>
            <a:r>
              <a:rPr lang="en-US" sz="2800" b="1" i="0" dirty="0">
                <a:effectLst/>
                <a:highlight>
                  <a:srgbClr val="FAFBFC"/>
                </a:highlight>
                <a:latin typeface="Times New Roman" panose="02020603050405020304" pitchFamily="18" charset="0"/>
                <a:cs typeface="Times New Roman" panose="02020603050405020304" pitchFamily="18" charset="0"/>
              </a:rPr>
              <a:t>Applications of Hierarchical Model</a:t>
            </a:r>
          </a:p>
          <a:p>
            <a:pPr marL="914400" lvl="1" indent="-457200" algn="just">
              <a:buFont typeface="Arial" panose="020B0604020202020204" pitchFamily="34" charset="0"/>
              <a:buChar char="•"/>
            </a:pPr>
            <a:r>
              <a:rPr lang="en-US" sz="2800" b="1" i="0" dirty="0">
                <a:effectLst/>
                <a:highlight>
                  <a:srgbClr val="FAFBFC"/>
                </a:highlight>
                <a:latin typeface="Times New Roman" panose="02020603050405020304" pitchFamily="18" charset="0"/>
                <a:cs typeface="Times New Roman" panose="02020603050405020304" pitchFamily="18" charset="0"/>
              </a:rPr>
              <a:t>Artificial Intelligence</a:t>
            </a:r>
            <a:r>
              <a:rPr lang="en-US" sz="2800" b="0" i="0" dirty="0">
                <a:effectLst/>
                <a:highlight>
                  <a:srgbClr val="FAFBFC"/>
                </a:highlight>
                <a:latin typeface="Times New Roman" panose="02020603050405020304" pitchFamily="18" charset="0"/>
                <a:cs typeface="Times New Roman" panose="02020603050405020304" pitchFamily="18" charset="0"/>
              </a:rPr>
              <a:t>: Hierarchical models aid in feature learning in AI. Deep learning networks find complicated patterns in data using hierarchies.</a:t>
            </a:r>
            <a:r>
              <a:rPr lang="en-US" sz="2800" b="1" i="0" dirty="0">
                <a:effectLst/>
                <a:highlight>
                  <a:srgbClr val="FAFBFC"/>
                </a:highlight>
                <a:latin typeface="Times New Roman" panose="02020603050405020304" pitchFamily="18" charset="0"/>
                <a:cs typeface="Times New Roman" panose="02020603050405020304" pitchFamily="18" charset="0"/>
              </a:rPr>
              <a:t> </a:t>
            </a:r>
          </a:p>
          <a:p>
            <a:pPr marL="914400" lvl="1" indent="-457200" algn="just">
              <a:buFont typeface="Arial" panose="020B0604020202020204" pitchFamily="34" charset="0"/>
              <a:buChar char="•"/>
            </a:pPr>
            <a:r>
              <a:rPr lang="en-US" sz="2800" b="1" i="0" dirty="0">
                <a:effectLst/>
                <a:highlight>
                  <a:srgbClr val="FAFBFC"/>
                </a:highlight>
                <a:latin typeface="Times New Roman" panose="02020603050405020304" pitchFamily="18" charset="0"/>
                <a:cs typeface="Times New Roman" panose="02020603050405020304" pitchFamily="18" charset="0"/>
              </a:rPr>
              <a:t>Economics</a:t>
            </a:r>
            <a:r>
              <a:rPr lang="en-US" sz="2800" b="0" i="0" dirty="0">
                <a:effectLst/>
                <a:highlight>
                  <a:srgbClr val="FAFBFC"/>
                </a:highlight>
                <a:latin typeface="Times New Roman" panose="02020603050405020304" pitchFamily="18" charset="0"/>
                <a:cs typeface="Times New Roman" panose="02020603050405020304" pitchFamily="18" charset="0"/>
              </a:rPr>
              <a:t>: For more accurate forecasts, hierarchical models analyze economic data at many levels, such as individual, regional, and global.</a:t>
            </a:r>
          </a:p>
          <a:p>
            <a:pPr marL="914400" lvl="1" indent="-457200" algn="just">
              <a:buFont typeface="Arial" panose="020B0604020202020204" pitchFamily="34" charset="0"/>
              <a:buChar char="•"/>
            </a:pPr>
            <a:r>
              <a:rPr lang="en-US" sz="2800" b="1" i="0" dirty="0">
                <a:effectLst/>
                <a:highlight>
                  <a:srgbClr val="FAFBFC"/>
                </a:highlight>
                <a:latin typeface="Times New Roman" panose="02020603050405020304" pitchFamily="18" charset="0"/>
                <a:cs typeface="Times New Roman" panose="02020603050405020304" pitchFamily="18" charset="0"/>
              </a:rPr>
              <a:t>Geography</a:t>
            </a:r>
            <a:r>
              <a:rPr lang="en-US" sz="2800" b="0" i="0" dirty="0">
                <a:effectLst/>
                <a:highlight>
                  <a:srgbClr val="FAFBFC"/>
                </a:highlight>
                <a:latin typeface="Times New Roman" panose="02020603050405020304" pitchFamily="18" charset="0"/>
                <a:cs typeface="Times New Roman" panose="02020603050405020304" pitchFamily="18" charset="0"/>
              </a:rPr>
              <a:t>: Hierarchical models depict places of various sizes, from continents to streets.</a:t>
            </a:r>
          </a:p>
          <a:p>
            <a:pPr algn="l"/>
            <a:endParaRPr lang="en-US" sz="2800" b="0" i="0" dirty="0">
              <a:effectLst/>
              <a:highlight>
                <a:srgbClr val="FAFBFC"/>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65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Hierarchical Database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5" name="TextBox 4">
            <a:extLst>
              <a:ext uri="{FF2B5EF4-FFF2-40B4-BE49-F238E27FC236}">
                <a16:creationId xmlns:a16="http://schemas.microsoft.com/office/drawing/2014/main" id="{7DC340B8-3FEC-3D2C-4F6B-3B024AB462D7}"/>
              </a:ext>
            </a:extLst>
          </p:cNvPr>
          <p:cNvSpPr txBox="1"/>
          <p:nvPr/>
        </p:nvSpPr>
        <p:spPr>
          <a:xfrm>
            <a:off x="407822" y="1482022"/>
            <a:ext cx="9975697" cy="3816429"/>
          </a:xfrm>
          <a:prstGeom prst="rect">
            <a:avLst/>
          </a:prstGeom>
          <a:noFill/>
        </p:spPr>
        <p:txBody>
          <a:bodyPr wrap="square">
            <a:spAutoFit/>
          </a:bodyPr>
          <a:lstStyle/>
          <a:p>
            <a:pPr algn="l"/>
            <a:r>
              <a:rPr lang="en-US" sz="2800" b="1" i="0" dirty="0">
                <a:effectLst/>
                <a:highlight>
                  <a:srgbClr val="FAFBFC"/>
                </a:highlight>
                <a:latin typeface="Times New Roman" panose="02020603050405020304" pitchFamily="18" charset="0"/>
                <a:cs typeface="Times New Roman" panose="02020603050405020304" pitchFamily="18" charset="0"/>
              </a:rPr>
              <a:t>Applications of Hierarchical Model</a:t>
            </a:r>
          </a:p>
          <a:p>
            <a:pPr algn="l"/>
            <a:endParaRPr lang="en-US" sz="1400" b="1" i="0" dirty="0">
              <a:effectLst/>
              <a:highlight>
                <a:srgbClr val="FAFBFC"/>
              </a:highlight>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US" sz="2800" b="1" i="0" dirty="0">
                <a:effectLst/>
                <a:highlight>
                  <a:srgbClr val="FAFBFC"/>
                </a:highlight>
                <a:latin typeface="Times New Roman" panose="02020603050405020304" pitchFamily="18" charset="0"/>
                <a:cs typeface="Times New Roman" panose="02020603050405020304" pitchFamily="18" charset="0"/>
              </a:rPr>
              <a:t>Computer Graphics</a:t>
            </a:r>
            <a:r>
              <a:rPr lang="en-US" sz="2800" b="0" i="0" dirty="0">
                <a:effectLst/>
                <a:highlight>
                  <a:srgbClr val="FAFBFC"/>
                </a:highlight>
                <a:latin typeface="Times New Roman" panose="02020603050405020304" pitchFamily="18" charset="0"/>
                <a:cs typeface="Times New Roman" panose="02020603050405020304" pitchFamily="18" charset="0"/>
              </a:rPr>
              <a:t>: Hierarchical rendering improves realism by directing processing power on regions that require detail.</a:t>
            </a:r>
          </a:p>
          <a:p>
            <a:pPr marL="914400" lvl="1" indent="-457200" algn="just">
              <a:buFont typeface="Arial" panose="020B0604020202020204" pitchFamily="34" charset="0"/>
              <a:buChar char="•"/>
            </a:pPr>
            <a:r>
              <a:rPr lang="en-US" sz="2800" b="1" i="0" dirty="0">
                <a:effectLst/>
                <a:highlight>
                  <a:srgbClr val="FAFBFC"/>
                </a:highlight>
                <a:latin typeface="Times New Roman" panose="02020603050405020304" pitchFamily="18" charset="0"/>
                <a:cs typeface="Times New Roman" panose="02020603050405020304" pitchFamily="18" charset="0"/>
              </a:rPr>
              <a:t>Risk Management</a:t>
            </a:r>
            <a:r>
              <a:rPr lang="en-US" sz="2800" b="0" i="0" dirty="0">
                <a:effectLst/>
                <a:highlight>
                  <a:srgbClr val="FAFBFC"/>
                </a:highlight>
                <a:latin typeface="Times New Roman" panose="02020603050405020304" pitchFamily="18" charset="0"/>
                <a:cs typeface="Times New Roman" panose="02020603050405020304" pitchFamily="18" charset="0"/>
              </a:rPr>
              <a:t>: Hierarchical models measure risk by analyzing aspects at various levels, assisting in financial and insurance decision-making.</a:t>
            </a:r>
          </a:p>
          <a:p>
            <a:pPr algn="l"/>
            <a:endParaRPr lang="en-US" sz="2800" b="0" i="0" dirty="0">
              <a:effectLst/>
              <a:highlight>
                <a:srgbClr val="FAFBFC"/>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242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Hierarchical Database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5" name="TextBox 4">
            <a:extLst>
              <a:ext uri="{FF2B5EF4-FFF2-40B4-BE49-F238E27FC236}">
                <a16:creationId xmlns:a16="http://schemas.microsoft.com/office/drawing/2014/main" id="{7DC340B8-3FEC-3D2C-4F6B-3B024AB462D7}"/>
              </a:ext>
            </a:extLst>
          </p:cNvPr>
          <p:cNvSpPr txBox="1"/>
          <p:nvPr/>
        </p:nvSpPr>
        <p:spPr>
          <a:xfrm>
            <a:off x="407822" y="1482022"/>
            <a:ext cx="9975697" cy="5201424"/>
          </a:xfrm>
          <a:prstGeom prst="rect">
            <a:avLst/>
          </a:prstGeom>
          <a:noFill/>
        </p:spPr>
        <p:txBody>
          <a:bodyPr wrap="square">
            <a:spAutoFit/>
          </a:bodyPr>
          <a:lstStyle/>
          <a:p>
            <a:pPr algn="l"/>
            <a:r>
              <a:rPr lang="en-US" sz="2800" b="1" i="0" dirty="0">
                <a:effectLst/>
                <a:highlight>
                  <a:srgbClr val="FAFBFC"/>
                </a:highlight>
                <a:latin typeface="Times New Roman" panose="02020603050405020304" pitchFamily="18" charset="0"/>
                <a:cs typeface="Times New Roman" panose="02020603050405020304" pitchFamily="18" charset="0"/>
              </a:rPr>
              <a:t>Example:1</a:t>
            </a:r>
          </a:p>
          <a:p>
            <a:pPr algn="l"/>
            <a:r>
              <a:rPr lang="en-US" sz="2800" b="1" dirty="0">
                <a:highlight>
                  <a:srgbClr val="FAFBFC"/>
                </a:highlight>
                <a:latin typeface="Times New Roman" panose="02020603050405020304" pitchFamily="18" charset="0"/>
                <a:cs typeface="Times New Roman" panose="02020603050405020304" pitchFamily="18" charset="0"/>
              </a:rPr>
              <a:t>Conversion of Relational Database Model To Hierarchical Database Model</a:t>
            </a:r>
            <a:endParaRPr lang="en-US" sz="2800" b="0" i="0" dirty="0">
              <a:effectLst/>
              <a:highlight>
                <a:srgbClr val="FAFBFC"/>
              </a:highlight>
              <a:latin typeface="Times New Roman" panose="02020603050405020304" pitchFamily="18" charset="0"/>
              <a:cs typeface="Times New Roman" panose="02020603050405020304" pitchFamily="18" charset="0"/>
            </a:endParaRPr>
          </a:p>
          <a:p>
            <a:pPr algn="l"/>
            <a:endParaRPr lang="en-US" sz="2800" b="0" i="0" dirty="0">
              <a:effectLst/>
              <a:highlight>
                <a:srgbClr val="FAFBFC"/>
              </a:highlight>
              <a:latin typeface="Times New Roman" panose="02020603050405020304" pitchFamily="18" charset="0"/>
              <a:cs typeface="Times New Roman" panose="02020603050405020304" pitchFamily="18" charset="0"/>
            </a:endParaRPr>
          </a:p>
          <a:p>
            <a:pPr algn="just">
              <a:buFont typeface="+mj-lt"/>
              <a:buAutoNum type="arabicPeriod"/>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Organization</a:t>
            </a: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would be the root of the hierarchy.</a:t>
            </a:r>
          </a:p>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2.Department</a:t>
            </a: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Each department from the "Departments" table becomes a child node under the "Organization" node.</a:t>
            </a:r>
          </a:p>
          <a:p>
            <a:pPr algn="just"/>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3.Employee</a:t>
            </a:r>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algn="just"/>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Each employee from the "Employees" table becomes a child node under the corresponding department node.</a:t>
            </a:r>
          </a:p>
          <a:p>
            <a:pPr algn="l"/>
            <a:endParaRPr lang="en-US" sz="2800" b="0" i="0" dirty="0">
              <a:effectLst/>
              <a:highlight>
                <a:srgbClr val="FAFBFC"/>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994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Hierarchical Database Model-Implementation</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4" name="Content Placeholder 3">
            <a:extLst>
              <a:ext uri="{FF2B5EF4-FFF2-40B4-BE49-F238E27FC236}">
                <a16:creationId xmlns:a16="http://schemas.microsoft.com/office/drawing/2014/main" id="{ABB77B67-6856-5573-B7B2-127928655C1E}"/>
              </a:ext>
            </a:extLst>
          </p:cNvPr>
          <p:cNvSpPr>
            <a:spLocks noGrp="1"/>
          </p:cNvSpPr>
          <p:nvPr>
            <p:ph sz="half" idx="1"/>
          </p:nvPr>
        </p:nvSpPr>
        <p:spPr>
          <a:xfrm>
            <a:off x="489568" y="1276482"/>
            <a:ext cx="5181600" cy="5010603"/>
          </a:xfrm>
        </p:spPr>
        <p:txBody>
          <a:bodyPr>
            <a:noAutofit/>
          </a:bodyPr>
          <a:lstStyle/>
          <a:p>
            <a:pPr marL="0" indent="0" algn="l">
              <a:buNone/>
            </a:pPr>
            <a:r>
              <a:rPr lang="en-US" sz="1600" b="0" i="0" dirty="0">
                <a:effectLst/>
                <a:highlight>
                  <a:srgbClr val="FAFBFC"/>
                </a:highlight>
                <a:latin typeface="Times New Roman" panose="02020603050405020304" pitchFamily="18" charset="0"/>
                <a:cs typeface="Times New Roman" panose="02020603050405020304" pitchFamily="18" charset="0"/>
              </a:rPr>
              <a:t>{  "Organization": {</a:t>
            </a:r>
          </a:p>
          <a:p>
            <a:pPr marL="0" indent="0" algn="l">
              <a:buNone/>
            </a:pPr>
            <a:r>
              <a:rPr lang="en-US" sz="1600" b="0" i="0" dirty="0">
                <a:effectLst/>
                <a:highlight>
                  <a:srgbClr val="FAFBFC"/>
                </a:highlight>
                <a:latin typeface="Times New Roman" panose="02020603050405020304" pitchFamily="18" charset="0"/>
                <a:cs typeface="Times New Roman" panose="02020603050405020304" pitchFamily="18" charset="0"/>
              </a:rPr>
              <a:t>    "Department": [</a:t>
            </a:r>
          </a:p>
          <a:p>
            <a:pPr marL="0" indent="0" algn="l">
              <a:buNone/>
            </a:pPr>
            <a:r>
              <a:rPr lang="en-US" sz="1600" b="0" i="0" dirty="0">
                <a:effectLst/>
                <a:highlight>
                  <a:srgbClr val="FAFBFC"/>
                </a:highlight>
                <a:latin typeface="Times New Roman" panose="02020603050405020304" pitchFamily="18" charset="0"/>
                <a:cs typeface="Times New Roman" panose="02020603050405020304" pitchFamily="18" charset="0"/>
              </a:rPr>
              <a:t>      {</a:t>
            </a:r>
          </a:p>
          <a:p>
            <a:pPr marL="0" indent="0" algn="l">
              <a:buNone/>
            </a:pPr>
            <a:r>
              <a:rPr lang="en-US" sz="1600" b="0" i="0" dirty="0">
                <a:effectLst/>
                <a:highlight>
                  <a:srgbClr val="FAFBFC"/>
                </a:highlight>
                <a:latin typeface="Times New Roman" panose="02020603050405020304" pitchFamily="18" charset="0"/>
                <a:cs typeface="Times New Roman" panose="02020603050405020304" pitchFamily="18" charset="0"/>
              </a:rPr>
              <a:t>        </a:t>
            </a:r>
            <a:r>
              <a:rPr lang="en-US" sz="1600" b="1" i="0" dirty="0">
                <a:effectLst/>
                <a:highlight>
                  <a:srgbClr val="FAFBFC"/>
                </a:highlight>
                <a:latin typeface="Times New Roman" panose="02020603050405020304" pitchFamily="18" charset="0"/>
                <a:cs typeface="Times New Roman" panose="02020603050405020304" pitchFamily="18" charset="0"/>
              </a:rPr>
              <a:t>"</a:t>
            </a:r>
            <a:r>
              <a:rPr lang="en-US" sz="1600" b="1" i="0" dirty="0" err="1">
                <a:effectLst/>
                <a:highlight>
                  <a:srgbClr val="FAFBFC"/>
                </a:highlight>
                <a:latin typeface="Times New Roman" panose="02020603050405020304" pitchFamily="18" charset="0"/>
                <a:cs typeface="Times New Roman" panose="02020603050405020304" pitchFamily="18" charset="0"/>
              </a:rPr>
              <a:t>department_id</a:t>
            </a:r>
            <a:r>
              <a:rPr lang="en-US" sz="1600" b="1" i="0" dirty="0">
                <a:effectLst/>
                <a:highlight>
                  <a:srgbClr val="FAFBFC"/>
                </a:highlight>
                <a:latin typeface="Times New Roman" panose="02020603050405020304" pitchFamily="18" charset="0"/>
                <a:cs typeface="Times New Roman" panose="02020603050405020304" pitchFamily="18" charset="0"/>
              </a:rPr>
              <a:t>": 1,</a:t>
            </a:r>
          </a:p>
          <a:p>
            <a:pPr marL="0" indent="0" algn="l">
              <a:buNone/>
            </a:pPr>
            <a:r>
              <a:rPr lang="en-US" sz="1600" b="1" i="0" dirty="0">
                <a:effectLst/>
                <a:highlight>
                  <a:srgbClr val="FAFBFC"/>
                </a:highlight>
                <a:latin typeface="Times New Roman" panose="02020603050405020304" pitchFamily="18" charset="0"/>
                <a:cs typeface="Times New Roman" panose="02020603050405020304" pitchFamily="18" charset="0"/>
              </a:rPr>
              <a:t>        "name": "Engineering",</a:t>
            </a:r>
          </a:p>
          <a:p>
            <a:pPr marL="0" indent="0" algn="l">
              <a:buNone/>
            </a:pPr>
            <a:r>
              <a:rPr lang="en-US" sz="1600" b="0" i="0" dirty="0">
                <a:effectLst/>
                <a:highlight>
                  <a:srgbClr val="FAFBFC"/>
                </a:highlight>
                <a:latin typeface="Times New Roman" panose="02020603050405020304" pitchFamily="18" charset="0"/>
                <a:cs typeface="Times New Roman" panose="02020603050405020304" pitchFamily="18" charset="0"/>
              </a:rPr>
              <a:t>        "Employee": [</a:t>
            </a:r>
          </a:p>
          <a:p>
            <a:pPr marL="0" indent="0" algn="l">
              <a:buNone/>
            </a:pPr>
            <a:r>
              <a:rPr lang="en-US" sz="1600" b="0" i="0" dirty="0">
                <a:effectLst/>
                <a:highlight>
                  <a:srgbClr val="FAFBFC"/>
                </a:highlight>
                <a:latin typeface="Times New Roman" panose="02020603050405020304" pitchFamily="18" charset="0"/>
                <a:cs typeface="Times New Roman" panose="02020603050405020304" pitchFamily="18" charset="0"/>
              </a:rPr>
              <a:t>          {</a:t>
            </a:r>
          </a:p>
          <a:p>
            <a:pPr marL="0" indent="0" algn="l">
              <a:buNone/>
            </a:pPr>
            <a:r>
              <a:rPr lang="en-US" sz="1600" b="0" i="0" dirty="0">
                <a:effectLst/>
                <a:highlight>
                  <a:srgbClr val="FAFBFC"/>
                </a:highlight>
                <a:latin typeface="Times New Roman" panose="02020603050405020304" pitchFamily="18" charset="0"/>
                <a:cs typeface="Times New Roman" panose="02020603050405020304" pitchFamily="18" charset="0"/>
              </a:rPr>
              <a:t>            "</a:t>
            </a:r>
            <a:r>
              <a:rPr lang="en-US" sz="1600" b="0" i="0" dirty="0" err="1">
                <a:effectLst/>
                <a:highlight>
                  <a:srgbClr val="FAFBFC"/>
                </a:highlight>
                <a:latin typeface="Times New Roman" panose="02020603050405020304" pitchFamily="18" charset="0"/>
                <a:cs typeface="Times New Roman" panose="02020603050405020304" pitchFamily="18" charset="0"/>
              </a:rPr>
              <a:t>employee_id</a:t>
            </a:r>
            <a:r>
              <a:rPr lang="en-US" sz="1600" b="0" i="0" dirty="0">
                <a:effectLst/>
                <a:highlight>
                  <a:srgbClr val="FAFBFC"/>
                </a:highlight>
                <a:latin typeface="Times New Roman" panose="02020603050405020304" pitchFamily="18" charset="0"/>
                <a:cs typeface="Times New Roman" panose="02020603050405020304" pitchFamily="18" charset="0"/>
              </a:rPr>
              <a:t>": 101,</a:t>
            </a:r>
          </a:p>
          <a:p>
            <a:pPr marL="0" indent="0" algn="l">
              <a:buNone/>
            </a:pPr>
            <a:r>
              <a:rPr lang="en-US" sz="1600" b="0" i="0" dirty="0">
                <a:effectLst/>
                <a:highlight>
                  <a:srgbClr val="FAFBFC"/>
                </a:highlight>
                <a:latin typeface="Times New Roman" panose="02020603050405020304" pitchFamily="18" charset="0"/>
                <a:cs typeface="Times New Roman" panose="02020603050405020304" pitchFamily="18" charset="0"/>
              </a:rPr>
              <a:t>            "name": “KIRAN"</a:t>
            </a:r>
          </a:p>
          <a:p>
            <a:pPr marL="0" indent="0" algn="l">
              <a:buNone/>
            </a:pPr>
            <a:r>
              <a:rPr lang="en-US" sz="1600" b="0" i="0" dirty="0">
                <a:effectLst/>
                <a:highlight>
                  <a:srgbClr val="FAFBFC"/>
                </a:highlight>
                <a:latin typeface="Times New Roman" panose="02020603050405020304" pitchFamily="18" charset="0"/>
                <a:cs typeface="Times New Roman" panose="02020603050405020304" pitchFamily="18" charset="0"/>
              </a:rPr>
              <a:t>          },</a:t>
            </a:r>
          </a:p>
          <a:p>
            <a:pPr marL="0" indent="0" algn="l">
              <a:buNone/>
            </a:pPr>
            <a:r>
              <a:rPr lang="en-US" sz="1600" b="0" i="0" dirty="0">
                <a:effectLst/>
                <a:highlight>
                  <a:srgbClr val="FAFBFC"/>
                </a:highlight>
                <a:latin typeface="Times New Roman" panose="02020603050405020304" pitchFamily="18" charset="0"/>
                <a:cs typeface="Times New Roman" panose="02020603050405020304" pitchFamily="18" charset="0"/>
              </a:rPr>
              <a:t>          {</a:t>
            </a:r>
          </a:p>
          <a:p>
            <a:pPr marL="0" indent="0" algn="l">
              <a:buNone/>
            </a:pPr>
            <a:r>
              <a:rPr lang="en-US" sz="1600" b="0" i="0" dirty="0">
                <a:effectLst/>
                <a:highlight>
                  <a:srgbClr val="FAFBFC"/>
                </a:highlight>
                <a:latin typeface="Times New Roman" panose="02020603050405020304" pitchFamily="18" charset="0"/>
                <a:cs typeface="Times New Roman" panose="02020603050405020304" pitchFamily="18" charset="0"/>
              </a:rPr>
              <a:t>            "</a:t>
            </a:r>
            <a:r>
              <a:rPr lang="en-US" sz="1600" b="0" i="0" dirty="0" err="1">
                <a:effectLst/>
                <a:highlight>
                  <a:srgbClr val="FAFBFC"/>
                </a:highlight>
                <a:latin typeface="Times New Roman" panose="02020603050405020304" pitchFamily="18" charset="0"/>
                <a:cs typeface="Times New Roman" panose="02020603050405020304" pitchFamily="18" charset="0"/>
              </a:rPr>
              <a:t>employee_id</a:t>
            </a:r>
            <a:r>
              <a:rPr lang="en-US" sz="1600" b="0" i="0" dirty="0">
                <a:effectLst/>
                <a:highlight>
                  <a:srgbClr val="FAFBFC"/>
                </a:highlight>
                <a:latin typeface="Times New Roman" panose="02020603050405020304" pitchFamily="18" charset="0"/>
                <a:cs typeface="Times New Roman" panose="02020603050405020304" pitchFamily="18" charset="0"/>
              </a:rPr>
              <a:t>": 102,</a:t>
            </a:r>
          </a:p>
          <a:p>
            <a:pPr marL="0" indent="0" algn="l">
              <a:buNone/>
            </a:pPr>
            <a:r>
              <a:rPr lang="en-US" sz="1600" b="0" i="0" dirty="0">
                <a:effectLst/>
                <a:highlight>
                  <a:srgbClr val="FAFBFC"/>
                </a:highlight>
                <a:latin typeface="Times New Roman" panose="02020603050405020304" pitchFamily="18" charset="0"/>
                <a:cs typeface="Times New Roman" panose="02020603050405020304" pitchFamily="18" charset="0"/>
              </a:rPr>
              <a:t>            "name": “PRAVEEN"</a:t>
            </a:r>
          </a:p>
          <a:p>
            <a:pPr marL="0" indent="0" algn="l">
              <a:buNone/>
            </a:pPr>
            <a:r>
              <a:rPr lang="en-US" sz="1600" b="0" i="0" dirty="0">
                <a:effectLst/>
                <a:highlight>
                  <a:srgbClr val="FAFBFC"/>
                </a:highlight>
                <a:latin typeface="Times New Roman" panose="02020603050405020304" pitchFamily="18" charset="0"/>
                <a:cs typeface="Times New Roman" panose="02020603050405020304" pitchFamily="18" charset="0"/>
              </a:rPr>
              <a:t>          }   </a:t>
            </a:r>
          </a:p>
          <a:p>
            <a:pPr marL="0" indent="0" algn="l">
              <a:buNone/>
            </a:pPr>
            <a:r>
              <a:rPr lang="en-US" sz="1600" dirty="0">
                <a:highlight>
                  <a:srgbClr val="FAFBFC"/>
                </a:highlight>
                <a:latin typeface="Times New Roman" panose="02020603050405020304" pitchFamily="18" charset="0"/>
                <a:cs typeface="Times New Roman" panose="02020603050405020304" pitchFamily="18" charset="0"/>
              </a:rPr>
              <a:t>           </a:t>
            </a:r>
            <a:r>
              <a:rPr lang="en-US" sz="1600" b="0" i="0" dirty="0">
                <a:effectLst/>
                <a:highlight>
                  <a:srgbClr val="FAFBFC"/>
                </a:highlight>
                <a:latin typeface="Times New Roman" panose="02020603050405020304" pitchFamily="18" charset="0"/>
                <a:cs typeface="Times New Roman" panose="02020603050405020304" pitchFamily="18" charset="0"/>
              </a:rPr>
              <a:t>]   },</a:t>
            </a:r>
          </a:p>
          <a:p>
            <a:pPr marL="0" indent="0">
              <a:buNone/>
            </a:pPr>
            <a:endParaRPr lang="en-IN" sz="1400" dirty="0"/>
          </a:p>
        </p:txBody>
      </p:sp>
      <p:sp>
        <p:nvSpPr>
          <p:cNvPr id="6" name="Content Placeholder 5">
            <a:extLst>
              <a:ext uri="{FF2B5EF4-FFF2-40B4-BE49-F238E27FC236}">
                <a16:creationId xmlns:a16="http://schemas.microsoft.com/office/drawing/2014/main" id="{E9D21475-EC3E-63FE-10A4-DFE4A91A3753}"/>
              </a:ext>
            </a:extLst>
          </p:cNvPr>
          <p:cNvSpPr>
            <a:spLocks noGrp="1"/>
          </p:cNvSpPr>
          <p:nvPr>
            <p:ph sz="half" idx="2"/>
          </p:nvPr>
        </p:nvSpPr>
        <p:spPr>
          <a:xfrm>
            <a:off x="5780483" y="1517648"/>
            <a:ext cx="5181600" cy="4351338"/>
          </a:xfrm>
        </p:spPr>
        <p:txBody>
          <a:bodyPr>
            <a:normAutofit fontScale="55000" lnSpcReduction="20000"/>
          </a:bodyPr>
          <a:lstStyle/>
          <a:p>
            <a:pPr marL="0" indent="0" algn="l">
              <a:buNone/>
            </a:pPr>
            <a:r>
              <a:rPr lang="en-US" sz="2800" b="0" i="0" dirty="0">
                <a:effectLst/>
                <a:highlight>
                  <a:srgbClr val="FAFBFC"/>
                </a:highlight>
                <a:latin typeface="Times New Roman" panose="02020603050405020304" pitchFamily="18" charset="0"/>
                <a:cs typeface="Times New Roman" panose="02020603050405020304" pitchFamily="18" charset="0"/>
              </a:rPr>
              <a:t>{</a:t>
            </a:r>
            <a:endParaRPr lang="en-US" sz="3200" b="0" i="0" dirty="0">
              <a:effectLst/>
              <a:highlight>
                <a:srgbClr val="FAFBFC"/>
              </a:highlight>
              <a:latin typeface="Times New Roman" panose="02020603050405020304" pitchFamily="18" charset="0"/>
              <a:cs typeface="Times New Roman" panose="02020603050405020304" pitchFamily="18" charset="0"/>
            </a:endParaRPr>
          </a:p>
          <a:p>
            <a:pPr marL="0" indent="0" algn="l">
              <a:buNone/>
            </a:pPr>
            <a:r>
              <a:rPr lang="en-US" sz="3200" b="0" i="0" dirty="0">
                <a:effectLst/>
                <a:highlight>
                  <a:srgbClr val="FAFBFC"/>
                </a:highlight>
                <a:latin typeface="Times New Roman" panose="02020603050405020304" pitchFamily="18" charset="0"/>
                <a:cs typeface="Times New Roman" panose="02020603050405020304" pitchFamily="18" charset="0"/>
              </a:rPr>
              <a:t>        </a:t>
            </a:r>
            <a:r>
              <a:rPr lang="en-US" sz="3200" b="1" i="0" dirty="0">
                <a:effectLst/>
                <a:highlight>
                  <a:srgbClr val="FAFBFC"/>
                </a:highlight>
                <a:latin typeface="Times New Roman" panose="02020603050405020304" pitchFamily="18" charset="0"/>
                <a:cs typeface="Times New Roman" panose="02020603050405020304" pitchFamily="18" charset="0"/>
              </a:rPr>
              <a:t>"</a:t>
            </a:r>
            <a:r>
              <a:rPr lang="en-US" sz="3200" b="1" i="0" dirty="0" err="1">
                <a:effectLst/>
                <a:highlight>
                  <a:srgbClr val="FAFBFC"/>
                </a:highlight>
                <a:latin typeface="Times New Roman" panose="02020603050405020304" pitchFamily="18" charset="0"/>
                <a:cs typeface="Times New Roman" panose="02020603050405020304" pitchFamily="18" charset="0"/>
              </a:rPr>
              <a:t>department_id</a:t>
            </a:r>
            <a:r>
              <a:rPr lang="en-US" sz="3200" b="1" i="0" dirty="0">
                <a:effectLst/>
                <a:highlight>
                  <a:srgbClr val="FAFBFC"/>
                </a:highlight>
                <a:latin typeface="Times New Roman" panose="02020603050405020304" pitchFamily="18" charset="0"/>
                <a:cs typeface="Times New Roman" panose="02020603050405020304" pitchFamily="18" charset="0"/>
              </a:rPr>
              <a:t>": 2,</a:t>
            </a:r>
          </a:p>
          <a:p>
            <a:pPr marL="0" indent="0" algn="l">
              <a:buNone/>
            </a:pPr>
            <a:r>
              <a:rPr lang="en-US" sz="3200" b="1" i="0" dirty="0">
                <a:effectLst/>
                <a:highlight>
                  <a:srgbClr val="FAFBFC"/>
                </a:highlight>
                <a:latin typeface="Times New Roman" panose="02020603050405020304" pitchFamily="18" charset="0"/>
                <a:cs typeface="Times New Roman" panose="02020603050405020304" pitchFamily="18" charset="0"/>
              </a:rPr>
              <a:t>        "name": “MCA",</a:t>
            </a:r>
          </a:p>
          <a:p>
            <a:pPr marL="0" indent="0" algn="l">
              <a:buNone/>
            </a:pPr>
            <a:r>
              <a:rPr lang="en-US" sz="3200" b="0" i="0" dirty="0">
                <a:effectLst/>
                <a:highlight>
                  <a:srgbClr val="FAFBFC"/>
                </a:highlight>
                <a:latin typeface="Times New Roman" panose="02020603050405020304" pitchFamily="18" charset="0"/>
                <a:cs typeface="Times New Roman" panose="02020603050405020304" pitchFamily="18" charset="0"/>
              </a:rPr>
              <a:t>        "Employee": [</a:t>
            </a:r>
          </a:p>
          <a:p>
            <a:pPr marL="0" indent="0" algn="l">
              <a:buNone/>
            </a:pPr>
            <a:r>
              <a:rPr lang="en-US" sz="3200" b="0" i="0" dirty="0">
                <a:effectLst/>
                <a:highlight>
                  <a:srgbClr val="FAFBFC"/>
                </a:highlight>
                <a:latin typeface="Times New Roman" panose="02020603050405020304" pitchFamily="18" charset="0"/>
                <a:cs typeface="Times New Roman" panose="02020603050405020304" pitchFamily="18" charset="0"/>
              </a:rPr>
              <a:t>          {</a:t>
            </a:r>
          </a:p>
          <a:p>
            <a:pPr marL="0" indent="0" algn="l">
              <a:buNone/>
            </a:pPr>
            <a:r>
              <a:rPr lang="en-US" sz="3200" b="0" i="0" dirty="0">
                <a:effectLst/>
                <a:highlight>
                  <a:srgbClr val="FAFBFC"/>
                </a:highlight>
                <a:latin typeface="Times New Roman" panose="02020603050405020304" pitchFamily="18" charset="0"/>
                <a:cs typeface="Times New Roman" panose="02020603050405020304" pitchFamily="18" charset="0"/>
              </a:rPr>
              <a:t>            "</a:t>
            </a:r>
            <a:r>
              <a:rPr lang="en-US" sz="3200" b="0" i="0" dirty="0" err="1">
                <a:effectLst/>
                <a:highlight>
                  <a:srgbClr val="FAFBFC"/>
                </a:highlight>
                <a:latin typeface="Times New Roman" panose="02020603050405020304" pitchFamily="18" charset="0"/>
                <a:cs typeface="Times New Roman" panose="02020603050405020304" pitchFamily="18" charset="0"/>
              </a:rPr>
              <a:t>employee_id</a:t>
            </a:r>
            <a:r>
              <a:rPr lang="en-US" sz="3200" b="0" i="0" dirty="0">
                <a:effectLst/>
                <a:highlight>
                  <a:srgbClr val="FAFBFC"/>
                </a:highlight>
                <a:latin typeface="Times New Roman" panose="02020603050405020304" pitchFamily="18" charset="0"/>
                <a:cs typeface="Times New Roman" panose="02020603050405020304" pitchFamily="18" charset="0"/>
              </a:rPr>
              <a:t>": 201,</a:t>
            </a:r>
          </a:p>
          <a:p>
            <a:pPr marL="0" indent="0" algn="l">
              <a:buNone/>
            </a:pPr>
            <a:r>
              <a:rPr lang="en-US" sz="3200" b="0" i="0" dirty="0">
                <a:effectLst/>
                <a:highlight>
                  <a:srgbClr val="FAFBFC"/>
                </a:highlight>
                <a:latin typeface="Times New Roman" panose="02020603050405020304" pitchFamily="18" charset="0"/>
                <a:cs typeface="Times New Roman" panose="02020603050405020304" pitchFamily="18" charset="0"/>
              </a:rPr>
              <a:t>            "name": "MANJUNATH"</a:t>
            </a:r>
          </a:p>
          <a:p>
            <a:pPr marL="0" indent="0" algn="l">
              <a:buNone/>
            </a:pPr>
            <a:r>
              <a:rPr lang="en-US" sz="3200" b="0" i="0" dirty="0">
                <a:effectLst/>
                <a:highlight>
                  <a:srgbClr val="FAFBFC"/>
                </a:highlight>
                <a:latin typeface="Times New Roman" panose="02020603050405020304" pitchFamily="18" charset="0"/>
                <a:cs typeface="Times New Roman" panose="02020603050405020304" pitchFamily="18" charset="0"/>
              </a:rPr>
              <a:t>          }</a:t>
            </a:r>
          </a:p>
          <a:p>
            <a:pPr marL="0" indent="0" algn="l">
              <a:buNone/>
            </a:pPr>
            <a:r>
              <a:rPr lang="en-US" sz="3200" b="0" i="0" dirty="0">
                <a:effectLst/>
                <a:highlight>
                  <a:srgbClr val="FAFBFC"/>
                </a:highlight>
                <a:latin typeface="Times New Roman" panose="02020603050405020304" pitchFamily="18" charset="0"/>
                <a:cs typeface="Times New Roman" panose="02020603050405020304" pitchFamily="18" charset="0"/>
              </a:rPr>
              <a:t>        ]</a:t>
            </a:r>
          </a:p>
          <a:p>
            <a:pPr marL="0" indent="0" algn="l">
              <a:buNone/>
            </a:pPr>
            <a:r>
              <a:rPr lang="en-US" sz="3200" b="0" i="0" dirty="0">
                <a:effectLst/>
                <a:highlight>
                  <a:srgbClr val="FAFBFC"/>
                </a:highlight>
                <a:latin typeface="Times New Roman" panose="02020603050405020304" pitchFamily="18" charset="0"/>
                <a:cs typeface="Times New Roman" panose="02020603050405020304" pitchFamily="18" charset="0"/>
              </a:rPr>
              <a:t>      }</a:t>
            </a:r>
          </a:p>
          <a:p>
            <a:pPr marL="0" indent="0" algn="l">
              <a:buNone/>
            </a:pPr>
            <a:r>
              <a:rPr lang="en-US" sz="3200" b="0" i="0" dirty="0">
                <a:effectLst/>
                <a:highlight>
                  <a:srgbClr val="FAFBFC"/>
                </a:highlight>
                <a:latin typeface="Times New Roman" panose="02020603050405020304" pitchFamily="18" charset="0"/>
                <a:cs typeface="Times New Roman" panose="02020603050405020304" pitchFamily="18" charset="0"/>
              </a:rPr>
              <a:t>    ]</a:t>
            </a:r>
          </a:p>
          <a:p>
            <a:pPr marL="0" indent="0" algn="l">
              <a:buNone/>
            </a:pPr>
            <a:r>
              <a:rPr lang="en-US" sz="3200" b="0" i="0" dirty="0">
                <a:effectLst/>
                <a:highlight>
                  <a:srgbClr val="FAFBFC"/>
                </a:highlight>
                <a:latin typeface="Times New Roman" panose="02020603050405020304" pitchFamily="18" charset="0"/>
                <a:cs typeface="Times New Roman" panose="02020603050405020304" pitchFamily="18" charset="0"/>
              </a:rPr>
              <a:t>  }</a:t>
            </a:r>
          </a:p>
          <a:p>
            <a:pPr marL="0" indent="0" algn="l">
              <a:buNone/>
            </a:pPr>
            <a:r>
              <a:rPr lang="en-US" sz="3200" b="0" i="0" dirty="0">
                <a:effectLst/>
                <a:highlight>
                  <a:srgbClr val="FAFBFC"/>
                </a:highlight>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14908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Hierarchical Database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5" name="TextBox 4">
            <a:extLst>
              <a:ext uri="{FF2B5EF4-FFF2-40B4-BE49-F238E27FC236}">
                <a16:creationId xmlns:a16="http://schemas.microsoft.com/office/drawing/2014/main" id="{7DC340B8-3FEC-3D2C-4F6B-3B024AB462D7}"/>
              </a:ext>
            </a:extLst>
          </p:cNvPr>
          <p:cNvSpPr txBox="1"/>
          <p:nvPr/>
        </p:nvSpPr>
        <p:spPr>
          <a:xfrm>
            <a:off x="407822" y="1482022"/>
            <a:ext cx="9975697" cy="3539430"/>
          </a:xfrm>
          <a:prstGeom prst="rect">
            <a:avLst/>
          </a:prstGeom>
          <a:noFill/>
        </p:spPr>
        <p:txBody>
          <a:bodyPr wrap="square">
            <a:spAutoFit/>
          </a:bodyPr>
          <a:lstStyle/>
          <a:p>
            <a:pPr algn="l"/>
            <a:r>
              <a:rPr lang="en-US" sz="2800" b="1" i="0" dirty="0">
                <a:effectLst/>
                <a:highlight>
                  <a:srgbClr val="FAFBFC"/>
                </a:highlight>
                <a:latin typeface="Times New Roman" panose="02020603050405020304" pitchFamily="18" charset="0"/>
                <a:cs typeface="Times New Roman" panose="02020603050405020304" pitchFamily="18" charset="0"/>
              </a:rPr>
              <a:t>Example:2</a:t>
            </a:r>
          </a:p>
          <a:p>
            <a:pPr marL="457200" indent="-457200" algn="l">
              <a:buFont typeface="Arial" panose="020B0604020202020204" pitchFamily="34" charset="0"/>
              <a:buChar char="•"/>
            </a:pPr>
            <a:r>
              <a:rPr lang="en-US" sz="2800" b="1" dirty="0">
                <a:highlight>
                  <a:srgbClr val="FAFBFC"/>
                </a:highlight>
                <a:latin typeface="Times New Roman" panose="02020603050405020304" pitchFamily="18" charset="0"/>
                <a:cs typeface="Times New Roman" panose="02020603050405020304" pitchFamily="18" charset="0"/>
              </a:rPr>
              <a:t>Convert Bank Relational Database model to Hierarchical Model</a:t>
            </a:r>
          </a:p>
          <a:p>
            <a:pPr marL="457200" indent="-457200" algn="l">
              <a:buFont typeface="Arial" panose="020B0604020202020204" pitchFamily="34" charset="0"/>
              <a:buChar char="•"/>
            </a:pPr>
            <a:r>
              <a:rPr lang="en-US" sz="2800" b="1" dirty="0">
                <a:highlight>
                  <a:srgbClr val="FAFBFC"/>
                </a:highlight>
                <a:latin typeface="Times New Roman" panose="02020603050405020304" pitchFamily="18" charset="0"/>
                <a:cs typeface="Times New Roman" panose="02020603050405020304" pitchFamily="18" charset="0"/>
              </a:rPr>
              <a:t>Convert plant Taxonomy ERD in Hierarchical model.</a:t>
            </a:r>
          </a:p>
          <a:p>
            <a:pPr algn="l"/>
            <a:endParaRPr lang="en-US" sz="2800" b="1" i="0" dirty="0">
              <a:effectLst/>
              <a:highlight>
                <a:srgbClr val="FAFBFC"/>
              </a:highlight>
              <a:latin typeface="Times New Roman" panose="02020603050405020304" pitchFamily="18" charset="0"/>
              <a:cs typeface="Times New Roman" panose="02020603050405020304" pitchFamily="18" charset="0"/>
            </a:endParaRPr>
          </a:p>
          <a:p>
            <a:pPr algn="l"/>
            <a:endParaRPr lang="en-US" sz="2800" b="0" i="0" dirty="0">
              <a:effectLst/>
              <a:highlight>
                <a:srgbClr val="FAFBFC"/>
              </a:highlight>
              <a:latin typeface="Times New Roman" panose="02020603050405020304" pitchFamily="18" charset="0"/>
              <a:cs typeface="Times New Roman" panose="02020603050405020304" pitchFamily="18" charset="0"/>
            </a:endParaRPr>
          </a:p>
          <a:p>
            <a:pPr algn="l"/>
            <a:endParaRPr lang="en-US" sz="2800" b="0" i="0" dirty="0">
              <a:effectLst/>
              <a:highlight>
                <a:srgbClr val="FAFBFC"/>
              </a:highlight>
              <a:latin typeface="Times New Roman" panose="02020603050405020304" pitchFamily="18" charset="0"/>
              <a:cs typeface="Times New Roman" panose="02020603050405020304" pitchFamily="18" charset="0"/>
            </a:endParaRPr>
          </a:p>
          <a:p>
            <a:pPr algn="l"/>
            <a:endParaRPr lang="en-US" sz="2800" b="0" i="0" dirty="0">
              <a:effectLst/>
              <a:highlight>
                <a:srgbClr val="FAFBFC"/>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28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Hierarchical Database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11" name="TextBox 10">
            <a:extLst>
              <a:ext uri="{FF2B5EF4-FFF2-40B4-BE49-F238E27FC236}">
                <a16:creationId xmlns:a16="http://schemas.microsoft.com/office/drawing/2014/main" id="{71145C12-0956-8D09-1E99-B7146B2B5D7D}"/>
              </a:ext>
            </a:extLst>
          </p:cNvPr>
          <p:cNvSpPr txBox="1"/>
          <p:nvPr/>
        </p:nvSpPr>
        <p:spPr>
          <a:xfrm>
            <a:off x="407823" y="1539465"/>
            <a:ext cx="10151320" cy="3108543"/>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hierarchical structure allows for easier traversal and representation of relationships between departments and employees.</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It's important to note that hierarchical models might not always capture the complexity of relational databases accurately, especially in cases where relationships are many-to-many or require more nuanced representations.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052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44FD96A8-0571-4828-AA94-7DB93A4857C5}"/>
              </a:ext>
            </a:extLst>
          </p:cNvPr>
          <p:cNvCxnSpPr>
            <a:cxnSpLocks/>
          </p:cNvCxnSpPr>
          <p:nvPr/>
        </p:nvCxnSpPr>
        <p:spPr>
          <a:xfrm flipV="1">
            <a:off x="4287946" y="3020912"/>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2465F97-45E8-4475-81F0-E171C116B224}"/>
              </a:ext>
            </a:extLst>
          </p:cNvPr>
          <p:cNvSpPr/>
          <p:nvPr/>
        </p:nvSpPr>
        <p:spPr>
          <a:xfrm>
            <a:off x="4287946" y="3542112"/>
            <a:ext cx="7497214"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Samyukta D </a:t>
            </a:r>
            <a:r>
              <a:rPr lang="en-US" sz="2400" b="1" dirty="0" err="1">
                <a:latin typeface="Times New Roman" panose="02020603050405020304" pitchFamily="18" charset="0"/>
                <a:cs typeface="Times New Roman" panose="02020603050405020304" pitchFamily="18" charset="0"/>
              </a:rPr>
              <a:t>Kumta</a:t>
            </a:r>
            <a:endParaRPr lang="en-IN" sz="2400" b="1"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62AC1A6C-10C2-4695-9224-09DA1B0D5932}"/>
              </a:ext>
            </a:extLst>
          </p:cNvPr>
          <p:cNvSpPr/>
          <p:nvPr/>
        </p:nvSpPr>
        <p:spPr>
          <a:xfrm>
            <a:off x="4287946" y="3939717"/>
            <a:ext cx="7497214" cy="400110"/>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Department of Computer Applications</a:t>
            </a:r>
            <a:endParaRPr lang="en-IN" sz="2000"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BADD599C-3DA0-4168-B5D7-CBDB66079CEF}"/>
              </a:ext>
            </a:extLst>
          </p:cNvPr>
          <p:cNvSpPr/>
          <p:nvPr/>
        </p:nvSpPr>
        <p:spPr>
          <a:xfrm>
            <a:off x="4300315" y="4342706"/>
            <a:ext cx="7497214" cy="461665"/>
          </a:xfrm>
          <a:prstGeom prst="rect">
            <a:avLst/>
          </a:prstGeom>
        </p:spPr>
        <p:txBody>
          <a:bodyPr wrap="square">
            <a:spAutoFit/>
          </a:bodyPr>
          <a:lstStyle/>
          <a:p>
            <a:r>
              <a:rPr lang="en-US" sz="2400" b="1" dirty="0"/>
              <a:t>samyuktad@pes.edu</a:t>
            </a:r>
            <a:endParaRPr lang="en-IN" sz="2400" b="1" dirty="0"/>
          </a:p>
        </p:txBody>
      </p:sp>
      <p:grpSp>
        <p:nvGrpSpPr>
          <p:cNvPr id="23" name="Group 22">
            <a:extLst>
              <a:ext uri="{FF2B5EF4-FFF2-40B4-BE49-F238E27FC236}">
                <a16:creationId xmlns:a16="http://schemas.microsoft.com/office/drawing/2014/main"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Rectangle 18">
            <a:extLst>
              <a:ext uri="{FF2B5EF4-FFF2-40B4-BE49-F238E27FC236}">
                <a16:creationId xmlns:a16="http://schemas.microsoft.com/office/drawing/2014/main" id="{A6945700-3E62-4469-A35D-2B3AE23A08DF}"/>
              </a:ext>
            </a:extLst>
          </p:cNvPr>
          <p:cNvSpPr/>
          <p:nvPr/>
        </p:nvSpPr>
        <p:spPr>
          <a:xfrm>
            <a:off x="4287946" y="2037337"/>
            <a:ext cx="7497214" cy="646331"/>
          </a:xfrm>
          <a:prstGeom prst="rect">
            <a:avLst/>
          </a:prstGeom>
        </p:spPr>
        <p:txBody>
          <a:bodyPr wrap="square">
            <a:spAutoFit/>
          </a:bodyPr>
          <a:lstStyle/>
          <a:p>
            <a:r>
              <a:rPr lang="en-IN" sz="3600" b="1" dirty="0">
                <a:solidFill>
                  <a:schemeClr val="accent2">
                    <a:lumMod val="75000"/>
                  </a:schemeClr>
                </a:solidFill>
                <a:latin typeface="Times New Roman" panose="02020603050405020304" pitchFamily="18" charset="0"/>
                <a:cs typeface="Times New Roman" panose="02020603050405020304" pitchFamily="18" charset="0"/>
              </a:rPr>
              <a:t>THANK YOU</a:t>
            </a:r>
          </a:p>
        </p:txBody>
      </p:sp>
      <p:pic>
        <p:nvPicPr>
          <p:cNvPr id="2" name="Picture 1">
            <a:extLst>
              <a:ext uri="{FF2B5EF4-FFF2-40B4-BE49-F238E27FC236}">
                <a16:creationId xmlns:a16="http://schemas.microsoft.com/office/drawing/2014/main" id="{43AE97D4-1603-3ED5-E4CC-C214E90C47A9}"/>
              </a:ext>
            </a:extLst>
          </p:cNvPr>
          <p:cNvPicPr>
            <a:picLocks noChangeAspect="1"/>
          </p:cNvPicPr>
          <p:nvPr/>
        </p:nvPicPr>
        <p:blipFill>
          <a:blip r:embed="rId2"/>
          <a:stretch>
            <a:fillRect/>
          </a:stretch>
        </p:blipFill>
        <p:spPr>
          <a:xfrm>
            <a:off x="1881540" y="1538750"/>
            <a:ext cx="2109399" cy="3554276"/>
          </a:xfrm>
          <a:prstGeom prst="rect">
            <a:avLst/>
          </a:prstGeom>
        </p:spPr>
      </p:pic>
    </p:spTree>
    <p:extLst>
      <p:ext uri="{BB962C8B-B14F-4D97-AF65-F5344CB8AC3E}">
        <p14:creationId xmlns:p14="http://schemas.microsoft.com/office/powerpoint/2010/main" val="2081476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Database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5" name="TextBox 4">
            <a:extLst>
              <a:ext uri="{FF2B5EF4-FFF2-40B4-BE49-F238E27FC236}">
                <a16:creationId xmlns:a16="http://schemas.microsoft.com/office/drawing/2014/main" id="{7DC340B8-3FEC-3D2C-4F6B-3B024AB462D7}"/>
              </a:ext>
            </a:extLst>
          </p:cNvPr>
          <p:cNvSpPr txBox="1"/>
          <p:nvPr/>
        </p:nvSpPr>
        <p:spPr>
          <a:xfrm>
            <a:off x="407822" y="1482022"/>
            <a:ext cx="9975697" cy="4401205"/>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A database model is the logical representation of the database i.e. the constraints and the relationship between the stored data. The database model is usually represented in the form of flow diagrams called database diagram. There are various types of database models such as</a:t>
            </a:r>
          </a:p>
          <a:p>
            <a:pPr marL="800100" lvl="1" indent="-342900" algn="just">
              <a:buFont typeface="Arial" panose="020B0604020202020204" pitchFamily="34" charset="0"/>
              <a:buChar char="•"/>
            </a:pPr>
            <a:r>
              <a:rPr lang="en-IN" sz="2800" kern="0" dirty="0">
                <a:solidFill>
                  <a:srgbClr val="000000"/>
                </a:solidFill>
                <a:effectLst/>
                <a:latin typeface="Times New Roman" panose="02020603050405020304" pitchFamily="18" charset="0"/>
                <a:ea typeface="Calibri" panose="020F0502020204030204" pitchFamily="34" charset="0"/>
              </a:rPr>
              <a:t>Relational</a:t>
            </a:r>
          </a:p>
          <a:p>
            <a:pPr marL="800100" lvl="1" indent="-342900" algn="just">
              <a:buFont typeface="Arial" panose="020B0604020202020204" pitchFamily="34" charset="0"/>
              <a:buChar char="•"/>
            </a:pPr>
            <a:r>
              <a:rPr lang="en-IN" sz="2800" kern="0" dirty="0">
                <a:solidFill>
                  <a:srgbClr val="000000"/>
                </a:solidFill>
                <a:effectLst/>
                <a:latin typeface="Times New Roman" panose="02020603050405020304" pitchFamily="18" charset="0"/>
                <a:ea typeface="Calibri" panose="020F0502020204030204" pitchFamily="34" charset="0"/>
              </a:rPr>
              <a:t>Hierarchical Model</a:t>
            </a:r>
          </a:p>
          <a:p>
            <a:pPr marL="800100" lvl="1" indent="-342900" algn="just">
              <a:buFont typeface="Arial" panose="020B0604020202020204" pitchFamily="34" charset="0"/>
              <a:buChar char="•"/>
            </a:pPr>
            <a:r>
              <a:rPr lang="en-IN" sz="2800" kern="0" dirty="0">
                <a:solidFill>
                  <a:srgbClr val="000000"/>
                </a:solidFill>
                <a:effectLst/>
                <a:latin typeface="Times New Roman" panose="02020603050405020304" pitchFamily="18" charset="0"/>
                <a:ea typeface="Calibri" panose="020F0502020204030204" pitchFamily="34" charset="0"/>
              </a:rPr>
              <a:t>Network</a:t>
            </a:r>
          </a:p>
          <a:p>
            <a:pPr marL="800100" lvl="1" indent="-342900" algn="just">
              <a:buFont typeface="Arial" panose="020B0604020202020204" pitchFamily="34" charset="0"/>
              <a:buChar char="•"/>
            </a:pPr>
            <a:r>
              <a:rPr lang="en-IN" sz="2800" kern="0" dirty="0">
                <a:solidFill>
                  <a:srgbClr val="000000"/>
                </a:solidFill>
                <a:effectLst/>
                <a:latin typeface="Times New Roman" panose="02020603050405020304" pitchFamily="18" charset="0"/>
                <a:ea typeface="Calibri" panose="020F0502020204030204" pitchFamily="34" charset="0"/>
              </a:rPr>
              <a:t>Hybrid</a:t>
            </a:r>
          </a:p>
          <a:p>
            <a:pPr marL="800100" lvl="1" indent="-342900" algn="just">
              <a:buFont typeface="Arial" panose="020B0604020202020204" pitchFamily="34" charset="0"/>
              <a:buChar char="•"/>
            </a:pPr>
            <a:r>
              <a:rPr lang="en-IN" sz="2800" kern="0" dirty="0">
                <a:solidFill>
                  <a:srgbClr val="000000"/>
                </a:solidFill>
                <a:effectLst/>
                <a:latin typeface="Times New Roman" panose="02020603050405020304" pitchFamily="18" charset="0"/>
                <a:ea typeface="Calibri" panose="020F0502020204030204" pitchFamily="34" charset="0"/>
              </a:rPr>
              <a:t>Object Oriented Model</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4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Relational Database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5" name="TextBox 4">
            <a:extLst>
              <a:ext uri="{FF2B5EF4-FFF2-40B4-BE49-F238E27FC236}">
                <a16:creationId xmlns:a16="http://schemas.microsoft.com/office/drawing/2014/main" id="{7DC340B8-3FEC-3D2C-4F6B-3B024AB462D7}"/>
              </a:ext>
            </a:extLst>
          </p:cNvPr>
          <p:cNvSpPr txBox="1"/>
          <p:nvPr/>
        </p:nvSpPr>
        <p:spPr>
          <a:xfrm>
            <a:off x="407822" y="1482022"/>
            <a:ext cx="9975697" cy="3970318"/>
          </a:xfrm>
          <a:prstGeom prst="rect">
            <a:avLst/>
          </a:prstGeom>
          <a:noFill/>
        </p:spPr>
        <p:txBody>
          <a:bodyPr wrap="square">
            <a:spAutoFit/>
          </a:bodyPr>
          <a:lstStyle/>
          <a:p>
            <a:pPr algn="just"/>
            <a:r>
              <a:rPr lang="en-US" sz="2800" b="1" i="0" dirty="0">
                <a:effectLst/>
                <a:highlight>
                  <a:srgbClr val="FAFBFC"/>
                </a:highlight>
                <a:latin typeface="Times New Roman" panose="02020603050405020304" pitchFamily="18" charset="0"/>
                <a:cs typeface="Times New Roman" panose="02020603050405020304" pitchFamily="18" charset="0"/>
              </a:rPr>
              <a:t>Relational Model</a:t>
            </a:r>
          </a:p>
          <a:p>
            <a:pPr algn="just"/>
            <a:endParaRPr lang="en-US" sz="2800" b="0" i="0" dirty="0">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relational model for database management is an approach to logically represent and manage the data stored in a database. I</a:t>
            </a:r>
          </a:p>
          <a:p>
            <a:pPr marL="457200" indent="-45720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n this model, the data is organized into a </a:t>
            </a:r>
            <a:r>
              <a:rPr lang="en-US" sz="2800" b="1" i="0" dirty="0">
                <a:effectLst/>
                <a:latin typeface="Times New Roman" panose="02020603050405020304" pitchFamily="18" charset="0"/>
                <a:cs typeface="Times New Roman" panose="02020603050405020304" pitchFamily="18" charset="0"/>
              </a:rPr>
              <a:t>collection of two-dimensional inter-related tables</a:t>
            </a:r>
            <a:r>
              <a:rPr lang="en-US" sz="2800" b="0" i="0" dirty="0">
                <a:effectLst/>
                <a:latin typeface="Times New Roman" panose="02020603050405020304" pitchFamily="18" charset="0"/>
                <a:cs typeface="Times New Roman" panose="02020603050405020304" pitchFamily="18" charset="0"/>
              </a:rPr>
              <a:t>, also known as </a:t>
            </a:r>
            <a:r>
              <a:rPr lang="en-US" sz="2800" b="1" i="0" dirty="0">
                <a:effectLst/>
                <a:latin typeface="Times New Roman" panose="02020603050405020304" pitchFamily="18" charset="0"/>
                <a:cs typeface="Times New Roman" panose="02020603050405020304" pitchFamily="18" charset="0"/>
              </a:rPr>
              <a:t>relations</a:t>
            </a:r>
            <a:r>
              <a:rPr lang="en-US" sz="2800" b="0" i="0" dirty="0">
                <a:effectLst/>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Each relation is a collection of columns and rows, where the column represents the attributes of an entity and the rows (or tuples) represents the records.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550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Relational Database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pic>
        <p:nvPicPr>
          <p:cNvPr id="4" name="Picture 3">
            <a:extLst>
              <a:ext uri="{FF2B5EF4-FFF2-40B4-BE49-F238E27FC236}">
                <a16:creationId xmlns:a16="http://schemas.microsoft.com/office/drawing/2014/main" id="{D584BE52-640E-1BAE-CFC3-DED9CB938741}"/>
              </a:ext>
            </a:extLst>
          </p:cNvPr>
          <p:cNvPicPr>
            <a:picLocks noChangeAspect="1"/>
          </p:cNvPicPr>
          <p:nvPr/>
        </p:nvPicPr>
        <p:blipFill>
          <a:blip r:embed="rId3"/>
          <a:stretch>
            <a:fillRect/>
          </a:stretch>
        </p:blipFill>
        <p:spPr>
          <a:xfrm>
            <a:off x="598714" y="2840178"/>
            <a:ext cx="8195491" cy="3789221"/>
          </a:xfrm>
          <a:prstGeom prst="rect">
            <a:avLst/>
          </a:prstGeom>
        </p:spPr>
      </p:pic>
      <p:sp>
        <p:nvSpPr>
          <p:cNvPr id="7" name="TextBox 6">
            <a:extLst>
              <a:ext uri="{FF2B5EF4-FFF2-40B4-BE49-F238E27FC236}">
                <a16:creationId xmlns:a16="http://schemas.microsoft.com/office/drawing/2014/main" id="{013D4CDD-34C3-9250-F34A-8F34DFED390C}"/>
              </a:ext>
            </a:extLst>
          </p:cNvPr>
          <p:cNvSpPr txBox="1"/>
          <p:nvPr/>
        </p:nvSpPr>
        <p:spPr>
          <a:xfrm>
            <a:off x="407823" y="1587789"/>
            <a:ext cx="609600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Relational Model</a:t>
            </a:r>
          </a:p>
        </p:txBody>
      </p:sp>
    </p:spTree>
    <p:extLst>
      <p:ext uri="{BB962C8B-B14F-4D97-AF65-F5344CB8AC3E}">
        <p14:creationId xmlns:p14="http://schemas.microsoft.com/office/powerpoint/2010/main" val="425226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Relational Database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7" name="TextBox 6">
            <a:extLst>
              <a:ext uri="{FF2B5EF4-FFF2-40B4-BE49-F238E27FC236}">
                <a16:creationId xmlns:a16="http://schemas.microsoft.com/office/drawing/2014/main" id="{013D4CDD-34C3-9250-F34A-8F34DFED390C}"/>
              </a:ext>
            </a:extLst>
          </p:cNvPr>
          <p:cNvSpPr txBox="1"/>
          <p:nvPr/>
        </p:nvSpPr>
        <p:spPr>
          <a:xfrm>
            <a:off x="407823" y="1353490"/>
            <a:ext cx="6096000"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Relational Model</a:t>
            </a:r>
          </a:p>
        </p:txBody>
      </p:sp>
      <p:pic>
        <p:nvPicPr>
          <p:cNvPr id="5" name="Picture 4">
            <a:extLst>
              <a:ext uri="{FF2B5EF4-FFF2-40B4-BE49-F238E27FC236}">
                <a16:creationId xmlns:a16="http://schemas.microsoft.com/office/drawing/2014/main" id="{C26A6B8C-91DA-35A8-7258-2BFE9D0C58E2}"/>
              </a:ext>
            </a:extLst>
          </p:cNvPr>
          <p:cNvPicPr>
            <a:picLocks noChangeAspect="1"/>
          </p:cNvPicPr>
          <p:nvPr/>
        </p:nvPicPr>
        <p:blipFill>
          <a:blip r:embed="rId3"/>
          <a:stretch>
            <a:fillRect/>
          </a:stretch>
        </p:blipFill>
        <p:spPr>
          <a:xfrm>
            <a:off x="4068443" y="1574202"/>
            <a:ext cx="5478328" cy="5028180"/>
          </a:xfrm>
          <a:prstGeom prst="rect">
            <a:avLst/>
          </a:prstGeom>
        </p:spPr>
      </p:pic>
    </p:spTree>
    <p:extLst>
      <p:ext uri="{BB962C8B-B14F-4D97-AF65-F5344CB8AC3E}">
        <p14:creationId xmlns:p14="http://schemas.microsoft.com/office/powerpoint/2010/main" val="4285653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Hierarchical Database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5" name="TextBox 4">
            <a:extLst>
              <a:ext uri="{FF2B5EF4-FFF2-40B4-BE49-F238E27FC236}">
                <a16:creationId xmlns:a16="http://schemas.microsoft.com/office/drawing/2014/main" id="{7DC340B8-3FEC-3D2C-4F6B-3B024AB462D7}"/>
              </a:ext>
            </a:extLst>
          </p:cNvPr>
          <p:cNvSpPr txBox="1"/>
          <p:nvPr/>
        </p:nvSpPr>
        <p:spPr>
          <a:xfrm>
            <a:off x="407822" y="1482022"/>
            <a:ext cx="9975697" cy="4401205"/>
          </a:xfrm>
          <a:prstGeom prst="rect">
            <a:avLst/>
          </a:prstGeom>
          <a:noFill/>
        </p:spPr>
        <p:txBody>
          <a:bodyPr wrap="square">
            <a:spAutoFit/>
          </a:bodyPr>
          <a:lstStyle/>
          <a:p>
            <a:pPr algn="just"/>
            <a:r>
              <a:rPr lang="en-IN" sz="2800" b="1" dirty="0">
                <a:latin typeface="Times New Roman" panose="02020603050405020304" pitchFamily="18" charset="0"/>
                <a:ea typeface="Times New Roman" panose="02020603050405020304" pitchFamily="18" charset="0"/>
                <a:cs typeface="Mangal" panose="02040503050203030202" pitchFamily="18" charset="0"/>
              </a:rPr>
              <a:t>Hierarchical</a:t>
            </a:r>
            <a:r>
              <a:rPr lang="en-US" sz="2800" b="1" i="0" dirty="0">
                <a:effectLst/>
                <a:highlight>
                  <a:srgbClr val="FAFBFC"/>
                </a:highlight>
                <a:latin typeface="Times New Roman" panose="02020603050405020304" pitchFamily="18" charset="0"/>
                <a:cs typeface="Times New Roman" panose="02020603050405020304" pitchFamily="18" charset="0"/>
              </a:rPr>
              <a:t> Model (PCR)</a:t>
            </a:r>
          </a:p>
          <a:p>
            <a:pPr algn="just"/>
            <a:endParaRPr lang="en-US" sz="2800" b="0" i="0" dirty="0">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oldest model, dating from 1960’s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Gives “Ad Hoc” solution to immediate needs of real applications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oldest hierarchical database system, IBM’s IMS, was developed to organize and store information needed by the space program for the Apollo Landing Project.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first hierarchical DBMS is “IMS” and it was released in 1968.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“IMS” is still the dominant DBMS. </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249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Hierarchical Database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5" name="TextBox 4">
            <a:extLst>
              <a:ext uri="{FF2B5EF4-FFF2-40B4-BE49-F238E27FC236}">
                <a16:creationId xmlns:a16="http://schemas.microsoft.com/office/drawing/2014/main" id="{7DC340B8-3FEC-3D2C-4F6B-3B024AB462D7}"/>
              </a:ext>
            </a:extLst>
          </p:cNvPr>
          <p:cNvSpPr txBox="1"/>
          <p:nvPr/>
        </p:nvSpPr>
        <p:spPr>
          <a:xfrm>
            <a:off x="407822" y="1482022"/>
            <a:ext cx="9975697" cy="3108543"/>
          </a:xfrm>
          <a:prstGeom prst="rect">
            <a:avLst/>
          </a:prstGeom>
          <a:noFill/>
        </p:spPr>
        <p:txBody>
          <a:bodyPr wrap="square">
            <a:spAutoFit/>
          </a:bodyPr>
          <a:lstStyle/>
          <a:p>
            <a:pPr algn="just"/>
            <a:r>
              <a:rPr lang="en-IN" sz="2800" b="1" dirty="0">
                <a:latin typeface="Times New Roman" panose="02020603050405020304" pitchFamily="18" charset="0"/>
                <a:ea typeface="Times New Roman" panose="02020603050405020304" pitchFamily="18" charset="0"/>
                <a:cs typeface="Mangal" panose="02040503050203030202" pitchFamily="18" charset="0"/>
              </a:rPr>
              <a:t>Hierarchical</a:t>
            </a:r>
            <a:r>
              <a:rPr lang="en-US" sz="2800" b="1" i="0" dirty="0">
                <a:effectLst/>
                <a:highlight>
                  <a:srgbClr val="FAFBFC"/>
                </a:highlight>
                <a:latin typeface="Times New Roman" panose="02020603050405020304" pitchFamily="18" charset="0"/>
                <a:cs typeface="Times New Roman" panose="02020603050405020304" pitchFamily="18" charset="0"/>
              </a:rPr>
              <a:t> Model</a:t>
            </a:r>
          </a:p>
          <a:p>
            <a:pPr algn="just"/>
            <a:endParaRPr lang="en-US" sz="2800" b="0" i="0" dirty="0">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Process data efficiently. (Access, Storage, Filter and share)</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uses a structure familiar to program.</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Provides predictable performance since all paths are known.</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However not as flexible or as easy to understand as relational system.</a:t>
            </a:r>
            <a:r>
              <a:rPr lang="en-US" sz="2800" b="0" i="0" dirty="0">
                <a:effectLst/>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519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Hierarchical Database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5" name="TextBox 4">
            <a:extLst>
              <a:ext uri="{FF2B5EF4-FFF2-40B4-BE49-F238E27FC236}">
                <a16:creationId xmlns:a16="http://schemas.microsoft.com/office/drawing/2014/main" id="{7DC340B8-3FEC-3D2C-4F6B-3B024AB462D7}"/>
              </a:ext>
            </a:extLst>
          </p:cNvPr>
          <p:cNvSpPr txBox="1"/>
          <p:nvPr/>
        </p:nvSpPr>
        <p:spPr>
          <a:xfrm>
            <a:off x="407822" y="1482022"/>
            <a:ext cx="9975697" cy="954107"/>
          </a:xfrm>
          <a:prstGeom prst="rect">
            <a:avLst/>
          </a:prstGeom>
          <a:noFill/>
        </p:spPr>
        <p:txBody>
          <a:bodyPr wrap="square">
            <a:spAutoFit/>
          </a:bodyPr>
          <a:lstStyle/>
          <a:p>
            <a:pPr algn="just"/>
            <a:r>
              <a:rPr lang="en-IN" sz="2800" b="1" dirty="0">
                <a:latin typeface="Times New Roman" panose="02020603050405020304" pitchFamily="18" charset="0"/>
                <a:ea typeface="Times New Roman" panose="02020603050405020304" pitchFamily="18" charset="0"/>
                <a:cs typeface="Mangal" panose="02040503050203030202" pitchFamily="18" charset="0"/>
              </a:rPr>
              <a:t>Hierarchical</a:t>
            </a:r>
            <a:r>
              <a:rPr lang="en-US" sz="2800" b="1" i="0" dirty="0">
                <a:effectLst/>
                <a:highlight>
                  <a:srgbClr val="FAFBFC"/>
                </a:highlight>
                <a:latin typeface="Times New Roman" panose="02020603050405020304" pitchFamily="18" charset="0"/>
                <a:cs typeface="Times New Roman" panose="02020603050405020304" pitchFamily="18" charset="0"/>
              </a:rPr>
              <a:t> Model</a:t>
            </a:r>
          </a:p>
          <a:p>
            <a:pPr algn="just"/>
            <a:endParaRPr lang="en-US" sz="2800" b="0" i="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B9F08A-646F-6365-3B20-776A78BB38A1}"/>
              </a:ext>
            </a:extLst>
          </p:cNvPr>
          <p:cNvPicPr>
            <a:picLocks noChangeAspect="1"/>
          </p:cNvPicPr>
          <p:nvPr/>
        </p:nvPicPr>
        <p:blipFill>
          <a:blip r:embed="rId3"/>
          <a:stretch>
            <a:fillRect/>
          </a:stretch>
        </p:blipFill>
        <p:spPr>
          <a:xfrm>
            <a:off x="407822" y="2105310"/>
            <a:ext cx="9800961" cy="4433166"/>
          </a:xfrm>
          <a:prstGeom prst="rect">
            <a:avLst/>
          </a:prstGeom>
        </p:spPr>
      </p:pic>
    </p:spTree>
    <p:extLst>
      <p:ext uri="{BB962C8B-B14F-4D97-AF65-F5344CB8AC3E}">
        <p14:creationId xmlns:p14="http://schemas.microsoft.com/office/powerpoint/2010/main" val="173126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07823" y="0"/>
            <a:ext cx="8777805" cy="1118255"/>
          </a:xfrm>
          <a:prstGeom prst="rect">
            <a:avLst/>
          </a:prstGeom>
        </p:spPr>
        <p:txBody>
          <a:bodyPr wrap="square">
            <a:spAutoFit/>
          </a:bodyPr>
          <a:lstStyle/>
          <a:p>
            <a:pPr algn="just">
              <a:spcAft>
                <a:spcPts val="800"/>
              </a:spcAft>
            </a:pPr>
            <a:r>
              <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rPr>
              <a:t>DATABASES AND APPLICATIONS</a:t>
            </a:r>
            <a:endParaRPr lang="en-IN" sz="28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a:p>
            <a:pPr algn="just">
              <a:spcAft>
                <a:spcPts val="800"/>
              </a:spcAft>
            </a:pPr>
            <a:r>
              <a:rPr lang="en-IN" sz="2800" b="1" dirty="0">
                <a:solidFill>
                  <a:srgbClr val="002060"/>
                </a:solidFill>
                <a:latin typeface="Times New Roman" panose="02020603050405020304" pitchFamily="18" charset="0"/>
                <a:ea typeface="Times New Roman" panose="02020603050405020304" pitchFamily="18" charset="0"/>
                <a:cs typeface="Mangal" panose="02040503050203030202" pitchFamily="18" charset="0"/>
              </a:rPr>
              <a:t>UNIT-IV- Hierarchical Database Model</a:t>
            </a:r>
            <a:endParaRPr lang="en-IN" sz="3200" b="1" dirty="0">
              <a:solidFill>
                <a:srgbClr val="002060"/>
              </a:solidFill>
              <a:effectLst/>
              <a:latin typeface="Times New Roman" panose="02020603050405020304" pitchFamily="18" charset="0"/>
              <a:ea typeface="Times New Roman" panose="02020603050405020304" pitchFamily="18" charset="0"/>
              <a:cs typeface="Mangal" panose="02040503050203030202" pitchFamily="18" charset="0"/>
            </a:endParaRPr>
          </a:p>
        </p:txBody>
      </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a:off x="336703" y="1162444"/>
            <a:ext cx="10046817"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C534515-FCD0-0E18-C587-724D85678553}"/>
              </a:ext>
            </a:extLst>
          </p:cNvPr>
          <p:cNvPicPr>
            <a:picLocks noChangeAspect="1"/>
          </p:cNvPicPr>
          <p:nvPr/>
        </p:nvPicPr>
        <p:blipFill>
          <a:blip r:embed="rId2"/>
          <a:stretch>
            <a:fillRect/>
          </a:stretch>
        </p:blipFill>
        <p:spPr>
          <a:xfrm>
            <a:off x="10743452" y="448179"/>
            <a:ext cx="849665" cy="1428531"/>
          </a:xfrm>
          <a:prstGeom prst="rect">
            <a:avLst/>
          </a:prstGeom>
        </p:spPr>
      </p:pic>
      <p:sp>
        <p:nvSpPr>
          <p:cNvPr id="5" name="TextBox 4">
            <a:extLst>
              <a:ext uri="{FF2B5EF4-FFF2-40B4-BE49-F238E27FC236}">
                <a16:creationId xmlns:a16="http://schemas.microsoft.com/office/drawing/2014/main" id="{7DC340B8-3FEC-3D2C-4F6B-3B024AB462D7}"/>
              </a:ext>
            </a:extLst>
          </p:cNvPr>
          <p:cNvSpPr txBox="1"/>
          <p:nvPr/>
        </p:nvSpPr>
        <p:spPr>
          <a:xfrm>
            <a:off x="407822" y="1482022"/>
            <a:ext cx="9975697" cy="5201424"/>
          </a:xfrm>
          <a:prstGeom prst="rect">
            <a:avLst/>
          </a:prstGeom>
          <a:noFill/>
        </p:spPr>
        <p:txBody>
          <a:bodyPr wrap="square">
            <a:spAutoFit/>
          </a:bodyPr>
          <a:lstStyle/>
          <a:p>
            <a:pPr algn="l"/>
            <a:r>
              <a:rPr lang="en-US" sz="2800" b="1" i="0" dirty="0">
                <a:effectLst/>
                <a:highlight>
                  <a:srgbClr val="FAFBFC"/>
                </a:highlight>
                <a:latin typeface="Times New Roman" panose="02020603050405020304" pitchFamily="18" charset="0"/>
                <a:cs typeface="Times New Roman" panose="02020603050405020304" pitchFamily="18" charset="0"/>
              </a:rPr>
              <a:t>Applications of Hierarchical Model</a:t>
            </a:r>
          </a:p>
          <a:p>
            <a:pPr algn="l"/>
            <a:endParaRPr lang="en-US" sz="2400" b="1" i="0" dirty="0">
              <a:effectLst/>
              <a:highlight>
                <a:srgbClr val="FAFBFC"/>
              </a:highlight>
              <a:latin typeface="Times New Roman" panose="02020603050405020304" pitchFamily="18" charset="0"/>
              <a:cs typeface="Times New Roman" panose="02020603050405020304" pitchFamily="18" charset="0"/>
            </a:endParaRPr>
          </a:p>
          <a:p>
            <a:pPr algn="just"/>
            <a:r>
              <a:rPr lang="en-US" sz="2800" b="0" i="0" dirty="0">
                <a:effectLst/>
                <a:highlight>
                  <a:srgbClr val="FAFBFC"/>
                </a:highlight>
                <a:latin typeface="Times New Roman" panose="02020603050405020304" pitchFamily="18" charset="0"/>
                <a:cs typeface="Times New Roman" panose="02020603050405020304" pitchFamily="18" charset="0"/>
              </a:rPr>
              <a:t>Due to their layered and organized nature, the Hierarchical Model in DBMS has many applications.</a:t>
            </a:r>
          </a:p>
          <a:p>
            <a:pPr algn="just"/>
            <a:endParaRPr lang="en-US" sz="2400" b="0" i="0" dirty="0">
              <a:effectLst/>
              <a:highlight>
                <a:srgbClr val="FAFBFC"/>
              </a:highlight>
              <a:latin typeface="Times New Roman" panose="02020603050405020304" pitchFamily="18" charset="0"/>
              <a:cs typeface="Times New Roman" panose="02020603050405020304" pitchFamily="18" charset="0"/>
            </a:endParaRPr>
          </a:p>
          <a:p>
            <a:pPr marL="914400" lvl="1" indent="-457200" algn="just">
              <a:buFont typeface="Arial" panose="020B0604020202020204" pitchFamily="34" charset="0"/>
              <a:buChar char="•"/>
            </a:pPr>
            <a:r>
              <a:rPr lang="en-US" sz="2800" b="1" i="0" dirty="0">
                <a:effectLst/>
                <a:highlight>
                  <a:srgbClr val="FAFBFC"/>
                </a:highlight>
                <a:latin typeface="Times New Roman" panose="02020603050405020304" pitchFamily="18" charset="0"/>
                <a:cs typeface="Times New Roman" panose="02020603050405020304" pitchFamily="18" charset="0"/>
              </a:rPr>
              <a:t>Data Organization</a:t>
            </a:r>
            <a:r>
              <a:rPr lang="en-US" sz="2800" b="0" i="0" dirty="0">
                <a:effectLst/>
                <a:highlight>
                  <a:srgbClr val="FAFBFC"/>
                </a:highlight>
                <a:latin typeface="Times New Roman" panose="02020603050405020304" pitchFamily="18" charset="0"/>
                <a:cs typeface="Times New Roman" panose="02020603050405020304" pitchFamily="18" charset="0"/>
              </a:rPr>
              <a:t>: Hierarchical models excel at data organization using parent-child connections. This is useful for expressing structures such as organizational charts or file systems in databases.</a:t>
            </a:r>
          </a:p>
          <a:p>
            <a:pPr marL="914400" lvl="1" indent="-457200" algn="just">
              <a:buFont typeface="Arial" panose="020B0604020202020204" pitchFamily="34" charset="0"/>
              <a:buChar char="•"/>
            </a:pPr>
            <a:r>
              <a:rPr lang="en-US" sz="2800" b="1" i="0" dirty="0">
                <a:effectLst/>
                <a:highlight>
                  <a:srgbClr val="FAFBFC"/>
                </a:highlight>
                <a:latin typeface="Times New Roman" panose="02020603050405020304" pitchFamily="18" charset="0"/>
                <a:cs typeface="Times New Roman" panose="02020603050405020304" pitchFamily="18" charset="0"/>
              </a:rPr>
              <a:t>Biological Sciences</a:t>
            </a:r>
            <a:r>
              <a:rPr lang="en-US" sz="2800" b="0" i="0" dirty="0">
                <a:effectLst/>
                <a:highlight>
                  <a:srgbClr val="FAFBFC"/>
                </a:highlight>
                <a:latin typeface="Times New Roman" panose="02020603050405020304" pitchFamily="18" charset="0"/>
                <a:cs typeface="Times New Roman" panose="02020603050405020304" pitchFamily="18" charset="0"/>
              </a:rPr>
              <a:t>: Hierarchical models in taxonomy classify species based on shared features, assisting scientists in understanding evolutionary relationships.</a:t>
            </a:r>
          </a:p>
        </p:txBody>
      </p:sp>
    </p:spTree>
    <p:extLst>
      <p:ext uri="{BB962C8B-B14F-4D97-AF65-F5344CB8AC3E}">
        <p14:creationId xmlns:p14="http://schemas.microsoft.com/office/powerpoint/2010/main" val="5010977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887</Words>
  <Application>Microsoft Office PowerPoint</Application>
  <PresentationFormat>Widescreen</PresentationFormat>
  <Paragraphs>129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SAMYUKTA D KUMTA</dc:creator>
  <cp:lastModifiedBy>SAMYUKTA D KUMTA DOCA</cp:lastModifiedBy>
  <cp:revision>13</cp:revision>
  <dcterms:created xsi:type="dcterms:W3CDTF">2024-04-06T15:24:02Z</dcterms:created>
  <dcterms:modified xsi:type="dcterms:W3CDTF">2024-04-15T08:14:33Z</dcterms:modified>
</cp:coreProperties>
</file>