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434" r:id="rId3"/>
    <p:sldId id="737" r:id="rId4"/>
    <p:sldId id="738" r:id="rId5"/>
    <p:sldId id="739" r:id="rId6"/>
    <p:sldId id="741" r:id="rId7"/>
    <p:sldId id="742" r:id="rId8"/>
    <p:sldId id="744" r:id="rId9"/>
    <p:sldId id="746" r:id="rId10"/>
    <p:sldId id="6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5DFA-D893-655A-137E-D8A3ECF44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3D7C8C-36A2-839D-6CA2-BD6AB4BD7D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3908FB-179F-6EDF-4908-7A4E3CCA991D}"/>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5" name="Footer Placeholder 4">
            <a:extLst>
              <a:ext uri="{FF2B5EF4-FFF2-40B4-BE49-F238E27FC236}">
                <a16:creationId xmlns:a16="http://schemas.microsoft.com/office/drawing/2014/main" id="{F1957075-932E-1029-56DF-B5354D92A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D6520-6F1F-9E91-E300-289C4568A158}"/>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155025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324A-E040-060F-2651-3827D41A48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B9BAD-6947-E4AF-BB31-2462CFDC26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4967A-CFFA-FF80-D769-9970E21CC6A1}"/>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5" name="Footer Placeholder 4">
            <a:extLst>
              <a:ext uri="{FF2B5EF4-FFF2-40B4-BE49-F238E27FC236}">
                <a16:creationId xmlns:a16="http://schemas.microsoft.com/office/drawing/2014/main" id="{6D1EF8D7-1EF3-4C92-0EAD-E78F718E4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0F6DF-8391-4D8D-8498-26E95E9B5DFB}"/>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948528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0594CE-94DF-EE62-0D00-709711B48F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D89AD4-7DC1-3D23-E20F-2E042A9F13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E08F2-F7D9-45FE-5694-8C8F97D96AE7}"/>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5" name="Footer Placeholder 4">
            <a:extLst>
              <a:ext uri="{FF2B5EF4-FFF2-40B4-BE49-F238E27FC236}">
                <a16:creationId xmlns:a16="http://schemas.microsoft.com/office/drawing/2014/main" id="{F880AEDE-E2B9-23C6-AF63-C0AE62354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8D071-92F5-F3AB-EC36-76B57786D0E0}"/>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4331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1678-D172-9B92-C261-704D42C0C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40E5FE-C307-0116-9BAE-41784AED64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2A2A8-1A39-9DA3-138E-F83C748104FA}"/>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5" name="Footer Placeholder 4">
            <a:extLst>
              <a:ext uri="{FF2B5EF4-FFF2-40B4-BE49-F238E27FC236}">
                <a16:creationId xmlns:a16="http://schemas.microsoft.com/office/drawing/2014/main" id="{C2605A2F-D730-EBDB-7473-BD78ABEC4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18030F-3798-D831-114B-F2B1BA0584A0}"/>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1626338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E7F7-F850-B075-9385-BEE7555AA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209653-86DB-F09B-4D6C-E0ACCA4ED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724A4-0839-E798-B646-10F6DE08D6DE}"/>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5" name="Footer Placeholder 4">
            <a:extLst>
              <a:ext uri="{FF2B5EF4-FFF2-40B4-BE49-F238E27FC236}">
                <a16:creationId xmlns:a16="http://schemas.microsoft.com/office/drawing/2014/main" id="{420B092E-8A1A-142C-7D53-F34AF1630A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5C047-F7EF-B03F-FA9F-E1849DBFACF0}"/>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1633236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6DE7-2E8F-8393-4515-606773564F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D10DB-9343-3B42-2C08-363E98CBFA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EC4664-3785-FA26-23E6-79873EB97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FCB9CE-BEBF-6BA0-3C80-1E917BD7C754}"/>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6" name="Footer Placeholder 5">
            <a:extLst>
              <a:ext uri="{FF2B5EF4-FFF2-40B4-BE49-F238E27FC236}">
                <a16:creationId xmlns:a16="http://schemas.microsoft.com/office/drawing/2014/main" id="{5C49D4AA-125D-7BA9-59AE-7BB6E8F2C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A42F7C-180F-9A31-22E2-B110DF847A27}"/>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256256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3FC7-2D69-12B4-1400-0AED23FD62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FACA5D-C3D6-1A02-E49D-4DFFB3F7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98734-D6FB-050F-60C2-E82691A0CB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6DC22E-D18D-4BE0-EECC-660ECD441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47049-F8B9-1BA8-923D-E220EB3E0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485F35-73EA-9515-457A-B2EF978F3B47}"/>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8" name="Footer Placeholder 7">
            <a:extLst>
              <a:ext uri="{FF2B5EF4-FFF2-40B4-BE49-F238E27FC236}">
                <a16:creationId xmlns:a16="http://schemas.microsoft.com/office/drawing/2014/main" id="{4C82CAB5-8193-D762-C868-9B87B86637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FBC5DC-D397-D769-AADA-92F661DB58E3}"/>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76910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F669-ABDD-CEFF-E00E-27EC1BFE18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92BFB3-BA79-B6C2-5BAF-E7732BDDCF17}"/>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4" name="Footer Placeholder 3">
            <a:extLst>
              <a:ext uri="{FF2B5EF4-FFF2-40B4-BE49-F238E27FC236}">
                <a16:creationId xmlns:a16="http://schemas.microsoft.com/office/drawing/2014/main" id="{E27FEF42-0397-A51B-826A-B3C0AD9D64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283DE1-C60A-67CC-A564-D23B4078B1A4}"/>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427061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729A8-7D48-2A00-CC44-78411EEC4180}"/>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3" name="Footer Placeholder 2">
            <a:extLst>
              <a:ext uri="{FF2B5EF4-FFF2-40B4-BE49-F238E27FC236}">
                <a16:creationId xmlns:a16="http://schemas.microsoft.com/office/drawing/2014/main" id="{E073169A-43FA-6A2A-BA3D-6CFCD97230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211608-41B9-C1C9-3A64-AC5BAC184E1D}"/>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269935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0FE0-33D5-D0EA-2665-AFA318955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6E0AE9-4F4F-607A-CC61-D56B414D7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720B24-3463-C773-7E31-232FF6908B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B1E0D-31EA-68C0-25CD-D891463AE3BE}"/>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6" name="Footer Placeholder 5">
            <a:extLst>
              <a:ext uri="{FF2B5EF4-FFF2-40B4-BE49-F238E27FC236}">
                <a16:creationId xmlns:a16="http://schemas.microsoft.com/office/drawing/2014/main" id="{8D86754A-1A30-70BA-8837-0227AD575B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D3AC67-0ECB-D0E4-468E-B3D2BE7FE2AA}"/>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249760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809D-50A9-C32B-D38C-6B6CFF81F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4539E5-0885-597B-B52C-13920A3CB5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68EFB5-426B-30B8-C0DA-A60A6CABE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2CC1F-241C-C4B4-A191-4CD3E5A300E3}"/>
              </a:ext>
            </a:extLst>
          </p:cNvPr>
          <p:cNvSpPr>
            <a:spLocks noGrp="1"/>
          </p:cNvSpPr>
          <p:nvPr>
            <p:ph type="dt" sz="half" idx="10"/>
          </p:nvPr>
        </p:nvSpPr>
        <p:spPr/>
        <p:txBody>
          <a:bodyPr/>
          <a:lstStyle/>
          <a:p>
            <a:fld id="{6A6A32AA-14F5-4F9A-9300-B335AC496EEE}" type="datetimeFigureOut">
              <a:rPr lang="en-IN" smtClean="0"/>
              <a:t>21-04-2024</a:t>
            </a:fld>
            <a:endParaRPr lang="en-IN"/>
          </a:p>
        </p:txBody>
      </p:sp>
      <p:sp>
        <p:nvSpPr>
          <p:cNvPr id="6" name="Footer Placeholder 5">
            <a:extLst>
              <a:ext uri="{FF2B5EF4-FFF2-40B4-BE49-F238E27FC236}">
                <a16:creationId xmlns:a16="http://schemas.microsoft.com/office/drawing/2014/main" id="{9147B72B-FA47-62DA-5E26-5921E54D20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83CA3B-0BCF-BE39-4F0E-2F3C66E7774A}"/>
              </a:ext>
            </a:extLst>
          </p:cNvPr>
          <p:cNvSpPr>
            <a:spLocks noGrp="1"/>
          </p:cNvSpPr>
          <p:nvPr>
            <p:ph type="sldNum" sz="quarter" idx="12"/>
          </p:nvPr>
        </p:nvSpPr>
        <p:spPr/>
        <p:txBody>
          <a:bodyPr/>
          <a:lstStyle/>
          <a:p>
            <a:fld id="{4F480AB1-F299-46E5-8778-414B1EC5A91B}" type="slidenum">
              <a:rPr lang="en-IN" smtClean="0"/>
              <a:t>‹#›</a:t>
            </a:fld>
            <a:endParaRPr lang="en-IN"/>
          </a:p>
        </p:txBody>
      </p:sp>
    </p:spTree>
    <p:extLst>
      <p:ext uri="{BB962C8B-B14F-4D97-AF65-F5344CB8AC3E}">
        <p14:creationId xmlns:p14="http://schemas.microsoft.com/office/powerpoint/2010/main" val="415659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2BB60B-6586-B1CD-0A76-722292F62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9C322F-2073-0DF7-7F58-58FADD9D1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092CA-8747-94FF-3B99-F25E15A1B4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A32AA-14F5-4F9A-9300-B335AC496EEE}" type="datetimeFigureOut">
              <a:rPr lang="en-IN" smtClean="0"/>
              <a:t>21-04-2024</a:t>
            </a:fld>
            <a:endParaRPr lang="en-IN"/>
          </a:p>
        </p:txBody>
      </p:sp>
      <p:sp>
        <p:nvSpPr>
          <p:cNvPr id="5" name="Footer Placeholder 4">
            <a:extLst>
              <a:ext uri="{FF2B5EF4-FFF2-40B4-BE49-F238E27FC236}">
                <a16:creationId xmlns:a16="http://schemas.microsoft.com/office/drawing/2014/main" id="{1788FA35-C3D3-DF1D-1172-5CB3874298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0BA8C0-7613-4EB9-4EFB-9079A5780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80AB1-F299-46E5-8778-414B1EC5A91B}" type="slidenum">
              <a:rPr lang="en-IN" smtClean="0"/>
              <a:t>‹#›</a:t>
            </a:fld>
            <a:endParaRPr lang="en-IN"/>
          </a:p>
        </p:txBody>
      </p:sp>
    </p:spTree>
    <p:extLst>
      <p:ext uri="{BB962C8B-B14F-4D97-AF65-F5344CB8AC3E}">
        <p14:creationId xmlns:p14="http://schemas.microsoft.com/office/powerpoint/2010/main" val="193537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8D30C-9843-72FF-0535-57E3FF46BA3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A41DD83-7475-902F-55E0-78E01055A65B}"/>
              </a:ext>
            </a:extLst>
          </p:cNvPr>
          <p:cNvSpPr/>
          <p:nvPr/>
        </p:nvSpPr>
        <p:spPr>
          <a:xfrm>
            <a:off x="4287518" y="3085263"/>
            <a:ext cx="7635079" cy="834524"/>
          </a:xfrm>
          <a:prstGeom prst="rect">
            <a:avLst/>
          </a:prstGeom>
        </p:spPr>
        <p:txBody>
          <a:bodyPr wrap="square">
            <a:spAutoFit/>
          </a:bodyPr>
          <a:lstStyle/>
          <a:p>
            <a:pPr algn="ctr">
              <a:lnSpc>
                <a:spcPct val="150000"/>
              </a:lnSpc>
              <a:spcAft>
                <a:spcPts val="800"/>
              </a:spcAft>
            </a:pPr>
            <a:r>
              <a:rPr lang="en-IN" sz="36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3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4" name="Rectangle 13">
            <a:extLst>
              <a:ext uri="{FF2B5EF4-FFF2-40B4-BE49-F238E27FC236}">
                <a16:creationId xmlns:a16="http://schemas.microsoft.com/office/drawing/2014/main" id="{CAB5A604-6ED6-A4D8-B8D7-FE01BF48F9DE}"/>
              </a:ext>
            </a:extLst>
          </p:cNvPr>
          <p:cNvSpPr/>
          <p:nvPr/>
        </p:nvSpPr>
        <p:spPr>
          <a:xfrm>
            <a:off x="8819584" y="5523478"/>
            <a:ext cx="305729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Kumta</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C6D8DE0-E24A-9F9C-611E-07E0B0CA2211}"/>
              </a:ext>
            </a:extLst>
          </p:cNvPr>
          <p:cNvSpPr/>
          <p:nvPr/>
        </p:nvSpPr>
        <p:spPr>
          <a:xfrm>
            <a:off x="8778240" y="6023146"/>
            <a:ext cx="32300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Computer Applications</a:t>
            </a:r>
            <a:endParaRPr lang="en-IN" sz="24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7E1A82E5-1932-FE3D-06C7-27BC6917D890}"/>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2AEFFE76-8FE4-2A1E-B365-37FD82BC5D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83E8506-09EA-53C7-9C56-A5295E404F6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993764A2-6E36-07E3-6747-53CE5E86745B}"/>
              </a:ext>
            </a:extLst>
          </p:cNvPr>
          <p:cNvCxnSpPr>
            <a:cxnSpLocks/>
          </p:cNvCxnSpPr>
          <p:nvPr/>
        </p:nvCxnSpPr>
        <p:spPr>
          <a:xfrm>
            <a:off x="4511040" y="3919787"/>
            <a:ext cx="713232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5E423C-3FF0-4F43-0E71-2476559CFE03}"/>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07F7712A-CA36-6DCE-87AE-9F9D92F7928D}"/>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52675A5-02B9-A0FB-BFA1-24E90D4952A6}"/>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 name="Picture 1">
            <a:extLst>
              <a:ext uri="{FF2B5EF4-FFF2-40B4-BE49-F238E27FC236}">
                <a16:creationId xmlns:a16="http://schemas.microsoft.com/office/drawing/2014/main" id="{F6C430B7-637D-BB22-10C7-0D1FDF85F0A9}"/>
              </a:ext>
            </a:extLst>
          </p:cNvPr>
          <p:cNvPicPr>
            <a:picLocks noChangeAspect="1"/>
          </p:cNvPicPr>
          <p:nvPr/>
        </p:nvPicPr>
        <p:blipFill>
          <a:blip r:embed="rId2"/>
          <a:stretch>
            <a:fillRect/>
          </a:stretch>
        </p:blipFill>
        <p:spPr>
          <a:xfrm>
            <a:off x="1772840" y="1776204"/>
            <a:ext cx="2111590" cy="3550188"/>
          </a:xfrm>
          <a:prstGeom prst="rect">
            <a:avLst/>
          </a:prstGeom>
        </p:spPr>
      </p:pic>
      <p:sp>
        <p:nvSpPr>
          <p:cNvPr id="4" name="TextBox 3">
            <a:extLst>
              <a:ext uri="{FF2B5EF4-FFF2-40B4-BE49-F238E27FC236}">
                <a16:creationId xmlns:a16="http://schemas.microsoft.com/office/drawing/2014/main" id="{268906CD-7CD4-E207-024F-A657869C2E21}"/>
              </a:ext>
            </a:extLst>
          </p:cNvPr>
          <p:cNvSpPr txBox="1"/>
          <p:nvPr/>
        </p:nvSpPr>
        <p:spPr>
          <a:xfrm>
            <a:off x="4439920" y="4029134"/>
            <a:ext cx="6096000" cy="461665"/>
          </a:xfrm>
          <a:prstGeom prst="rect">
            <a:avLst/>
          </a:prstGeom>
          <a:noFill/>
        </p:spPr>
        <p:txBody>
          <a:bodyPr wrap="square">
            <a:spAutoFit/>
          </a:bodyPr>
          <a:lstStyle/>
          <a:p>
            <a:r>
              <a:rPr lang="en-IN" sz="2400" b="1" dirty="0">
                <a:solidFill>
                  <a:srgbClr val="C00000"/>
                </a:solidFill>
              </a:rPr>
              <a:t>SUBJECT CODE : UQ23CA653A </a:t>
            </a:r>
          </a:p>
        </p:txBody>
      </p:sp>
    </p:spTree>
    <p:extLst>
      <p:ext uri="{BB962C8B-B14F-4D97-AF65-F5344CB8AC3E}">
        <p14:creationId xmlns:p14="http://schemas.microsoft.com/office/powerpoint/2010/main" val="110092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3020912"/>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a:t>
            </a:r>
            <a:r>
              <a:rPr lang="en-US" sz="2400" b="1" dirty="0" err="1">
                <a:latin typeface="Times New Roman" panose="02020603050405020304" pitchFamily="18" charset="0"/>
                <a:cs typeface="Times New Roman" panose="02020603050405020304" pitchFamily="18" charset="0"/>
              </a:rPr>
              <a:t>Kumta</a:t>
            </a:r>
            <a:endParaRPr lang="en-IN" sz="2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Applications</a:t>
            </a:r>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ADD599C-3DA0-4168-B5D7-CBDB66079CEF}"/>
              </a:ext>
            </a:extLst>
          </p:cNvPr>
          <p:cNvSpPr/>
          <p:nvPr/>
        </p:nvSpPr>
        <p:spPr>
          <a:xfrm>
            <a:off x="4300315" y="4342706"/>
            <a:ext cx="7497214" cy="461665"/>
          </a:xfrm>
          <a:prstGeom prst="rect">
            <a:avLst/>
          </a:prstGeom>
        </p:spPr>
        <p:txBody>
          <a:bodyPr wrap="square">
            <a:spAutoFit/>
          </a:bodyPr>
          <a:lstStyle/>
          <a:p>
            <a:r>
              <a:rPr lang="en-US" sz="2400" b="1" dirty="0"/>
              <a:t>samyuktad@pes.edu</a:t>
            </a:r>
            <a:endParaRPr lang="en-IN" sz="2400" b="1"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287946" y="2037337"/>
            <a:ext cx="7497214" cy="646331"/>
          </a:xfrm>
          <a:prstGeom prst="rect">
            <a:avLst/>
          </a:prstGeom>
        </p:spPr>
        <p:txBody>
          <a:bodyPr wrap="square">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43AE97D4-1603-3ED5-E4CC-C214E90C47A9}"/>
              </a:ext>
            </a:extLst>
          </p:cNvPr>
          <p:cNvPicPr>
            <a:picLocks noChangeAspect="1"/>
          </p:cNvPicPr>
          <p:nvPr/>
        </p:nvPicPr>
        <p:blipFill>
          <a:blip r:embed="rId2"/>
          <a:stretch>
            <a:fillRect/>
          </a:stretch>
        </p:blipFill>
        <p:spPr>
          <a:xfrm>
            <a:off x="1881540" y="1538750"/>
            <a:ext cx="2109399" cy="3554276"/>
          </a:xfrm>
          <a:prstGeom prst="rect">
            <a:avLst/>
          </a:prstGeom>
        </p:spPr>
      </p:pic>
    </p:spTree>
    <p:extLst>
      <p:ext uri="{BB962C8B-B14F-4D97-AF65-F5344CB8AC3E}">
        <p14:creationId xmlns:p14="http://schemas.microsoft.com/office/powerpoint/2010/main" val="208147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Non Relational Database Types</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3" y="1296965"/>
            <a:ext cx="9975697" cy="5262979"/>
          </a:xfrm>
          <a:prstGeom prst="rect">
            <a:avLst/>
          </a:prstGeom>
          <a:noFill/>
        </p:spPr>
        <p:txBody>
          <a:bodyPr wrap="square">
            <a:spAutoFit/>
          </a:bodyPr>
          <a:lstStyle/>
          <a:p>
            <a:pPr algn="l" fontAlgn="base"/>
            <a:r>
              <a:rPr lang="en-IN" sz="2800" b="1" i="0" dirty="0">
                <a:effectLst/>
                <a:highlight>
                  <a:srgbClr val="FFFFFF"/>
                </a:highlight>
                <a:latin typeface="Times New Roman" panose="02020603050405020304" pitchFamily="18" charset="0"/>
                <a:cs typeface="Times New Roman" panose="02020603050405020304" pitchFamily="18" charset="0"/>
              </a:rPr>
              <a:t>Wide Column / Column Family Database</a:t>
            </a:r>
          </a:p>
          <a:p>
            <a:pPr algn="l" fontAlgn="base"/>
            <a:endParaRPr lang="en-IN" sz="2800" b="1" i="0" dirty="0">
              <a:effectLst/>
              <a:highlight>
                <a:srgbClr val="FFFFFF"/>
              </a:highligh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effectLst/>
                <a:highlight>
                  <a:srgbClr val="FFFFFF"/>
                </a:highlight>
                <a:latin typeface="Times New Roman" panose="02020603050405020304" pitchFamily="18" charset="0"/>
                <a:cs typeface="Times New Roman" panose="02020603050405020304" pitchFamily="18" charset="0"/>
              </a:rPr>
              <a:t>Column family database store data in records with an ability to hold very large numbers of dynamic columns. </a:t>
            </a:r>
          </a:p>
          <a:p>
            <a:pPr marL="457200" indent="-457200" algn="just">
              <a:buFont typeface="Arial" panose="020B0604020202020204" pitchFamily="34" charset="0"/>
              <a:buChar char="•"/>
            </a:pPr>
            <a:r>
              <a:rPr lang="en-US" sz="2800" b="0" i="0" dirty="0">
                <a:effectLst/>
                <a:highlight>
                  <a:srgbClr val="FFFFFF"/>
                </a:highlight>
                <a:latin typeface="Times New Roman" panose="02020603050405020304" pitchFamily="18" charset="0"/>
                <a:cs typeface="Times New Roman" panose="02020603050405020304" pitchFamily="18" charset="0"/>
              </a:rPr>
              <a:t>Columns can contain null values and data with different data types. In addition, data is stored in cells grouped in columns of data rather than as rows of data. </a:t>
            </a:r>
          </a:p>
          <a:p>
            <a:pPr marL="457200" indent="-457200" algn="just">
              <a:buFont typeface="Arial" panose="020B0604020202020204" pitchFamily="34" charset="0"/>
              <a:buChar char="•"/>
            </a:pPr>
            <a:r>
              <a:rPr lang="en-US" sz="2800" b="0" i="0" dirty="0">
                <a:effectLst/>
                <a:highlight>
                  <a:srgbClr val="FFFFFF"/>
                </a:highlight>
                <a:latin typeface="Times New Roman" panose="02020603050405020304" pitchFamily="18" charset="0"/>
                <a:cs typeface="Times New Roman" panose="02020603050405020304" pitchFamily="18" charset="0"/>
              </a:rPr>
              <a:t>Columns are logically grouped into column families. Column families can contain a virtually unlimited number of columns that can be created at run-time or while defining the schema. </a:t>
            </a:r>
          </a:p>
          <a:p>
            <a:pPr marL="457200" indent="-457200" algn="just">
              <a:buFont typeface="Arial" panose="020B0604020202020204" pitchFamily="34" charset="0"/>
              <a:buChar char="•"/>
            </a:pPr>
            <a:r>
              <a:rPr lang="en-US" sz="2800" dirty="0">
                <a:highlight>
                  <a:srgbClr val="FFFFFF"/>
                </a:highlight>
                <a:latin typeface="Times New Roman" panose="02020603050405020304" pitchFamily="18" charset="0"/>
                <a:cs typeface="Times New Roman" panose="02020603050405020304" pitchFamily="18" charset="0"/>
              </a:rPr>
              <a:t>C</a:t>
            </a:r>
            <a:r>
              <a:rPr lang="en-US" sz="2800" b="0" i="0" dirty="0">
                <a:effectLst/>
                <a:highlight>
                  <a:srgbClr val="FFFFFF"/>
                </a:highlight>
                <a:latin typeface="Times New Roman" panose="02020603050405020304" pitchFamily="18" charset="0"/>
                <a:cs typeface="Times New Roman" panose="02020603050405020304" pitchFamily="18" charset="0"/>
              </a:rPr>
              <a:t>olumn families are groups of similar data that is usually accessed together.</a:t>
            </a:r>
            <a:endParaRPr lang="en-US" sz="2800" b="1" dirty="0">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4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Non Relational Database Types</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3" name="Picture 2">
            <a:extLst>
              <a:ext uri="{FF2B5EF4-FFF2-40B4-BE49-F238E27FC236}">
                <a16:creationId xmlns:a16="http://schemas.microsoft.com/office/drawing/2014/main" id="{7EF97838-2810-C50C-E8CC-7D790C625649}"/>
              </a:ext>
            </a:extLst>
          </p:cNvPr>
          <p:cNvPicPr>
            <a:picLocks noChangeAspect="1"/>
          </p:cNvPicPr>
          <p:nvPr/>
        </p:nvPicPr>
        <p:blipFill>
          <a:blip r:embed="rId3"/>
          <a:stretch>
            <a:fillRect/>
          </a:stretch>
        </p:blipFill>
        <p:spPr>
          <a:xfrm>
            <a:off x="6679752" y="1876710"/>
            <a:ext cx="3703768" cy="3863070"/>
          </a:xfrm>
          <a:prstGeom prst="rect">
            <a:avLst/>
          </a:prstGeom>
        </p:spPr>
      </p:pic>
      <p:sp>
        <p:nvSpPr>
          <p:cNvPr id="6" name="TextBox 5">
            <a:extLst>
              <a:ext uri="{FF2B5EF4-FFF2-40B4-BE49-F238E27FC236}">
                <a16:creationId xmlns:a16="http://schemas.microsoft.com/office/drawing/2014/main" id="{CBC89FDA-5BE4-B104-C701-2257109094AA}"/>
              </a:ext>
            </a:extLst>
          </p:cNvPr>
          <p:cNvSpPr txBox="1"/>
          <p:nvPr/>
        </p:nvSpPr>
        <p:spPr>
          <a:xfrm>
            <a:off x="407823" y="1878275"/>
            <a:ext cx="5911997" cy="440120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is stored in columns instead of rows as in a conventional relational database management system (RDBMS).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names and format of the columns can vary from row to row in the same table.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wide column database can be interpreted as a two-dimensional key-value.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08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Non Relational Database Types</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6" name="TextBox 5">
            <a:extLst>
              <a:ext uri="{FF2B5EF4-FFF2-40B4-BE49-F238E27FC236}">
                <a16:creationId xmlns:a16="http://schemas.microsoft.com/office/drawing/2014/main" id="{CBC89FDA-5BE4-B104-C701-2257109094AA}"/>
              </a:ext>
            </a:extLst>
          </p:cNvPr>
          <p:cNvSpPr txBox="1"/>
          <p:nvPr/>
        </p:nvSpPr>
        <p:spPr>
          <a:xfrm>
            <a:off x="407823" y="1399304"/>
            <a:ext cx="9975697" cy="4832092"/>
          </a:xfrm>
          <a:prstGeom prst="rect">
            <a:avLst/>
          </a:prstGeom>
          <a:noFill/>
        </p:spPr>
        <p:txBody>
          <a:bodyPr wrap="square">
            <a:spAutoFit/>
          </a:bodyPr>
          <a:lstStyle/>
          <a:p>
            <a:pPr algn="just"/>
            <a:r>
              <a:rPr lang="en-US" sz="2800" b="1" dirty="0">
                <a:highlight>
                  <a:srgbClr val="FFFFFF"/>
                </a:highlight>
                <a:latin typeface="Times New Roman" panose="02020603050405020304" pitchFamily="18" charset="0"/>
                <a:cs typeface="Times New Roman" panose="02020603050405020304" pitchFamily="18" charset="0"/>
              </a:rPr>
              <a:t>C</a:t>
            </a:r>
            <a:r>
              <a:rPr lang="en-US" sz="2800" b="1" i="0" dirty="0">
                <a:effectLst/>
                <a:highlight>
                  <a:srgbClr val="FFFFFF"/>
                </a:highlight>
                <a:latin typeface="Times New Roman" panose="02020603050405020304" pitchFamily="18" charset="0"/>
                <a:cs typeface="Times New Roman" panose="02020603050405020304" pitchFamily="18" charset="0"/>
              </a:rPr>
              <a:t>olumn family databases</a:t>
            </a:r>
            <a:r>
              <a:rPr lang="en-US" sz="2800" b="0" i="0" dirty="0">
                <a:effectLst/>
                <a:highlight>
                  <a:srgbClr val="FFFFFF"/>
                </a:highlight>
                <a:latin typeface="Times New Roman" panose="02020603050405020304" pitchFamily="18" charset="0"/>
                <a:cs typeface="Times New Roman" panose="02020603050405020304" pitchFamily="18" charset="0"/>
              </a:rPr>
              <a:t> do not utilize table joins that are common in traditional RDMS, they tend to scale and perform well even with massive amounts of included data. And databases with billions of rows and hundreds or thousands of columns are common.  </a:t>
            </a:r>
          </a:p>
          <a:p>
            <a:pPr algn="just"/>
            <a:endParaRPr lang="en-US" sz="2800" dirty="0">
              <a:highlight>
                <a:srgbClr val="FFFFFF"/>
              </a:highlight>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When Similar data comes in same place offer better compression</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Example Google sheet, Excel sheet</a:t>
            </a:r>
          </a:p>
          <a:p>
            <a:pPr algn="just"/>
            <a:endParaRPr lang="en-US" sz="2800" b="0" i="0" dirty="0">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114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Non Relational Database Types</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6" name="TextBox 5">
            <a:extLst>
              <a:ext uri="{FF2B5EF4-FFF2-40B4-BE49-F238E27FC236}">
                <a16:creationId xmlns:a16="http://schemas.microsoft.com/office/drawing/2014/main" id="{CBC89FDA-5BE4-B104-C701-2257109094AA}"/>
              </a:ext>
            </a:extLst>
          </p:cNvPr>
          <p:cNvSpPr txBox="1"/>
          <p:nvPr/>
        </p:nvSpPr>
        <p:spPr>
          <a:xfrm>
            <a:off x="407823" y="1399304"/>
            <a:ext cx="9975697" cy="3600986"/>
          </a:xfrm>
          <a:prstGeom prst="rect">
            <a:avLst/>
          </a:prstGeom>
          <a:noFill/>
        </p:spPr>
        <p:txBody>
          <a:bodyPr wrap="square">
            <a:spAutoFit/>
          </a:bodyPr>
          <a:lstStyle/>
          <a:p>
            <a:pPr algn="just"/>
            <a:r>
              <a:rPr lang="en-US" sz="2800" b="0" i="0" dirty="0">
                <a:effectLst/>
                <a:highlight>
                  <a:srgbClr val="FFFFFF"/>
                </a:highlight>
                <a:latin typeface="Times New Roman" panose="02020603050405020304" pitchFamily="18" charset="0"/>
                <a:cs typeface="Times New Roman" panose="02020603050405020304" pitchFamily="18" charset="0"/>
              </a:rPr>
              <a:t>For example, </a:t>
            </a:r>
          </a:p>
          <a:p>
            <a:pPr algn="just"/>
            <a:r>
              <a:rPr lang="en-US" sz="2800" b="0" i="0" dirty="0">
                <a:effectLst/>
                <a:highlight>
                  <a:srgbClr val="FFFFFF"/>
                </a:highlight>
                <a:latin typeface="Times New Roman" panose="02020603050405020304" pitchFamily="18" charset="0"/>
                <a:cs typeface="Times New Roman" panose="02020603050405020304" pitchFamily="18" charset="0"/>
              </a:rPr>
              <a:t>A </a:t>
            </a:r>
            <a:r>
              <a:rPr lang="en-US" sz="3200" b="1" dirty="0">
                <a:highlight>
                  <a:srgbClr val="FFFFFF"/>
                </a:highlight>
                <a:latin typeface="Times New Roman" panose="02020603050405020304" pitchFamily="18" charset="0"/>
                <a:cs typeface="Times New Roman" panose="02020603050405020304" pitchFamily="18" charset="0"/>
              </a:rPr>
              <a:t>G</a:t>
            </a:r>
            <a:r>
              <a:rPr lang="en-US" sz="3200" b="1" i="0" dirty="0">
                <a:effectLst/>
                <a:highlight>
                  <a:srgbClr val="FFFFFF"/>
                </a:highlight>
                <a:latin typeface="Times New Roman" panose="02020603050405020304" pitchFamily="18" charset="0"/>
                <a:cs typeface="Times New Roman" panose="02020603050405020304" pitchFamily="18" charset="0"/>
              </a:rPr>
              <a:t>eographic information systems (GIS) like Google </a:t>
            </a:r>
            <a:r>
              <a:rPr lang="en-US" sz="2800" b="0" i="0" dirty="0">
                <a:effectLst/>
                <a:highlight>
                  <a:srgbClr val="FFFFFF"/>
                </a:highlight>
                <a:latin typeface="Times New Roman" panose="02020603050405020304" pitchFamily="18" charset="0"/>
                <a:cs typeface="Times New Roman" panose="02020603050405020304" pitchFamily="18" charset="0"/>
              </a:rPr>
              <a:t>Earth may a row ID for every longitude position on the planet and a column for every latitude position.  Thus, if one database contains data on every square mile on Earth, there could be thousand of rows and thousands of columns in the database. And most of the columns in the database will have no value, meaning that the database is both large and sparsely populated.</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212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Example of Column Family Database</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4" name="Picture 3">
            <a:extLst>
              <a:ext uri="{FF2B5EF4-FFF2-40B4-BE49-F238E27FC236}">
                <a16:creationId xmlns:a16="http://schemas.microsoft.com/office/drawing/2014/main" id="{D50920B6-2781-BBF0-6159-68679E47CC7F}"/>
              </a:ext>
            </a:extLst>
          </p:cNvPr>
          <p:cNvPicPr>
            <a:picLocks noChangeAspect="1"/>
          </p:cNvPicPr>
          <p:nvPr/>
        </p:nvPicPr>
        <p:blipFill>
          <a:blip r:embed="rId3"/>
          <a:stretch>
            <a:fillRect/>
          </a:stretch>
        </p:blipFill>
        <p:spPr>
          <a:xfrm>
            <a:off x="407823" y="2007847"/>
            <a:ext cx="7969660" cy="4388076"/>
          </a:xfrm>
          <a:prstGeom prst="rect">
            <a:avLst/>
          </a:prstGeom>
        </p:spPr>
      </p:pic>
      <p:sp>
        <p:nvSpPr>
          <p:cNvPr id="5" name="TextBox 4">
            <a:extLst>
              <a:ext uri="{FF2B5EF4-FFF2-40B4-BE49-F238E27FC236}">
                <a16:creationId xmlns:a16="http://schemas.microsoft.com/office/drawing/2014/main" id="{1A1BD254-E44C-E68A-4210-1BCD260A9842}"/>
              </a:ext>
            </a:extLst>
          </p:cNvPr>
          <p:cNvSpPr txBox="1"/>
          <p:nvPr/>
        </p:nvSpPr>
        <p:spPr>
          <a:xfrm>
            <a:off x="407822" y="1284514"/>
            <a:ext cx="9498177"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Traditional Way of storing Data in Row oriented</a:t>
            </a:r>
          </a:p>
        </p:txBody>
      </p:sp>
    </p:spTree>
    <p:extLst>
      <p:ext uri="{BB962C8B-B14F-4D97-AF65-F5344CB8AC3E}">
        <p14:creationId xmlns:p14="http://schemas.microsoft.com/office/powerpoint/2010/main" val="233693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Example of Column Family Database</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1A1BD254-E44C-E68A-4210-1BCD260A9842}"/>
              </a:ext>
            </a:extLst>
          </p:cNvPr>
          <p:cNvSpPr txBox="1"/>
          <p:nvPr/>
        </p:nvSpPr>
        <p:spPr>
          <a:xfrm>
            <a:off x="407822" y="1284514"/>
            <a:ext cx="1049966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Data stored in Column family database(Hybrid Storage)</a:t>
            </a:r>
          </a:p>
        </p:txBody>
      </p:sp>
      <p:pic>
        <p:nvPicPr>
          <p:cNvPr id="6" name="Picture 5">
            <a:extLst>
              <a:ext uri="{FF2B5EF4-FFF2-40B4-BE49-F238E27FC236}">
                <a16:creationId xmlns:a16="http://schemas.microsoft.com/office/drawing/2014/main" id="{1F05A4AC-261F-A0BC-EF35-886F44ADCA6F}"/>
              </a:ext>
            </a:extLst>
          </p:cNvPr>
          <p:cNvPicPr>
            <a:picLocks noChangeAspect="1"/>
          </p:cNvPicPr>
          <p:nvPr/>
        </p:nvPicPr>
        <p:blipFill>
          <a:blip r:embed="rId3"/>
          <a:stretch>
            <a:fillRect/>
          </a:stretch>
        </p:blipFill>
        <p:spPr>
          <a:xfrm>
            <a:off x="517332" y="1915159"/>
            <a:ext cx="9018554" cy="4696369"/>
          </a:xfrm>
          <a:prstGeom prst="rect">
            <a:avLst/>
          </a:prstGeom>
        </p:spPr>
      </p:pic>
    </p:spTree>
    <p:extLst>
      <p:ext uri="{BB962C8B-B14F-4D97-AF65-F5344CB8AC3E}">
        <p14:creationId xmlns:p14="http://schemas.microsoft.com/office/powerpoint/2010/main" val="258156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Example of Column Family Database</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1A1BD254-E44C-E68A-4210-1BCD260A9842}"/>
              </a:ext>
            </a:extLst>
          </p:cNvPr>
          <p:cNvSpPr txBox="1"/>
          <p:nvPr/>
        </p:nvSpPr>
        <p:spPr>
          <a:xfrm>
            <a:off x="407822" y="1284514"/>
            <a:ext cx="9975697"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Data stored in </a:t>
            </a:r>
            <a:r>
              <a:rPr lang="en-IN" sz="3200" b="1" dirty="0">
                <a:solidFill>
                  <a:srgbClr val="C00000"/>
                </a:solidFill>
                <a:latin typeface="Times New Roman" panose="02020603050405020304" pitchFamily="18" charset="0"/>
                <a:cs typeface="Times New Roman" panose="02020603050405020304" pitchFamily="18" charset="0"/>
              </a:rPr>
              <a:t>CASSANDRA</a:t>
            </a:r>
            <a:r>
              <a:rPr lang="en-IN" sz="3200" b="1" dirty="0">
                <a:latin typeface="Times New Roman" panose="02020603050405020304" pitchFamily="18" charset="0"/>
                <a:cs typeface="Times New Roman" panose="02020603050405020304" pitchFamily="18" charset="0"/>
              </a:rPr>
              <a:t> Column family database</a:t>
            </a:r>
          </a:p>
        </p:txBody>
      </p:sp>
      <p:pic>
        <p:nvPicPr>
          <p:cNvPr id="6" name="Picture 5">
            <a:extLst>
              <a:ext uri="{FF2B5EF4-FFF2-40B4-BE49-F238E27FC236}">
                <a16:creationId xmlns:a16="http://schemas.microsoft.com/office/drawing/2014/main" id="{AFAF21ED-FD0E-438D-5F5F-1F4EE6A157D3}"/>
              </a:ext>
            </a:extLst>
          </p:cNvPr>
          <p:cNvPicPr>
            <a:picLocks noChangeAspect="1"/>
          </p:cNvPicPr>
          <p:nvPr/>
        </p:nvPicPr>
        <p:blipFill>
          <a:blip r:embed="rId3"/>
          <a:stretch>
            <a:fillRect/>
          </a:stretch>
        </p:blipFill>
        <p:spPr>
          <a:xfrm>
            <a:off x="380946" y="2317670"/>
            <a:ext cx="11430107" cy="4170216"/>
          </a:xfrm>
          <a:prstGeom prst="rect">
            <a:avLst/>
          </a:prstGeom>
        </p:spPr>
      </p:pic>
    </p:spTree>
    <p:extLst>
      <p:ext uri="{BB962C8B-B14F-4D97-AF65-F5344CB8AC3E}">
        <p14:creationId xmlns:p14="http://schemas.microsoft.com/office/powerpoint/2010/main" val="297590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Non Relational Database Types</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6" name="TextBox 5">
            <a:extLst>
              <a:ext uri="{FF2B5EF4-FFF2-40B4-BE49-F238E27FC236}">
                <a16:creationId xmlns:a16="http://schemas.microsoft.com/office/drawing/2014/main" id="{CBC89FDA-5BE4-B104-C701-2257109094AA}"/>
              </a:ext>
            </a:extLst>
          </p:cNvPr>
          <p:cNvSpPr txBox="1"/>
          <p:nvPr/>
        </p:nvSpPr>
        <p:spPr>
          <a:xfrm>
            <a:off x="407823" y="1399304"/>
            <a:ext cx="9975697" cy="3970318"/>
          </a:xfrm>
          <a:prstGeom prst="rect">
            <a:avLst/>
          </a:prstGeom>
          <a:noFill/>
        </p:spPr>
        <p:txBody>
          <a:bodyPr wrap="square">
            <a:spAutoFit/>
          </a:bodyPr>
          <a:lstStyle/>
          <a:p>
            <a:pPr algn="just"/>
            <a:r>
              <a:rPr lang="en-US" sz="2800" b="1" dirty="0">
                <a:highlight>
                  <a:srgbClr val="FFFFFF"/>
                </a:highlight>
                <a:latin typeface="Times New Roman" panose="02020603050405020304" pitchFamily="18" charset="0"/>
                <a:cs typeface="Times New Roman" panose="02020603050405020304" pitchFamily="18" charset="0"/>
              </a:rPr>
              <a:t>Column Family Databases</a:t>
            </a:r>
          </a:p>
          <a:p>
            <a:pPr algn="just"/>
            <a:endParaRPr lang="en-US" sz="2800" dirty="0">
              <a:highlight>
                <a:srgbClr val="FFFFFF"/>
              </a:highligh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dirty="0" err="1">
                <a:highlight>
                  <a:srgbClr val="FFFFFF"/>
                </a:highlight>
                <a:latin typeface="Times New Roman" panose="02020603050405020304" pitchFamily="18" charset="0"/>
                <a:cs typeface="Times New Roman" panose="02020603050405020304" pitchFamily="18" charset="0"/>
              </a:rPr>
              <a:t>Hbase</a:t>
            </a:r>
            <a:endParaRPr lang="en-US" sz="2800" dirty="0">
              <a:highlight>
                <a:srgbClr val="FFFFFF"/>
              </a:highligh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dirty="0">
                <a:highlight>
                  <a:srgbClr val="FFFFFF"/>
                </a:highlight>
                <a:latin typeface="Times New Roman" panose="02020603050405020304" pitchFamily="18" charset="0"/>
                <a:cs typeface="Times New Roman" panose="02020603050405020304" pitchFamily="18" charset="0"/>
              </a:rPr>
              <a:t>Cassandra</a:t>
            </a:r>
          </a:p>
          <a:p>
            <a:pPr marL="914400" lvl="1" indent="-457200" algn="just">
              <a:buFont typeface="Arial" panose="020B0604020202020204" pitchFamily="34" charset="0"/>
              <a:buChar char="•"/>
            </a:pPr>
            <a:r>
              <a:rPr lang="en-US" sz="2800" dirty="0" err="1">
                <a:highlight>
                  <a:srgbClr val="FFFFFF"/>
                </a:highlight>
                <a:latin typeface="Times New Roman" panose="02020603050405020304" pitchFamily="18" charset="0"/>
                <a:cs typeface="Times New Roman" panose="02020603050405020304" pitchFamily="18" charset="0"/>
              </a:rPr>
              <a:t>HyperTable</a:t>
            </a:r>
            <a:endParaRPr lang="en-US" sz="2800" dirty="0">
              <a:highlight>
                <a:srgbClr val="FFFFFF"/>
              </a:highlight>
              <a:latin typeface="Times New Roman" panose="02020603050405020304" pitchFamily="18" charset="0"/>
              <a:cs typeface="Times New Roman" panose="02020603050405020304" pitchFamily="18" charset="0"/>
            </a:endParaRPr>
          </a:p>
          <a:p>
            <a:pPr algn="just"/>
            <a:endParaRPr lang="en-US" sz="2800" dirty="0">
              <a:highlight>
                <a:srgbClr val="FFFFFF"/>
              </a:highlight>
              <a:latin typeface="Times New Roman" panose="02020603050405020304" pitchFamily="18" charset="0"/>
              <a:cs typeface="Times New Roman" panose="02020603050405020304" pitchFamily="18" charset="0"/>
            </a:endParaRPr>
          </a:p>
          <a:p>
            <a:pPr algn="just"/>
            <a:r>
              <a:rPr lang="en-US" sz="2800" b="0" i="0" dirty="0">
                <a:solidFill>
                  <a:srgbClr val="0D0D0D"/>
                </a:solidFill>
                <a:effectLst/>
                <a:highlight>
                  <a:srgbClr val="FFFFFF"/>
                </a:highlight>
                <a:latin typeface="Times New Roman" panose="02020603050405020304" pitchFamily="18" charset="0"/>
                <a:cs typeface="Times New Roman" panose="02020603050405020304" pitchFamily="18" charset="0"/>
              </a:rPr>
              <a:t>They are commonly used in applications such as real-time analytics, sensor data storage, and high-volume transactional systems where scalability and performance are critical.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21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444</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 D KUMTA DOCA</dc:creator>
  <cp:lastModifiedBy>SAMYUKTA D KUMTA DOCA</cp:lastModifiedBy>
  <cp:revision>13</cp:revision>
  <dcterms:created xsi:type="dcterms:W3CDTF">2024-04-21T16:16:16Z</dcterms:created>
  <dcterms:modified xsi:type="dcterms:W3CDTF">2024-04-21T19:13:59Z</dcterms:modified>
</cp:coreProperties>
</file>