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notesMasterIdLst>
    <p:notesMasterId r:id="rId8"/>
  </p:notesMasterIdLst>
  <p:sldIdLst>
    <p:sldId id="256" r:id="rId2"/>
    <p:sldId id="257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B3B6D-1EB5-204D-B1C5-DDC9DCDC7F7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DD3C4-6B0E-2543-87E9-1FC04E18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D3C4-6B0E-2543-87E9-1FC04E1895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3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51B6-BBEF-0648-A1C7-0F6CCCF87050}" type="datetime2">
              <a:rPr lang="en-US" smtClean="0"/>
              <a:t>Thursday, December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A17FF2F-0DD0-C047-AFBC-E3B808225E78}" type="datetime2">
              <a:rPr lang="en-US" smtClean="0"/>
              <a:t>Thursday, December 10, 2020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10045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52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C46DD-3DDB-4C12-B3DA-8FB2BD7A4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98" b="16995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72" name="Rectangle 54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Rectangle 60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4D1E5-E6B3-A940-BF0C-DF623DCB3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103" y="444512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IST-652: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B61E2-23AB-4D46-9F29-7C3EA2841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103" y="5632383"/>
            <a:ext cx="9535298" cy="76841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 analytics and recommendations in distributed systems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      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SHARAT SRIPADA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38199-51DC-2746-B62F-3976CFFC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C11FAC-D8FD-364A-9DBD-C3B75EE86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729870" cy="58919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45A2516-E1EE-F842-A88F-74F3C1A27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62" y="1235676"/>
            <a:ext cx="3274541" cy="3669955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A9C6ACFC-86AE-DE4F-B473-C6A2EADD8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2138" y="775252"/>
            <a:ext cx="5794513" cy="5426765"/>
          </a:xfrm>
        </p:spPr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Securing enterprise/cloud data can be realized via what is commonly known as network firewall policies or rules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In traditional network architecture, perimeter firewalls can achieve this but with the advent of software defined networks (SDN), firewalls are de-centralized and distributed</a:t>
            </a:r>
          </a:p>
          <a:p>
            <a:pPr lvl="1" algn="l"/>
            <a:r>
              <a:rPr lang="en-US" dirty="0"/>
              <a:t>GOAL: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Collect logs (un-structured data) across the distributed plane and build an analytics/recommendation system based on machine-learning </a:t>
            </a:r>
            <a:endParaRPr lang="en-US" sz="19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F2F86F-F7D0-854F-B800-B01BFE6B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C3D29-72BB-664D-891B-1A0086412280}"/>
              </a:ext>
            </a:extLst>
          </p:cNvPr>
          <p:cNvSpPr txBox="1"/>
          <p:nvPr/>
        </p:nvSpPr>
        <p:spPr>
          <a:xfrm>
            <a:off x="2310714" y="4930343"/>
            <a:ext cx="2663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De-centralized/distributed Firewall</a:t>
            </a:r>
          </a:p>
        </p:txBody>
      </p:sp>
    </p:spTree>
    <p:extLst>
      <p:ext uri="{BB962C8B-B14F-4D97-AF65-F5344CB8AC3E}">
        <p14:creationId xmlns:p14="http://schemas.microsoft.com/office/powerpoint/2010/main" val="360535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C11FAC-D8FD-364A-9DBD-C3B75EE86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729870" cy="589192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3D5EB0-034B-4242-BC18-B63328AD5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2138" y="775252"/>
            <a:ext cx="5794513" cy="5426765"/>
          </a:xfrm>
        </p:spPr>
        <p:txBody>
          <a:bodyPr>
            <a:normAutofit/>
          </a:bodyPr>
          <a:lstStyle/>
          <a:p>
            <a:pPr marL="914400" lvl="1" indent="-457200" algn="l">
              <a:buFont typeface="+mj-lt"/>
              <a:buAutoNum type="arabicPeriod"/>
            </a:pPr>
            <a:r>
              <a:rPr lang="en-US" sz="2100" dirty="0"/>
              <a:t>Traffic patterns or flows across the datacenter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Analyze and visualize traffic patterns – get counts of flows across TCP, UDP and ICMP protocols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Provide rule metrics across all network policies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Plot time-series graphs: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For high hitting flows (allow/deny) identify spikes, saw-tooth behavior or sustained/repeated patterns etc.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Finally, based on traffic patterns make recommendations to add/remove/update network policies or rules. Explore machine-learning algorithms to achieve this.</a:t>
            </a:r>
            <a:endParaRPr lang="en-US" dirty="0">
              <a:cs typeface="Calibri" panose="020F0502020204030204" pitchFamily="34" charset="0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A03943-18FF-804B-ABD6-0054C1838B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3" y="2442544"/>
            <a:ext cx="5943600" cy="737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B3AC27-CA38-9A4C-BDAF-916B48D198B3}"/>
              </a:ext>
            </a:extLst>
          </p:cNvPr>
          <p:cNvSpPr txBox="1"/>
          <p:nvPr/>
        </p:nvSpPr>
        <p:spPr>
          <a:xfrm>
            <a:off x="2778479" y="3152001"/>
            <a:ext cx="15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8159C-6962-444F-8268-ABA35A65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C11FAC-D8FD-364A-9DBD-C3B75EE86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729870" cy="589192"/>
          </a:xfrm>
        </p:spPr>
        <p:txBody>
          <a:bodyPr/>
          <a:lstStyle/>
          <a:p>
            <a:r>
              <a:rPr lang="en-US" dirty="0"/>
              <a:t>SOURCE OF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3D5EB0-034B-4242-BC18-B63328AD5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1591" y="775252"/>
            <a:ext cx="5711688" cy="5526156"/>
          </a:xfrm>
        </p:spPr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The source of data will largely be logs written by software components enforcing network policies or rules. It captures traffic flows/tuples  hitting an action (allow/deny).</a:t>
            </a:r>
            <a:endParaRPr lang="en-US" sz="21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 traffic flow or tuple would comprise the following fields: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-address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-address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src</a:t>
            </a:r>
            <a:r>
              <a:rPr lang="en-US" dirty="0"/>
              <a:t> port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dst</a:t>
            </a:r>
            <a:r>
              <a:rPr lang="en-US" dirty="0"/>
              <a:t> port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TCP/IP Protocol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Action – Deny/Permit</a:t>
            </a:r>
          </a:p>
          <a:p>
            <a:pPr lvl="2" algn="l"/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B3AC27-CA38-9A4C-BDAF-916B48D198B3}"/>
              </a:ext>
            </a:extLst>
          </p:cNvPr>
          <p:cNvSpPr txBox="1"/>
          <p:nvPr/>
        </p:nvSpPr>
        <p:spPr>
          <a:xfrm>
            <a:off x="1952323" y="2525787"/>
            <a:ext cx="244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 excerpt on distributed-plane (raw un-structured data)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0D8DE-3063-064B-B41D-E99E40A18336}"/>
              </a:ext>
            </a:extLst>
          </p:cNvPr>
          <p:cNvSpPr txBox="1"/>
          <p:nvPr/>
        </p:nvSpPr>
        <p:spPr>
          <a:xfrm>
            <a:off x="319710" y="1045628"/>
            <a:ext cx="5951881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2017-10-19T22:38:05.586Z 58734 INET match PASS domain-c8/1006 OUT 84 ICMP 172.18.8.121-&gt;172.18.8.119 RULE_TAG</a:t>
            </a:r>
          </a:p>
          <a:p>
            <a: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2017-10-19T22:38:08.723Z 58734 INET match PASS domain-c8/1006 OUT 60 TCP 172.18.8.121/36485-&gt;172.18.8.119/22 S RULE_TAG</a:t>
            </a:r>
          </a:p>
          <a:p>
            <a: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2017-10-19T22:38:18.785Z 58734 INET TERM domain-c8/1006 OUT ICMP 8 0 172.18.8.121-&gt;172.18.8.119 2/2 168/168 RULE_TAG</a:t>
            </a:r>
          </a:p>
          <a:p>
            <a:r>
              <a:rPr lang="en-US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2017-10-19T22:38:20.789Z 58734 INET TERM domain-c8/1006 OUT TCP FIN 172.18.8.121/36484-&gt;172.18.8.119/22 44/33 4965/5009 RULE_TAG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6CD85B3-60DD-3E47-A26A-C0A980F949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91" y="3742973"/>
            <a:ext cx="5943600" cy="130873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365E354-EC98-1D4C-A9CB-8F116D912F27}"/>
              </a:ext>
            </a:extLst>
          </p:cNvPr>
          <p:cNvSpPr/>
          <p:nvPr/>
        </p:nvSpPr>
        <p:spPr>
          <a:xfrm rot="5400000">
            <a:off x="2649503" y="3132267"/>
            <a:ext cx="549456" cy="3620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D3CF3-A540-0B45-B8AB-6F6DCAB64815}"/>
              </a:ext>
            </a:extLst>
          </p:cNvPr>
          <p:cNvSpPr txBox="1"/>
          <p:nvPr/>
        </p:nvSpPr>
        <p:spPr>
          <a:xfrm>
            <a:off x="1823116" y="5102825"/>
            <a:ext cx="244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loaded from Mongo-DB into data-frame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80DDD-0ACD-2743-92F3-E1732D5B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C11FAC-D8FD-364A-9DBD-C3B75EE86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729870" cy="589192"/>
          </a:xfrm>
        </p:spPr>
        <p:txBody>
          <a:bodyPr/>
          <a:lstStyle/>
          <a:p>
            <a:r>
              <a:rPr lang="en-US" dirty="0"/>
              <a:t>Analytics-DASHBOARD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B3AC27-CA38-9A4C-BDAF-916B48D198B3}"/>
              </a:ext>
            </a:extLst>
          </p:cNvPr>
          <p:cNvSpPr txBox="1"/>
          <p:nvPr/>
        </p:nvSpPr>
        <p:spPr>
          <a:xfrm>
            <a:off x="8896446" y="2943559"/>
            <a:ext cx="2612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Drop flows categorized by source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FA8344F-BB36-B240-9F68-CBBDDEF337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5" y="3698854"/>
            <a:ext cx="3161402" cy="209659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786D5A3-D5DF-A740-AEDE-45836955CE3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3" y="829492"/>
            <a:ext cx="3161402" cy="2252566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B178610-D04F-4D45-AA07-D61DEC0E53C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296" y="2309364"/>
            <a:ext cx="3230699" cy="2172042"/>
          </a:xfrm>
          <a:prstGeom prst="rect">
            <a:avLst/>
          </a:prstGeo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AE6956F9-9C45-0847-A73A-8A380C831EE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616" y="3507338"/>
            <a:ext cx="2612390" cy="1915795"/>
          </a:xfrm>
          <a:prstGeom prst="rect">
            <a:avLst/>
          </a:prstGeom>
        </p:spPr>
      </p:pic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C88A5364-111A-984F-B1D1-C0711902786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291" y="1047667"/>
            <a:ext cx="2709545" cy="19094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9B98B3-6F4C-8941-955A-4237BF12CF92}"/>
              </a:ext>
            </a:extLst>
          </p:cNvPr>
          <p:cNvSpPr txBox="1"/>
          <p:nvPr/>
        </p:nvSpPr>
        <p:spPr>
          <a:xfrm>
            <a:off x="8947675" y="5571413"/>
            <a:ext cx="2612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Drop flows categorized by L4 ports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552FF95-2535-8C48-9CCF-42BDF748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7D11DA-46C4-434D-B7EA-ED69FB16CC93}"/>
              </a:ext>
            </a:extLst>
          </p:cNvPr>
          <p:cNvSpPr/>
          <p:nvPr/>
        </p:nvSpPr>
        <p:spPr>
          <a:xfrm>
            <a:off x="6167982" y="2077235"/>
            <a:ext cx="592282" cy="2703529"/>
          </a:xfrm>
          <a:prstGeom prst="ellipse">
            <a:avLst/>
          </a:prstGeom>
          <a:noFill/>
          <a:ln w="41275">
            <a:solidFill>
              <a:srgbClr val="92D050">
                <a:alpha val="8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FE7A6-0636-B04C-8536-45E04E86EE58}"/>
              </a:ext>
            </a:extLst>
          </p:cNvPr>
          <p:cNvSpPr txBox="1"/>
          <p:nvPr/>
        </p:nvSpPr>
        <p:spPr>
          <a:xfrm>
            <a:off x="7130201" y="3384261"/>
            <a:ext cx="169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Zoom in on DROP flows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963BE982-F686-4547-A053-5EA12B8B4F7E}"/>
              </a:ext>
            </a:extLst>
          </p:cNvPr>
          <p:cNvSpPr/>
          <p:nvPr/>
        </p:nvSpPr>
        <p:spPr>
          <a:xfrm>
            <a:off x="7495461" y="3059244"/>
            <a:ext cx="549456" cy="3620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5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C11FAC-D8FD-364A-9DBD-C3B75EE86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8721436" cy="1226127"/>
          </a:xfrm>
        </p:spPr>
        <p:txBody>
          <a:bodyPr/>
          <a:lstStyle/>
          <a:p>
            <a:r>
              <a:rPr lang="en-US" dirty="0"/>
              <a:t>RECOMMENDATIONS and 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28A7C-A883-6F42-A386-D1ED9444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/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97006DF4-02D1-9740-B896-68DDE9E53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5327" y="1319646"/>
            <a:ext cx="5727952" cy="4981762"/>
          </a:xfrm>
        </p:spPr>
        <p:txBody>
          <a:bodyPr>
            <a:normAutofit fontScale="925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Decision-Tree (used </a:t>
            </a:r>
            <a:r>
              <a:rPr lang="en-US" dirty="0" err="1"/>
              <a:t>sklearn</a:t>
            </a:r>
            <a:r>
              <a:rPr lang="en-US" dirty="0"/>
              <a:t> libraries) to train, test and predict outcomes given a flow tuple: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Data-split: 80% train, 20% test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Result: Accuracy of 78%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r>
              <a:rPr lang="en-US" dirty="0"/>
              <a:t>CONCLUSION AND FUTURE-WORK: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Improve accuracy of prediction with usage of Random Forests (ensemble methods) or other kernel SVM techniques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Explore application of deep-learning methods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Research if database signatures of commonly known threat/attack vectors can be maintained in an MNIST-like datastore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Build a simple utility – given a packet tuple (</a:t>
            </a:r>
            <a:r>
              <a:rPr lang="en-US" dirty="0" err="1"/>
              <a:t>s.ip</a:t>
            </a:r>
            <a:r>
              <a:rPr lang="en-US" dirty="0"/>
              <a:t>, </a:t>
            </a:r>
            <a:r>
              <a:rPr lang="en-US" dirty="0" err="1"/>
              <a:t>d.ip</a:t>
            </a:r>
            <a:r>
              <a:rPr lang="en-US" dirty="0"/>
              <a:t>, ports, protocol) predict Firewall action based on flows extracted</a:t>
            </a:r>
          </a:p>
          <a:p>
            <a:pPr lvl="1" algn="l"/>
            <a:endParaRPr lang="en-US" dirty="0"/>
          </a:p>
          <a:p>
            <a:pPr lvl="2" algn="l"/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2" algn="l"/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</p:txBody>
      </p:sp>
      <p:pic>
        <p:nvPicPr>
          <p:cNvPr id="18" name="Picture 1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D94ED465-3A4E-9A46-B1F8-55778DFA4F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85" y="1597351"/>
            <a:ext cx="5112385" cy="12166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0CC64D-0BD4-3445-A3A3-E0CD9C4AB38C}"/>
              </a:ext>
            </a:extLst>
          </p:cNvPr>
          <p:cNvSpPr txBox="1"/>
          <p:nvPr/>
        </p:nvSpPr>
        <p:spPr>
          <a:xfrm>
            <a:off x="1524000" y="2814011"/>
            <a:ext cx="291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Result of prediction using Decision-Trees </a:t>
            </a:r>
          </a:p>
        </p:txBody>
      </p:sp>
    </p:spTree>
    <p:extLst>
      <p:ext uri="{BB962C8B-B14F-4D97-AF65-F5344CB8AC3E}">
        <p14:creationId xmlns:p14="http://schemas.microsoft.com/office/powerpoint/2010/main" val="3430016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465</Words>
  <Application>Microsoft Macintosh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GradientRiseVTI</vt:lpstr>
      <vt:lpstr>IST-652: Final Project Presentation</vt:lpstr>
      <vt:lpstr>Introduction</vt:lpstr>
      <vt:lpstr>RESEARCH QUESTIONs</vt:lpstr>
      <vt:lpstr>SOURCE OF DATA</vt:lpstr>
      <vt:lpstr>Analytics-DASHBOARD</vt:lpstr>
      <vt:lpstr>RECOMMENDATIONS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IST-652: Final Project Presentation</dc:title>
  <dc:creator>Sharat Sripada</dc:creator>
  <cp:lastModifiedBy>Sharat Sripada</cp:lastModifiedBy>
  <cp:revision>15</cp:revision>
  <dcterms:created xsi:type="dcterms:W3CDTF">2020-12-10T19:44:04Z</dcterms:created>
  <dcterms:modified xsi:type="dcterms:W3CDTF">2020-12-10T23:49:18Z</dcterms:modified>
</cp:coreProperties>
</file>