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Amatic SC"/>
      <p:regular r:id="rId31"/>
      <p:bold r:id="rId32"/>
    </p:embeddedFont>
    <p:embeddedFont>
      <p:font typeface="Source Code Pro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gwoXb4NWqes3+WhgWz5fdnfIZK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39C668-516D-4F7D-AB48-69271CFB7DC8}">
  <a:tblStyle styleId="{5839C668-516D-4F7D-AB48-69271CFB7DC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maticSC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32" Type="http://schemas.openxmlformats.org/officeDocument/2006/relationships/font" Target="fonts/AmaticSC-bold.fntdata"/><Relationship Id="rId13" Type="http://schemas.openxmlformats.org/officeDocument/2006/relationships/slide" Target="slides/slide8.xml"/><Relationship Id="rId35" Type="http://schemas.openxmlformats.org/officeDocument/2006/relationships/font" Target="fonts/SourceCodePro-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36" Type="http://schemas.openxmlformats.org/officeDocument/2006/relationships/font" Target="fonts/SourceCodePro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a8a004be2_0_5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ca8a004be2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933dac8f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c933dac8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a8a004be2_0_5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ca8a004be2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a8a004be2_0_5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ca8a004be2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933dac8f2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c933dac8f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9c14e555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c9c14e55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933dac8f2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c933dac8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933dac8f2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c933dac8f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a8a004be2_0_26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ca8a004be2_0_261"/>
          <p:cNvSpPr txBox="1"/>
          <p:nvPr>
            <p:ph type="ctrTitle"/>
          </p:nvPr>
        </p:nvSpPr>
        <p:spPr>
          <a:xfrm>
            <a:off x="415600" y="522867"/>
            <a:ext cx="11360700" cy="35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12" name="Google Shape;12;gca8a004be2_0_261"/>
          <p:cNvSpPr txBox="1"/>
          <p:nvPr>
            <p:ph idx="1" type="subTitle"/>
          </p:nvPr>
        </p:nvSpPr>
        <p:spPr>
          <a:xfrm>
            <a:off x="415600" y="5187200"/>
            <a:ext cx="113607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gca8a004be2_0_2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ca8a004be2_0_295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matic SC"/>
              <a:buNone/>
              <a:defRPr b="1" sz="3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51" name="Google Shape;51;gca8a004be2_0_29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a8a004be2_0_298"/>
          <p:cNvSpPr txBox="1"/>
          <p:nvPr>
            <p:ph hasCustomPrompt="1" type="title"/>
          </p:nvPr>
        </p:nvSpPr>
        <p:spPr>
          <a:xfrm>
            <a:off x="415600" y="1653700"/>
            <a:ext cx="11360700" cy="26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gca8a004be2_0_298"/>
          <p:cNvSpPr txBox="1"/>
          <p:nvPr>
            <p:ph idx="1" type="body"/>
          </p:nvPr>
        </p:nvSpPr>
        <p:spPr>
          <a:xfrm>
            <a:off x="415600" y="44061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5" name="Google Shape;55;gca8a004be2_0_29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a8a004be2_0_30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ca8a004be2_0_30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ca8a004be2_0_30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gca8a004be2_0_30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gca8a004be2_0_30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ca8a004be2_0_30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ca8a004be2_0_266"/>
          <p:cNvSpPr txBox="1"/>
          <p:nvPr>
            <p:ph type="title"/>
          </p:nvPr>
        </p:nvSpPr>
        <p:spPr>
          <a:xfrm>
            <a:off x="3737000" y="1070000"/>
            <a:ext cx="4718100" cy="471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2" name="Google Shape;22;gca8a004be2_0_26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a8a004be2_0_269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5" name="Google Shape;25;gca8a004be2_0_269"/>
          <p:cNvSpPr txBox="1"/>
          <p:nvPr>
            <p:ph idx="1" type="body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" name="Google Shape;26;gca8a004be2_0_26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ca8a004be2_0_273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9" name="Google Shape;29;gca8a004be2_0_273"/>
          <p:cNvSpPr txBox="1"/>
          <p:nvPr>
            <p:ph idx="1" type="body"/>
          </p:nvPr>
        </p:nvSpPr>
        <p:spPr>
          <a:xfrm>
            <a:off x="415600" y="1638233"/>
            <a:ext cx="53331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gca8a004be2_0_273"/>
          <p:cNvSpPr txBox="1"/>
          <p:nvPr>
            <p:ph idx="2" type="body"/>
          </p:nvPr>
        </p:nvSpPr>
        <p:spPr>
          <a:xfrm>
            <a:off x="6443200" y="1638233"/>
            <a:ext cx="53331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ca8a004be2_0_27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ca8a004be2_0_278"/>
          <p:cNvSpPr txBox="1"/>
          <p:nvPr>
            <p:ph type="title"/>
          </p:nvPr>
        </p:nvSpPr>
        <p:spPr>
          <a:xfrm>
            <a:off x="406400" y="412467"/>
            <a:ext cx="113835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4" name="Google Shape;34;gca8a004be2_0_27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ca8a004be2_0_28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7" name="Google Shape;37;gca8a004be2_0_281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gca8a004be2_0_28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a8a004be2_0_285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gca8a004be2_0_28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ca8a004be2_0_288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gca8a004be2_0_288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gca8a004be2_0_288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46" name="Google Shape;46;gca8a004be2_0_288"/>
          <p:cNvSpPr txBox="1"/>
          <p:nvPr>
            <p:ph idx="1" type="subTitle"/>
          </p:nvPr>
        </p:nvSpPr>
        <p:spPr>
          <a:xfrm>
            <a:off x="354000" y="3793630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gca8a004be2_0_288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8" name="Google Shape;48;gca8a004be2_0_28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ca8a004be2_0_257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i="0" sz="5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i="0" sz="5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i="0" sz="5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i="0" sz="5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i="0" sz="5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i="0" sz="5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i="0" sz="5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i="0" sz="5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i="0" sz="5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gca8a004be2_0_257"/>
          <p:cNvSpPr txBox="1"/>
          <p:nvPr>
            <p:ph idx="1" type="body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  <a:defRPr b="0" i="0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gca8a004be2_0_2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/hpa-single-cell-image-classification/overview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415600" y="522874"/>
            <a:ext cx="11278800" cy="294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400"/>
              <a:t>IST-718: Final Project</a:t>
            </a:r>
            <a:endParaRPr sz="5400"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1524000" y="3602060"/>
            <a:ext cx="9144000" cy="30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500"/>
              <a:t>Human Protein Atlas Single Cell Classifier</a:t>
            </a:r>
            <a:endParaRPr sz="3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               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/>
              <a:t>Team: SriHari Busam, Sharat Sripada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400"/>
              <a:t>Code repository: https://github.com/srihari-busam/hpa-deep-learning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/>
          <p:nvPr/>
        </p:nvSpPr>
        <p:spPr>
          <a:xfrm>
            <a:off x="9582150" y="1690688"/>
            <a:ext cx="2457450" cy="38419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5286375" y="1690688"/>
            <a:ext cx="4114800" cy="38419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Setting up the data</a:t>
            </a:r>
            <a:endParaRPr sz="4400"/>
          </a:p>
        </p:txBody>
      </p:sp>
      <p:sp>
        <p:nvSpPr>
          <p:cNvPr id="160" name="Google Shape;160;p5"/>
          <p:cNvSpPr txBox="1"/>
          <p:nvPr>
            <p:ph idx="1" type="body"/>
          </p:nvPr>
        </p:nvSpPr>
        <p:spPr>
          <a:xfrm>
            <a:off x="838200" y="1825625"/>
            <a:ext cx="4562475" cy="417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Initial experiment was done using manual image manipulation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Later we leveraged keras image generator to do all the image manipulation heavy lifting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Leveraged “</a:t>
            </a:r>
            <a:r>
              <a:rPr b="1" lang="en-US" sz="2000"/>
              <a:t>flow_from_directory</a:t>
            </a:r>
            <a:r>
              <a:rPr lang="en-US" sz="2000"/>
              <a:t>” to feed training and validation data with image resize to </a:t>
            </a:r>
            <a:r>
              <a:rPr b="1" lang="en-US" sz="2000"/>
              <a:t>528 X 528 </a:t>
            </a:r>
            <a:r>
              <a:rPr lang="en-US" sz="2000"/>
              <a:t>(Actual EfficientNetB6 is built on the specific resolution)</a:t>
            </a:r>
            <a:endParaRPr/>
          </a:p>
        </p:txBody>
      </p:sp>
      <p:pic>
        <p:nvPicPr>
          <p:cNvPr id="161" name="Google Shape;16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675" y="2400816"/>
            <a:ext cx="3777557" cy="264318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 txBox="1"/>
          <p:nvPr/>
        </p:nvSpPr>
        <p:spPr>
          <a:xfrm>
            <a:off x="5393979" y="2031484"/>
            <a:ext cx="37528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manipulation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8850" y="2464526"/>
            <a:ext cx="1838325" cy="2990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 txBox="1"/>
          <p:nvPr/>
        </p:nvSpPr>
        <p:spPr>
          <a:xfrm>
            <a:off x="9582150" y="1825625"/>
            <a:ext cx="24574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 for “flow_from_directory”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400"/>
              <a:t>Stratified samples details</a:t>
            </a:r>
            <a:endParaRPr sz="4400"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838200" y="1825625"/>
            <a:ext cx="4943475" cy="426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Total concrete labeled used for the analysis: 151,707 images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Samples are divided into training, validation and testing as follows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Total training samples: 113,780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Total validation samples: 28,445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Total test samples: 9,482 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4681" y="1662580"/>
            <a:ext cx="5106113" cy="4677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a8a004be2_0_59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/>
              <a:t>Introduction to CONVNET </a:t>
            </a:r>
            <a:endParaRPr sz="4400"/>
          </a:p>
        </p:txBody>
      </p:sp>
      <p:sp>
        <p:nvSpPr>
          <p:cNvPr id="177" name="Google Shape;177;gca8a004be2_0_591"/>
          <p:cNvSpPr txBox="1"/>
          <p:nvPr>
            <p:ph idx="1" type="body"/>
          </p:nvPr>
        </p:nvSpPr>
        <p:spPr>
          <a:xfrm>
            <a:off x="838200" y="1825625"/>
            <a:ext cx="5930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Considered the following models: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VGG16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ResNet101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EfficientNetB6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Python libraries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i="1" lang="en-US"/>
              <a:t>PyTorch</a:t>
            </a:r>
            <a:r>
              <a:rPr lang="en-US"/>
              <a:t> for segmentation of images to individual cells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i="1" lang="en-US"/>
              <a:t>Keras with Tensorflow 2.4</a:t>
            </a:r>
            <a:r>
              <a:rPr lang="en-US"/>
              <a:t> backend for all the model building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Hardware/GPU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CPU: AMD 5800X 8C 16Threads with 128 GB RAM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GPU: NVIDIA RTX 3090 with 24GB RAM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ca8a004be2_0_5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0550" y="1825625"/>
            <a:ext cx="4990500" cy="38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ca8a004be2_0_591"/>
          <p:cNvSpPr/>
          <p:nvPr/>
        </p:nvSpPr>
        <p:spPr>
          <a:xfrm>
            <a:off x="8106700" y="2170400"/>
            <a:ext cx="969300" cy="2973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ca8a004be2_0_591"/>
          <p:cNvSpPr/>
          <p:nvPr/>
        </p:nvSpPr>
        <p:spPr>
          <a:xfrm>
            <a:off x="9279875" y="3006600"/>
            <a:ext cx="971100" cy="2973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ca8a004be2_0_591"/>
          <p:cNvSpPr txBox="1"/>
          <p:nvPr/>
        </p:nvSpPr>
        <p:spPr>
          <a:xfrm>
            <a:off x="7946825" y="5700600"/>
            <a:ext cx="363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11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EfficientNet performance compared to other models on Imagenet dataset </a:t>
            </a:r>
            <a:endParaRPr b="0" i="0" sz="11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>
            <p:ph type="title"/>
          </p:nvPr>
        </p:nvSpPr>
        <p:spPr>
          <a:xfrm>
            <a:off x="838200" y="241796"/>
            <a:ext cx="10018486" cy="984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Convnet models - experiments &amp; results</a:t>
            </a:r>
            <a:endParaRPr sz="4400"/>
          </a:p>
        </p:txBody>
      </p:sp>
      <p:graphicFrame>
        <p:nvGraphicFramePr>
          <p:cNvPr id="187" name="Google Shape;187;p6"/>
          <p:cNvGraphicFramePr/>
          <p:nvPr/>
        </p:nvGraphicFramePr>
        <p:xfrm>
          <a:off x="838199" y="14476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{5839C668-516D-4F7D-AB48-69271CFB7DC8}</a:tableStyleId>
              </a:tblPr>
              <a:tblGrid>
                <a:gridCol w="1450625"/>
                <a:gridCol w="1499375"/>
                <a:gridCol w="1475025"/>
                <a:gridCol w="1475025"/>
                <a:gridCol w="1475025"/>
                <a:gridCol w="1475025"/>
                <a:gridCol w="1475025"/>
              </a:tblGrid>
              <a:tr h="72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 based on</a:t>
                      </a:r>
                      <a:endParaRPr sz="18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 Details</a:t>
                      </a:r>
                      <a:endParaRPr sz="18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Trainable params</a:t>
                      </a:r>
                      <a:endParaRPr sz="18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Optimizer</a:t>
                      </a:r>
                      <a:endParaRPr sz="18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Training Time</a:t>
                      </a:r>
                      <a:endParaRPr sz="18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Training Accuracy</a:t>
                      </a:r>
                      <a:endParaRPr sz="18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Validation Accuracy</a:t>
                      </a:r>
                      <a:endParaRPr sz="18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6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VGG16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 layers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Weights: None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Weights locked : NO</a:t>
                      </a:r>
                      <a:endParaRPr sz="10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Res:512 X 512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Batchsize: 32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Steps per epoch:100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Validation steps: 20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14,714,688</a:t>
                      </a:r>
                      <a:endParaRPr sz="18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Adam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(lr=0.0001)</a:t>
                      </a:r>
                      <a:endParaRPr sz="18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~5hrs</a:t>
                      </a:r>
                      <a:endParaRPr sz="18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46.59%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48.59%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Resnet101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 layers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Weights: imagenet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Weights locked : NO</a:t>
                      </a:r>
                      <a:endParaRPr sz="10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Res:512 X 512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Batchsize: 24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Steps per epoch:120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Validation steps: 30</a:t>
                      </a:r>
                      <a:endParaRPr sz="14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48,844,300</a:t>
                      </a:r>
                      <a:endParaRPr sz="18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NAdam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(lr=0.0001)</a:t>
                      </a:r>
                      <a:endParaRPr sz="18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~5hrs</a:t>
                      </a:r>
                      <a:endParaRPr sz="18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49.78%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51.94%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EfficientNetB6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Weights: imagenet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Weights locked : NO</a:t>
                      </a:r>
                      <a:endParaRPr sz="14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Res:512 X 512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Batchsize: 7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Steps per epoch:150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Validation steps: 10</a:t>
                      </a:r>
                      <a:endParaRPr sz="10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40,763,364</a:t>
                      </a:r>
                      <a:endParaRPr sz="18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Nadam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(lr=0.0001)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(tried Ada, rmsprop,SGD)</a:t>
                      </a:r>
                      <a:endParaRPr sz="18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~8hrs</a:t>
                      </a:r>
                      <a:endParaRPr sz="18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70.08%</a:t>
                      </a:r>
                      <a:endParaRPr b="1" i="0" sz="1000" u="none" cap="none" strike="noStrik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67.14%</a:t>
                      </a:r>
                      <a:endParaRPr b="1" i="0" sz="1000" u="none" cap="none" strike="noStrik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type="title"/>
          </p:nvPr>
        </p:nvSpPr>
        <p:spPr>
          <a:xfrm>
            <a:off x="838200" y="365126"/>
            <a:ext cx="10515600" cy="717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</a:pPr>
            <a:r>
              <a:rPr lang="en-US"/>
              <a:t>Loss &amp; Accuracy</a:t>
            </a:r>
            <a:endParaRPr/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256" y="1290448"/>
            <a:ext cx="3395920" cy="2500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7188" y="1250946"/>
            <a:ext cx="3677163" cy="2667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351" y="1246574"/>
            <a:ext cx="3219449" cy="2544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1256" y="3791320"/>
            <a:ext cx="3395920" cy="2501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52425" y="3791320"/>
            <a:ext cx="3686689" cy="2819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34351" y="3791321"/>
            <a:ext cx="3386393" cy="267233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7"/>
          <p:cNvSpPr txBox="1"/>
          <p:nvPr/>
        </p:nvSpPr>
        <p:spPr>
          <a:xfrm>
            <a:off x="226732" y="3918318"/>
            <a:ext cx="29476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904875" y="6405841"/>
            <a:ext cx="10515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Epoch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4273575" y="2636044"/>
            <a:ext cx="385763" cy="4571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523875" y="3309938"/>
            <a:ext cx="385763" cy="4571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7932201" y="3167963"/>
            <a:ext cx="385763" cy="4571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7"/>
          <p:cNvCxnSpPr/>
          <p:nvPr/>
        </p:nvCxnSpPr>
        <p:spPr>
          <a:xfrm rot="10800000">
            <a:off x="9129713" y="4722019"/>
            <a:ext cx="257175" cy="728662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5" name="Google Shape;205;p7"/>
          <p:cNvSpPr/>
          <p:nvPr/>
        </p:nvSpPr>
        <p:spPr>
          <a:xfrm>
            <a:off x="5372100" y="4079081"/>
            <a:ext cx="2371725" cy="1200150"/>
          </a:xfrm>
          <a:custGeom>
            <a:rect b="b" l="l" r="r" t="t"/>
            <a:pathLst>
              <a:path extrusionOk="0" h="1200150" w="2371725">
                <a:moveTo>
                  <a:pt x="0" y="1200150"/>
                </a:moveTo>
                <a:cubicBezTo>
                  <a:pt x="11906" y="1197769"/>
                  <a:pt x="24665" y="1198031"/>
                  <a:pt x="35719" y="1193007"/>
                </a:cubicBezTo>
                <a:cubicBezTo>
                  <a:pt x="51351" y="1185902"/>
                  <a:pt x="62291" y="1169862"/>
                  <a:pt x="78581" y="1164432"/>
                </a:cubicBezTo>
                <a:lnTo>
                  <a:pt x="100013" y="1157288"/>
                </a:lnTo>
                <a:cubicBezTo>
                  <a:pt x="107157" y="1150144"/>
                  <a:pt x="113683" y="1142325"/>
                  <a:pt x="121444" y="1135857"/>
                </a:cubicBezTo>
                <a:cubicBezTo>
                  <a:pt x="128040" y="1130360"/>
                  <a:pt x="136804" y="1127640"/>
                  <a:pt x="142875" y="1121569"/>
                </a:cubicBezTo>
                <a:cubicBezTo>
                  <a:pt x="190500" y="1073944"/>
                  <a:pt x="121445" y="1123951"/>
                  <a:pt x="178594" y="1085850"/>
                </a:cubicBezTo>
                <a:cubicBezTo>
                  <a:pt x="210546" y="1037922"/>
                  <a:pt x="172906" y="1084879"/>
                  <a:pt x="214313" y="1057275"/>
                </a:cubicBezTo>
                <a:cubicBezTo>
                  <a:pt x="222719" y="1051671"/>
                  <a:pt x="227983" y="1042312"/>
                  <a:pt x="235744" y="1035844"/>
                </a:cubicBezTo>
                <a:cubicBezTo>
                  <a:pt x="242340" y="1030348"/>
                  <a:pt x="250031" y="1026319"/>
                  <a:pt x="257175" y="1021557"/>
                </a:cubicBezTo>
                <a:cubicBezTo>
                  <a:pt x="295277" y="964403"/>
                  <a:pt x="245268" y="1033464"/>
                  <a:pt x="292894" y="985838"/>
                </a:cubicBezTo>
                <a:cubicBezTo>
                  <a:pt x="298965" y="979767"/>
                  <a:pt x="300720" y="970061"/>
                  <a:pt x="307181" y="964407"/>
                </a:cubicBezTo>
                <a:cubicBezTo>
                  <a:pt x="320104" y="953099"/>
                  <a:pt x="335756" y="945357"/>
                  <a:pt x="350044" y="935832"/>
                </a:cubicBezTo>
                <a:lnTo>
                  <a:pt x="371475" y="921544"/>
                </a:lnTo>
                <a:cubicBezTo>
                  <a:pt x="376238" y="914400"/>
                  <a:pt x="379302" y="905767"/>
                  <a:pt x="385763" y="900113"/>
                </a:cubicBezTo>
                <a:cubicBezTo>
                  <a:pt x="398686" y="888806"/>
                  <a:pt x="428625" y="871538"/>
                  <a:pt x="428625" y="871538"/>
                </a:cubicBezTo>
                <a:cubicBezTo>
                  <a:pt x="433388" y="864394"/>
                  <a:pt x="436209" y="855470"/>
                  <a:pt x="442913" y="850107"/>
                </a:cubicBezTo>
                <a:cubicBezTo>
                  <a:pt x="448793" y="845403"/>
                  <a:pt x="459019" y="848288"/>
                  <a:pt x="464344" y="842963"/>
                </a:cubicBezTo>
                <a:cubicBezTo>
                  <a:pt x="502444" y="804863"/>
                  <a:pt x="435770" y="833439"/>
                  <a:pt x="492919" y="814388"/>
                </a:cubicBezTo>
                <a:cubicBezTo>
                  <a:pt x="519317" y="774790"/>
                  <a:pt x="492102" y="806111"/>
                  <a:pt x="528638" y="785813"/>
                </a:cubicBezTo>
                <a:cubicBezTo>
                  <a:pt x="602332" y="744872"/>
                  <a:pt x="544437" y="766259"/>
                  <a:pt x="592931" y="750094"/>
                </a:cubicBezTo>
                <a:cubicBezTo>
                  <a:pt x="661306" y="681722"/>
                  <a:pt x="573759" y="762876"/>
                  <a:pt x="635794" y="721519"/>
                </a:cubicBezTo>
                <a:cubicBezTo>
                  <a:pt x="644200" y="715915"/>
                  <a:pt x="648819" y="705692"/>
                  <a:pt x="657225" y="700088"/>
                </a:cubicBezTo>
                <a:cubicBezTo>
                  <a:pt x="663490" y="695911"/>
                  <a:pt x="672073" y="696601"/>
                  <a:pt x="678656" y="692944"/>
                </a:cubicBezTo>
                <a:cubicBezTo>
                  <a:pt x="693667" y="684605"/>
                  <a:pt x="707231" y="673894"/>
                  <a:pt x="721519" y="664369"/>
                </a:cubicBezTo>
                <a:cubicBezTo>
                  <a:pt x="728663" y="659607"/>
                  <a:pt x="735271" y="653922"/>
                  <a:pt x="742950" y="650082"/>
                </a:cubicBezTo>
                <a:cubicBezTo>
                  <a:pt x="778260" y="632426"/>
                  <a:pt x="761422" y="639162"/>
                  <a:pt x="792956" y="628650"/>
                </a:cubicBezTo>
                <a:cubicBezTo>
                  <a:pt x="840521" y="581087"/>
                  <a:pt x="789294" y="625923"/>
                  <a:pt x="835819" y="600075"/>
                </a:cubicBezTo>
                <a:cubicBezTo>
                  <a:pt x="850829" y="591736"/>
                  <a:pt x="864394" y="581025"/>
                  <a:pt x="878681" y="571500"/>
                </a:cubicBezTo>
                <a:cubicBezTo>
                  <a:pt x="885825" y="566737"/>
                  <a:pt x="891968" y="559928"/>
                  <a:pt x="900113" y="557213"/>
                </a:cubicBezTo>
                <a:cubicBezTo>
                  <a:pt x="914400" y="552450"/>
                  <a:pt x="930444" y="551279"/>
                  <a:pt x="942975" y="542925"/>
                </a:cubicBezTo>
                <a:cubicBezTo>
                  <a:pt x="1004391" y="501982"/>
                  <a:pt x="926685" y="551070"/>
                  <a:pt x="985838" y="521494"/>
                </a:cubicBezTo>
                <a:cubicBezTo>
                  <a:pt x="993517" y="517654"/>
                  <a:pt x="999590" y="511047"/>
                  <a:pt x="1007269" y="507207"/>
                </a:cubicBezTo>
                <a:cubicBezTo>
                  <a:pt x="1014004" y="503839"/>
                  <a:pt x="1021965" y="503431"/>
                  <a:pt x="1028700" y="500063"/>
                </a:cubicBezTo>
                <a:cubicBezTo>
                  <a:pt x="1036379" y="496223"/>
                  <a:pt x="1042285" y="489262"/>
                  <a:pt x="1050131" y="485775"/>
                </a:cubicBezTo>
                <a:cubicBezTo>
                  <a:pt x="1063893" y="479658"/>
                  <a:pt x="1080463" y="479842"/>
                  <a:pt x="1092994" y="471488"/>
                </a:cubicBezTo>
                <a:cubicBezTo>
                  <a:pt x="1120690" y="453023"/>
                  <a:pt x="1106280" y="459915"/>
                  <a:pt x="1135856" y="450057"/>
                </a:cubicBezTo>
                <a:cubicBezTo>
                  <a:pt x="1143000" y="445294"/>
                  <a:pt x="1149442" y="439256"/>
                  <a:pt x="1157288" y="435769"/>
                </a:cubicBezTo>
                <a:cubicBezTo>
                  <a:pt x="1171050" y="429653"/>
                  <a:pt x="1200150" y="421482"/>
                  <a:pt x="1200150" y="421482"/>
                </a:cubicBezTo>
                <a:cubicBezTo>
                  <a:pt x="1207294" y="416719"/>
                  <a:pt x="1213690" y="410576"/>
                  <a:pt x="1221581" y="407194"/>
                </a:cubicBezTo>
                <a:cubicBezTo>
                  <a:pt x="1230605" y="403326"/>
                  <a:pt x="1240752" y="402871"/>
                  <a:pt x="1250156" y="400050"/>
                </a:cubicBezTo>
                <a:cubicBezTo>
                  <a:pt x="1250203" y="400036"/>
                  <a:pt x="1303711" y="382199"/>
                  <a:pt x="1314450" y="378619"/>
                </a:cubicBezTo>
                <a:lnTo>
                  <a:pt x="1335881" y="371475"/>
                </a:lnTo>
                <a:lnTo>
                  <a:pt x="1357313" y="364332"/>
                </a:lnTo>
                <a:cubicBezTo>
                  <a:pt x="1364457" y="359569"/>
                  <a:pt x="1370898" y="353531"/>
                  <a:pt x="1378744" y="350044"/>
                </a:cubicBezTo>
                <a:cubicBezTo>
                  <a:pt x="1392506" y="343927"/>
                  <a:pt x="1407319" y="340519"/>
                  <a:pt x="1421606" y="335757"/>
                </a:cubicBezTo>
                <a:lnTo>
                  <a:pt x="1443038" y="328613"/>
                </a:lnTo>
                <a:lnTo>
                  <a:pt x="1464469" y="321469"/>
                </a:lnTo>
                <a:cubicBezTo>
                  <a:pt x="1471613" y="319088"/>
                  <a:pt x="1479635" y="318502"/>
                  <a:pt x="1485900" y="314325"/>
                </a:cubicBezTo>
                <a:cubicBezTo>
                  <a:pt x="1547316" y="273382"/>
                  <a:pt x="1469610" y="322470"/>
                  <a:pt x="1528763" y="292894"/>
                </a:cubicBezTo>
                <a:cubicBezTo>
                  <a:pt x="1536442" y="289054"/>
                  <a:pt x="1542348" y="282094"/>
                  <a:pt x="1550194" y="278607"/>
                </a:cubicBezTo>
                <a:cubicBezTo>
                  <a:pt x="1563956" y="272490"/>
                  <a:pt x="1580525" y="272673"/>
                  <a:pt x="1593056" y="264319"/>
                </a:cubicBezTo>
                <a:cubicBezTo>
                  <a:pt x="1600200" y="259557"/>
                  <a:pt x="1606642" y="253519"/>
                  <a:pt x="1614488" y="250032"/>
                </a:cubicBezTo>
                <a:cubicBezTo>
                  <a:pt x="1628250" y="243915"/>
                  <a:pt x="1643063" y="240507"/>
                  <a:pt x="1657350" y="235744"/>
                </a:cubicBezTo>
                <a:cubicBezTo>
                  <a:pt x="1664494" y="233363"/>
                  <a:pt x="1671397" y="230077"/>
                  <a:pt x="1678781" y="228600"/>
                </a:cubicBezTo>
                <a:cubicBezTo>
                  <a:pt x="1728704" y="218617"/>
                  <a:pt x="1702523" y="223453"/>
                  <a:pt x="1757363" y="214313"/>
                </a:cubicBezTo>
                <a:cubicBezTo>
                  <a:pt x="1764507" y="211932"/>
                  <a:pt x="1771443" y="208803"/>
                  <a:pt x="1778794" y="207169"/>
                </a:cubicBezTo>
                <a:cubicBezTo>
                  <a:pt x="1819184" y="198193"/>
                  <a:pt x="1842606" y="199074"/>
                  <a:pt x="1885950" y="192882"/>
                </a:cubicBezTo>
                <a:cubicBezTo>
                  <a:pt x="1897970" y="191165"/>
                  <a:pt x="1909955" y="188933"/>
                  <a:pt x="1921669" y="185738"/>
                </a:cubicBezTo>
                <a:cubicBezTo>
                  <a:pt x="1936199" y="181775"/>
                  <a:pt x="1950244" y="176212"/>
                  <a:pt x="1964531" y="171450"/>
                </a:cubicBezTo>
                <a:cubicBezTo>
                  <a:pt x="1971675" y="169069"/>
                  <a:pt x="1978658" y="166133"/>
                  <a:pt x="1985963" y="164307"/>
                </a:cubicBezTo>
                <a:cubicBezTo>
                  <a:pt x="2029155" y="153509"/>
                  <a:pt x="2005214" y="160270"/>
                  <a:pt x="2057400" y="142875"/>
                </a:cubicBezTo>
                <a:lnTo>
                  <a:pt x="2121694" y="121444"/>
                </a:lnTo>
                <a:cubicBezTo>
                  <a:pt x="2128838" y="119063"/>
                  <a:pt x="2136860" y="118477"/>
                  <a:pt x="2143125" y="114300"/>
                </a:cubicBezTo>
                <a:cubicBezTo>
                  <a:pt x="2171269" y="95538"/>
                  <a:pt x="2166617" y="95925"/>
                  <a:pt x="2207419" y="85725"/>
                </a:cubicBezTo>
                <a:cubicBezTo>
                  <a:pt x="2216579" y="83435"/>
                  <a:pt x="2247173" y="76564"/>
                  <a:pt x="2257425" y="71438"/>
                </a:cubicBezTo>
                <a:cubicBezTo>
                  <a:pt x="2265104" y="67598"/>
                  <a:pt x="2271010" y="60637"/>
                  <a:pt x="2278856" y="57150"/>
                </a:cubicBezTo>
                <a:cubicBezTo>
                  <a:pt x="2292618" y="51033"/>
                  <a:pt x="2321719" y="42863"/>
                  <a:pt x="2321719" y="42863"/>
                </a:cubicBezTo>
                <a:cubicBezTo>
                  <a:pt x="2326481" y="35719"/>
                  <a:pt x="2329302" y="26795"/>
                  <a:pt x="2336006" y="21432"/>
                </a:cubicBezTo>
                <a:cubicBezTo>
                  <a:pt x="2341886" y="16728"/>
                  <a:pt x="2350981" y="18162"/>
                  <a:pt x="2357438" y="14288"/>
                </a:cubicBezTo>
                <a:cubicBezTo>
                  <a:pt x="2363213" y="10823"/>
                  <a:pt x="2366963" y="4763"/>
                  <a:pt x="2371725" y="0"/>
                </a:cubicBezTo>
              </a:path>
            </a:pathLst>
          </a:cu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1343025" y="4207669"/>
            <a:ext cx="2536031" cy="1293019"/>
          </a:xfrm>
          <a:custGeom>
            <a:rect b="b" l="l" r="r" t="t"/>
            <a:pathLst>
              <a:path extrusionOk="0" h="1293019" w="2536031">
                <a:moveTo>
                  <a:pt x="0" y="1293019"/>
                </a:moveTo>
                <a:cubicBezTo>
                  <a:pt x="49127" y="1253718"/>
                  <a:pt x="23033" y="1272901"/>
                  <a:pt x="78581" y="1235869"/>
                </a:cubicBezTo>
                <a:lnTo>
                  <a:pt x="100013" y="1221581"/>
                </a:lnTo>
                <a:cubicBezTo>
                  <a:pt x="113919" y="1179860"/>
                  <a:pt x="96275" y="1218175"/>
                  <a:pt x="128588" y="1185862"/>
                </a:cubicBezTo>
                <a:cubicBezTo>
                  <a:pt x="160901" y="1153549"/>
                  <a:pt x="122583" y="1171195"/>
                  <a:pt x="164306" y="1157287"/>
                </a:cubicBezTo>
                <a:cubicBezTo>
                  <a:pt x="178214" y="1115564"/>
                  <a:pt x="160568" y="1153882"/>
                  <a:pt x="192881" y="1121569"/>
                </a:cubicBezTo>
                <a:cubicBezTo>
                  <a:pt x="240506" y="1073944"/>
                  <a:pt x="171452" y="1123948"/>
                  <a:pt x="228600" y="1085850"/>
                </a:cubicBezTo>
                <a:cubicBezTo>
                  <a:pt x="246557" y="1031983"/>
                  <a:pt x="220246" y="1096292"/>
                  <a:pt x="257175" y="1050131"/>
                </a:cubicBezTo>
                <a:cubicBezTo>
                  <a:pt x="296610" y="1000837"/>
                  <a:pt x="224331" y="1055360"/>
                  <a:pt x="285750" y="1014412"/>
                </a:cubicBezTo>
                <a:cubicBezTo>
                  <a:pt x="290513" y="1007268"/>
                  <a:pt x="293967" y="999052"/>
                  <a:pt x="300038" y="992981"/>
                </a:cubicBezTo>
                <a:cubicBezTo>
                  <a:pt x="306109" y="986910"/>
                  <a:pt x="315815" y="985155"/>
                  <a:pt x="321469" y="978694"/>
                </a:cubicBezTo>
                <a:cubicBezTo>
                  <a:pt x="379809" y="912019"/>
                  <a:pt x="323255" y="953690"/>
                  <a:pt x="371475" y="921544"/>
                </a:cubicBezTo>
                <a:cubicBezTo>
                  <a:pt x="384049" y="883821"/>
                  <a:pt x="374441" y="906379"/>
                  <a:pt x="407194" y="857250"/>
                </a:cubicBezTo>
                <a:cubicBezTo>
                  <a:pt x="407195" y="857248"/>
                  <a:pt x="435768" y="814388"/>
                  <a:pt x="435769" y="814387"/>
                </a:cubicBezTo>
                <a:lnTo>
                  <a:pt x="457200" y="800100"/>
                </a:lnTo>
                <a:cubicBezTo>
                  <a:pt x="471108" y="758379"/>
                  <a:pt x="453463" y="796693"/>
                  <a:pt x="485775" y="764381"/>
                </a:cubicBezTo>
                <a:cubicBezTo>
                  <a:pt x="491846" y="758310"/>
                  <a:pt x="493602" y="748604"/>
                  <a:pt x="500063" y="742950"/>
                </a:cubicBezTo>
                <a:cubicBezTo>
                  <a:pt x="512986" y="731643"/>
                  <a:pt x="542925" y="714375"/>
                  <a:pt x="542925" y="714375"/>
                </a:cubicBezTo>
                <a:cubicBezTo>
                  <a:pt x="556833" y="672654"/>
                  <a:pt x="539188" y="710968"/>
                  <a:pt x="571500" y="678656"/>
                </a:cubicBezTo>
                <a:cubicBezTo>
                  <a:pt x="577571" y="672585"/>
                  <a:pt x="580291" y="663821"/>
                  <a:pt x="585788" y="657225"/>
                </a:cubicBezTo>
                <a:cubicBezTo>
                  <a:pt x="602977" y="636599"/>
                  <a:pt x="607578" y="635555"/>
                  <a:pt x="628650" y="621506"/>
                </a:cubicBezTo>
                <a:cubicBezTo>
                  <a:pt x="644237" y="574748"/>
                  <a:pt x="622589" y="620640"/>
                  <a:pt x="657225" y="592931"/>
                </a:cubicBezTo>
                <a:cubicBezTo>
                  <a:pt x="663929" y="587568"/>
                  <a:pt x="665442" y="577571"/>
                  <a:pt x="671513" y="571500"/>
                </a:cubicBezTo>
                <a:cubicBezTo>
                  <a:pt x="677584" y="565429"/>
                  <a:pt x="685800" y="561975"/>
                  <a:pt x="692944" y="557212"/>
                </a:cubicBezTo>
                <a:cubicBezTo>
                  <a:pt x="719342" y="517614"/>
                  <a:pt x="692127" y="548935"/>
                  <a:pt x="728663" y="528637"/>
                </a:cubicBezTo>
                <a:cubicBezTo>
                  <a:pt x="743673" y="520298"/>
                  <a:pt x="771525" y="500062"/>
                  <a:pt x="771525" y="500062"/>
                </a:cubicBezTo>
                <a:cubicBezTo>
                  <a:pt x="776288" y="492918"/>
                  <a:pt x="779109" y="483994"/>
                  <a:pt x="785813" y="478631"/>
                </a:cubicBezTo>
                <a:cubicBezTo>
                  <a:pt x="791693" y="473927"/>
                  <a:pt x="800509" y="474855"/>
                  <a:pt x="807244" y="471487"/>
                </a:cubicBezTo>
                <a:cubicBezTo>
                  <a:pt x="814923" y="467647"/>
                  <a:pt x="820829" y="460687"/>
                  <a:pt x="828675" y="457200"/>
                </a:cubicBezTo>
                <a:cubicBezTo>
                  <a:pt x="842438" y="451083"/>
                  <a:pt x="858067" y="449647"/>
                  <a:pt x="871538" y="442912"/>
                </a:cubicBezTo>
                <a:cubicBezTo>
                  <a:pt x="881063" y="438150"/>
                  <a:pt x="890225" y="432580"/>
                  <a:pt x="900113" y="428625"/>
                </a:cubicBezTo>
                <a:cubicBezTo>
                  <a:pt x="914096" y="423032"/>
                  <a:pt x="930444" y="422691"/>
                  <a:pt x="942975" y="414337"/>
                </a:cubicBezTo>
                <a:cubicBezTo>
                  <a:pt x="950119" y="409575"/>
                  <a:pt x="956560" y="403537"/>
                  <a:pt x="964406" y="400050"/>
                </a:cubicBezTo>
                <a:cubicBezTo>
                  <a:pt x="978169" y="393933"/>
                  <a:pt x="994738" y="394116"/>
                  <a:pt x="1007269" y="385762"/>
                </a:cubicBezTo>
                <a:cubicBezTo>
                  <a:pt x="1014413" y="381000"/>
                  <a:pt x="1020854" y="374962"/>
                  <a:pt x="1028700" y="371475"/>
                </a:cubicBezTo>
                <a:cubicBezTo>
                  <a:pt x="1063687" y="355925"/>
                  <a:pt x="1068159" y="359638"/>
                  <a:pt x="1100138" y="350044"/>
                </a:cubicBezTo>
                <a:cubicBezTo>
                  <a:pt x="1114563" y="345716"/>
                  <a:pt x="1128713" y="340519"/>
                  <a:pt x="1143000" y="335756"/>
                </a:cubicBezTo>
                <a:lnTo>
                  <a:pt x="1271588" y="292894"/>
                </a:lnTo>
                <a:lnTo>
                  <a:pt x="1314450" y="278606"/>
                </a:lnTo>
                <a:cubicBezTo>
                  <a:pt x="1321594" y="276225"/>
                  <a:pt x="1328576" y="273288"/>
                  <a:pt x="1335881" y="271462"/>
                </a:cubicBezTo>
                <a:cubicBezTo>
                  <a:pt x="1345406" y="269081"/>
                  <a:pt x="1355016" y="267016"/>
                  <a:pt x="1364456" y="264319"/>
                </a:cubicBezTo>
                <a:cubicBezTo>
                  <a:pt x="1371697" y="262250"/>
                  <a:pt x="1378647" y="259244"/>
                  <a:pt x="1385888" y="257175"/>
                </a:cubicBezTo>
                <a:cubicBezTo>
                  <a:pt x="1424602" y="246114"/>
                  <a:pt x="1410551" y="252241"/>
                  <a:pt x="1457325" y="242887"/>
                </a:cubicBezTo>
                <a:cubicBezTo>
                  <a:pt x="1466952" y="240962"/>
                  <a:pt x="1476273" y="237669"/>
                  <a:pt x="1485900" y="235744"/>
                </a:cubicBezTo>
                <a:cubicBezTo>
                  <a:pt x="1500103" y="232903"/>
                  <a:pt x="1514475" y="230981"/>
                  <a:pt x="1528763" y="228600"/>
                </a:cubicBezTo>
                <a:cubicBezTo>
                  <a:pt x="1543050" y="223837"/>
                  <a:pt x="1556716" y="216442"/>
                  <a:pt x="1571625" y="214312"/>
                </a:cubicBezTo>
                <a:lnTo>
                  <a:pt x="1671638" y="200025"/>
                </a:lnTo>
                <a:cubicBezTo>
                  <a:pt x="1692062" y="193217"/>
                  <a:pt x="1699221" y="190222"/>
                  <a:pt x="1721644" y="185737"/>
                </a:cubicBezTo>
                <a:cubicBezTo>
                  <a:pt x="1735847" y="182896"/>
                  <a:pt x="1750270" y="181263"/>
                  <a:pt x="1764506" y="178594"/>
                </a:cubicBezTo>
                <a:cubicBezTo>
                  <a:pt x="1788374" y="174119"/>
                  <a:pt x="1811847" y="167318"/>
                  <a:pt x="1835944" y="164306"/>
                </a:cubicBezTo>
                <a:cubicBezTo>
                  <a:pt x="1855825" y="161821"/>
                  <a:pt x="1921430" y="153959"/>
                  <a:pt x="1943100" y="150019"/>
                </a:cubicBezTo>
                <a:cubicBezTo>
                  <a:pt x="1952760" y="148263"/>
                  <a:pt x="1962271" y="145696"/>
                  <a:pt x="1971675" y="142875"/>
                </a:cubicBezTo>
                <a:cubicBezTo>
                  <a:pt x="1993313" y="136383"/>
                  <a:pt x="2014538" y="128588"/>
                  <a:pt x="2035969" y="121444"/>
                </a:cubicBezTo>
                <a:lnTo>
                  <a:pt x="2057400" y="114300"/>
                </a:lnTo>
                <a:cubicBezTo>
                  <a:pt x="2064544" y="111919"/>
                  <a:pt x="2071403" y="108394"/>
                  <a:pt x="2078831" y="107156"/>
                </a:cubicBezTo>
                <a:cubicBezTo>
                  <a:pt x="2093119" y="104775"/>
                  <a:pt x="2107308" y="101704"/>
                  <a:pt x="2121694" y="100012"/>
                </a:cubicBezTo>
                <a:cubicBezTo>
                  <a:pt x="2318150" y="76900"/>
                  <a:pt x="2109511" y="105836"/>
                  <a:pt x="2250281" y="85725"/>
                </a:cubicBezTo>
                <a:cubicBezTo>
                  <a:pt x="2281075" y="75460"/>
                  <a:pt x="2288571" y="72353"/>
                  <a:pt x="2328863" y="64294"/>
                </a:cubicBezTo>
                <a:cubicBezTo>
                  <a:pt x="2340769" y="61913"/>
                  <a:pt x="2352802" y="60095"/>
                  <a:pt x="2364581" y="57150"/>
                </a:cubicBezTo>
                <a:cubicBezTo>
                  <a:pt x="2371887" y="55324"/>
                  <a:pt x="2378748" y="51987"/>
                  <a:pt x="2386013" y="50006"/>
                </a:cubicBezTo>
                <a:cubicBezTo>
                  <a:pt x="2404957" y="44839"/>
                  <a:pt x="2424113" y="40481"/>
                  <a:pt x="2443163" y="35719"/>
                </a:cubicBezTo>
                <a:lnTo>
                  <a:pt x="2471738" y="28575"/>
                </a:lnTo>
                <a:cubicBezTo>
                  <a:pt x="2478882" y="23812"/>
                  <a:pt x="2485323" y="17774"/>
                  <a:pt x="2493169" y="14287"/>
                </a:cubicBezTo>
                <a:cubicBezTo>
                  <a:pt x="2506931" y="8170"/>
                  <a:pt x="2536031" y="0"/>
                  <a:pt x="2536031" y="0"/>
                </a:cubicBezTo>
              </a:path>
            </a:pathLst>
          </a:cu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8443913" y="4421533"/>
            <a:ext cx="2928937" cy="157611"/>
          </a:xfrm>
          <a:custGeom>
            <a:rect b="b" l="l" r="r" t="t"/>
            <a:pathLst>
              <a:path extrusionOk="0" h="157611" w="2928937">
                <a:moveTo>
                  <a:pt x="0" y="157611"/>
                </a:moveTo>
                <a:lnTo>
                  <a:pt x="100012" y="143323"/>
                </a:lnTo>
                <a:cubicBezTo>
                  <a:pt x="116681" y="140942"/>
                  <a:pt x="133203" y="137065"/>
                  <a:pt x="150018" y="136180"/>
                </a:cubicBezTo>
                <a:lnTo>
                  <a:pt x="285750" y="129036"/>
                </a:lnTo>
                <a:cubicBezTo>
                  <a:pt x="309624" y="127389"/>
                  <a:pt x="333263" y="122469"/>
                  <a:pt x="357187" y="121892"/>
                </a:cubicBezTo>
                <a:cubicBezTo>
                  <a:pt x="530984" y="117704"/>
                  <a:pt x="704850" y="117129"/>
                  <a:pt x="878681" y="114748"/>
                </a:cubicBezTo>
                <a:cubicBezTo>
                  <a:pt x="895350" y="112367"/>
                  <a:pt x="911952" y="109464"/>
                  <a:pt x="928687" y="107605"/>
                </a:cubicBezTo>
                <a:cubicBezTo>
                  <a:pt x="954828" y="104701"/>
                  <a:pt x="981169" y="103723"/>
                  <a:pt x="1007268" y="100461"/>
                </a:cubicBezTo>
                <a:cubicBezTo>
                  <a:pt x="1019316" y="98955"/>
                  <a:pt x="1030967" y="95034"/>
                  <a:pt x="1042987" y="93317"/>
                </a:cubicBezTo>
                <a:cubicBezTo>
                  <a:pt x="1226687" y="67073"/>
                  <a:pt x="1015474" y="101473"/>
                  <a:pt x="1150143" y="79030"/>
                </a:cubicBezTo>
                <a:cubicBezTo>
                  <a:pt x="1157287" y="76649"/>
                  <a:pt x="1164269" y="73712"/>
                  <a:pt x="1171575" y="71886"/>
                </a:cubicBezTo>
                <a:cubicBezTo>
                  <a:pt x="1249117" y="52500"/>
                  <a:pt x="1324823" y="60544"/>
                  <a:pt x="1407318" y="57598"/>
                </a:cubicBezTo>
                <a:cubicBezTo>
                  <a:pt x="1509047" y="23693"/>
                  <a:pt x="1407974" y="55086"/>
                  <a:pt x="1678781" y="43311"/>
                </a:cubicBezTo>
                <a:cubicBezTo>
                  <a:pt x="1717001" y="41649"/>
                  <a:pt x="1761590" y="36750"/>
                  <a:pt x="1800225" y="29023"/>
                </a:cubicBezTo>
                <a:cubicBezTo>
                  <a:pt x="1809852" y="27098"/>
                  <a:pt x="1819275" y="24261"/>
                  <a:pt x="1828800" y="21880"/>
                </a:cubicBezTo>
                <a:lnTo>
                  <a:pt x="2336006" y="29023"/>
                </a:lnTo>
                <a:cubicBezTo>
                  <a:pt x="2355198" y="29509"/>
                  <a:pt x="2374030" y="34504"/>
                  <a:pt x="2393156" y="36167"/>
                </a:cubicBezTo>
                <a:cubicBezTo>
                  <a:pt x="2428819" y="39268"/>
                  <a:pt x="2464612" y="40666"/>
                  <a:pt x="2500312" y="43311"/>
                </a:cubicBezTo>
                <a:lnTo>
                  <a:pt x="2586037" y="50455"/>
                </a:lnTo>
                <a:cubicBezTo>
                  <a:pt x="2643187" y="48074"/>
                  <a:pt x="2700444" y="47537"/>
                  <a:pt x="2757487" y="43311"/>
                </a:cubicBezTo>
                <a:cubicBezTo>
                  <a:pt x="2764997" y="42755"/>
                  <a:pt x="2771613" y="37993"/>
                  <a:pt x="2778918" y="36167"/>
                </a:cubicBezTo>
                <a:cubicBezTo>
                  <a:pt x="2790698" y="33222"/>
                  <a:pt x="2802923" y="32218"/>
                  <a:pt x="2814637" y="29023"/>
                </a:cubicBezTo>
                <a:cubicBezTo>
                  <a:pt x="2829167" y="25060"/>
                  <a:pt x="2843212" y="19498"/>
                  <a:pt x="2857500" y="14736"/>
                </a:cubicBezTo>
                <a:cubicBezTo>
                  <a:pt x="2864644" y="12355"/>
                  <a:pt x="2871626" y="9418"/>
                  <a:pt x="2878931" y="7592"/>
                </a:cubicBezTo>
                <a:cubicBezTo>
                  <a:pt x="2888456" y="5211"/>
                  <a:pt x="2897787" y="1837"/>
                  <a:pt x="2907506" y="448"/>
                </a:cubicBezTo>
                <a:cubicBezTo>
                  <a:pt x="2914578" y="-562"/>
                  <a:pt x="2921793" y="448"/>
                  <a:pt x="2928937" y="448"/>
                </a:cubicBezTo>
              </a:path>
            </a:pathLst>
          </a:cu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>
            <p:ph type="title"/>
          </p:nvPr>
        </p:nvSpPr>
        <p:spPr>
          <a:xfrm>
            <a:off x="838200" y="365126"/>
            <a:ext cx="10515600" cy="615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</a:pPr>
            <a:r>
              <a:rPr lang="en-US"/>
              <a:t>Confusion matrix(actual vs predicted %) – VGG</a:t>
            </a:r>
            <a:endParaRPr/>
          </a:p>
        </p:txBody>
      </p:sp>
      <p:pic>
        <p:nvPicPr>
          <p:cNvPr id="213" name="Google Shape;2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4478" y="1440427"/>
            <a:ext cx="5834571" cy="525492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8"/>
          <p:cNvSpPr txBox="1"/>
          <p:nvPr/>
        </p:nvSpPr>
        <p:spPr>
          <a:xfrm>
            <a:off x="838200" y="1631841"/>
            <a:ext cx="4348163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Validation samples: 28,445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Validation Accuracy: 48.59%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samples :  9,482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Highest Accuracy: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Nucleoplasm (84%)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Lowest Accuracy: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Endoplasmic reticulum – 10%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Intermediate filaments – 20%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Top mis classification: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Cytosol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Mitochondria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Nucleoplasm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/>
          <p:nvPr>
            <p:ph type="title"/>
          </p:nvPr>
        </p:nvSpPr>
        <p:spPr>
          <a:xfrm>
            <a:off x="838200" y="365126"/>
            <a:ext cx="10515600" cy="615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Confusion matrix(actual vs predicted %) – Resnet</a:t>
            </a:r>
            <a:endParaRPr sz="4400"/>
          </a:p>
        </p:txBody>
      </p:sp>
      <p:pic>
        <p:nvPicPr>
          <p:cNvPr id="220" name="Google Shape;2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3985" y="1223497"/>
            <a:ext cx="5926791" cy="536780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9"/>
          <p:cNvSpPr txBox="1"/>
          <p:nvPr/>
        </p:nvSpPr>
        <p:spPr>
          <a:xfrm>
            <a:off x="838200" y="1393270"/>
            <a:ext cx="4148138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Validation samples: 28,445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Validation Accuracy: 51.94%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samples :  9,482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Highest Accuracy: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Nucleoplasm (81%)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Cytosol (54%)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Lowest Accuracy: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Endoplasmic reticulum – 26%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Nucleoli fibrillar center– 21%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Nuclear bodies – 22 %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Top mis classification: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Cytosol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Mitochondria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Nucleoplasm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Golgi apparatus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/>
          <p:nvPr>
            <p:ph type="title"/>
          </p:nvPr>
        </p:nvSpPr>
        <p:spPr>
          <a:xfrm>
            <a:off x="838200" y="365126"/>
            <a:ext cx="10515600" cy="615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4400"/>
              <a:t>Confusion matrix(actual vs predicted %) – EfficientNetB6</a:t>
            </a:r>
            <a:endParaRPr sz="4400"/>
          </a:p>
        </p:txBody>
      </p:sp>
      <p:pic>
        <p:nvPicPr>
          <p:cNvPr id="227" name="Google Shape;2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25" y="1076382"/>
            <a:ext cx="5953125" cy="540696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0"/>
          <p:cNvSpPr txBox="1"/>
          <p:nvPr/>
        </p:nvSpPr>
        <p:spPr>
          <a:xfrm>
            <a:off x="838200" y="1230094"/>
            <a:ext cx="4755356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Validation samples: 28,445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Validation Accuracy: 67.14%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samples :  9,482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Highest Accuracy: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Nucleoplasm (82%)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Nuclear speckles (79%)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Mitochondria ( 74%)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Lowest Accuracy: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Endoplasmic reticulum – 52%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Top mis classification: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Nuclear bodies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Nucleoplasm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Cytosol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Conclusion</a:t>
            </a:r>
            <a:endParaRPr sz="4400"/>
          </a:p>
        </p:txBody>
      </p:sp>
      <p:sp>
        <p:nvSpPr>
          <p:cNvPr id="234" name="Google Shape;23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When we started the project, the leaderboard on the Kaggle competition was at </a:t>
            </a:r>
            <a:r>
              <a:rPr b="1" lang="en-US"/>
              <a:t>~44% </a:t>
            </a:r>
            <a:r>
              <a:rPr lang="en-US"/>
              <a:t>accuracy and beating this number became our immediate goal. As a team, we scoped the problem from 19 to 12 class detection but was able to achieve </a:t>
            </a:r>
            <a:r>
              <a:rPr b="1" i="1" lang="en-US"/>
              <a:t>~67% </a:t>
            </a:r>
            <a:r>
              <a:rPr i="1" lang="en-US"/>
              <a:t>accuracy for the 12 classes</a:t>
            </a:r>
            <a:r>
              <a:rPr lang="en-US"/>
              <a:t> identified.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There is still room to improve models and experiment more. However, we conclude at this point that we met our accuracy goal for the project.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838200" y="365126"/>
            <a:ext cx="10515600" cy="52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800"/>
              <a:t>Latest model results classifying all the protein types ( With Samples skew)</a:t>
            </a:r>
            <a:endParaRPr sz="3800"/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1004099" y="1339626"/>
            <a:ext cx="5100600" cy="49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/>
              <a:t>Total validation samples – 48,632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/>
              <a:t>Overall accuracy ~60%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/>
              <a:t>Poor accuracy classes have low training samples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200"/>
              <a:t>“Mitiotic spindle” has only 6 samples for training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200"/>
              <a:t>“Negative” only has 700 samples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200"/>
              <a:t>“Aggresome” – 1696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/>
              <a:t>Quite a bit of proteins are classified as “Nucleoplasm”</a:t>
            </a:r>
            <a:endParaRPr/>
          </a:p>
        </p:txBody>
      </p:sp>
      <p:pic>
        <p:nvPicPr>
          <p:cNvPr id="241" name="Google Shape;2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0250" y="1339625"/>
            <a:ext cx="5327699" cy="49236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933dac8f2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/>
              <a:t>Introduction</a:t>
            </a:r>
            <a:endParaRPr sz="4400"/>
          </a:p>
        </p:txBody>
      </p:sp>
      <p:sp>
        <p:nvSpPr>
          <p:cNvPr id="69" name="Google Shape;69;gc933dac8f2_0_5"/>
          <p:cNvSpPr txBox="1"/>
          <p:nvPr>
            <p:ph idx="1" type="body"/>
          </p:nvPr>
        </p:nvSpPr>
        <p:spPr>
          <a:xfrm>
            <a:off x="683825" y="1508525"/>
            <a:ext cx="6887700" cy="52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729"/>
              <a:buNone/>
            </a:pPr>
            <a:r>
              <a:rPr lang="en-US" sz="1500">
                <a:highlight>
                  <a:srgbClr val="FFFFFF"/>
                </a:highlight>
              </a:rPr>
              <a:t>Historically, classification of proteins has been limited to single patterns in one or a few cell types, but in order to fully understand the complexity of the human cell, models must </a:t>
            </a:r>
            <a:r>
              <a:rPr i="1" lang="en-US" sz="1500">
                <a:highlight>
                  <a:srgbClr val="FFFFFF"/>
                </a:highlight>
              </a:rPr>
              <a:t>classify mixed patterns across a range of different human cells</a:t>
            </a:r>
            <a:r>
              <a:rPr lang="en-US" sz="1500">
                <a:highlight>
                  <a:srgbClr val="FFFFFF"/>
                </a:highlight>
              </a:rPr>
              <a:t>. 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729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729"/>
              <a:buNone/>
            </a:pPr>
            <a:r>
              <a:rPr lang="en-US" sz="1500"/>
              <a:t>Advances in high-resolution microscopy has made it possible to generate images of cells comprising proteins at greater pace and volume than those generated manually. As such, the </a:t>
            </a:r>
            <a:r>
              <a:rPr lang="en-US" sz="1500">
                <a:highlight>
                  <a:srgbClr val="FFFFFF"/>
                </a:highlight>
              </a:rPr>
              <a:t>need is greater than ever to automate biomedical image analysis and classification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729"/>
              <a:buNone/>
            </a:pPr>
            <a:r>
              <a:t/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729"/>
              <a:buNone/>
            </a:pPr>
            <a:r>
              <a:rPr lang="en-US" sz="1500">
                <a:highlight>
                  <a:srgbClr val="FFFFFF"/>
                </a:highlight>
              </a:rPr>
              <a:t>Kaggle competition: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729"/>
              <a:buNone/>
            </a:pPr>
            <a:r>
              <a:rPr lang="en-US" sz="15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https://www.kaggle.com/c/hpa-single-cell-image-classification/overview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729"/>
              <a:buNone/>
            </a:pPr>
            <a:r>
              <a:t/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6904"/>
              <a:buNone/>
            </a:pPr>
            <a:r>
              <a:t/>
            </a: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1621"/>
              <a:buNone/>
            </a:pPr>
            <a:r>
              <a:rPr b="1" lang="en-US" sz="1600">
                <a:highlight>
                  <a:srgbClr val="FFFFFF"/>
                </a:highlight>
              </a:rPr>
              <a:t>Problem Statement</a:t>
            </a:r>
            <a:endParaRPr b="1" sz="1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5543"/>
              <a:buNone/>
            </a:pPr>
            <a:r>
              <a:rPr lang="en-US" sz="1550">
                <a:highlight>
                  <a:srgbClr val="FFFFFF"/>
                </a:highlight>
              </a:rPr>
              <a:t>To develop models capable of classifying mixed patterns of proteins in microscopic images</a:t>
            </a:r>
            <a:endParaRPr sz="15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5543"/>
              <a:buNone/>
            </a:pPr>
            <a:r>
              <a:t/>
            </a:r>
            <a:endParaRPr sz="15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5543"/>
              <a:buNone/>
            </a:pPr>
            <a:r>
              <a:rPr b="1" lang="en-US" sz="1550">
                <a:highlight>
                  <a:srgbClr val="FFFFFF"/>
                </a:highlight>
              </a:rPr>
              <a:t>Goals</a:t>
            </a:r>
            <a:endParaRPr b="1" sz="1550">
              <a:highlight>
                <a:srgbClr val="FFFFFF"/>
              </a:highlight>
            </a:endParaRPr>
          </a:p>
          <a:p>
            <a:pPr indent="-31232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sz="1550">
                <a:highlight>
                  <a:srgbClr val="FFFFFF"/>
                </a:highlight>
              </a:rPr>
              <a:t>To hit prediction accuracy on the validation set &gt;44% (Kaggle Leaderboard at the time we started work on this project)</a:t>
            </a:r>
            <a:endParaRPr sz="1550">
              <a:highlight>
                <a:srgbClr val="FFFFFF"/>
              </a:highlight>
            </a:endParaRPr>
          </a:p>
          <a:p>
            <a:pPr indent="-31232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sz="1550">
                <a:highlight>
                  <a:srgbClr val="FFFFFF"/>
                </a:highlight>
              </a:rPr>
              <a:t>Experiment and build different convnets and weigh them based on Key Performance Indices (KPIs) like </a:t>
            </a:r>
            <a:r>
              <a:rPr i="1" lang="en-US" sz="1550">
                <a:highlight>
                  <a:srgbClr val="FFFFFF"/>
                </a:highlight>
              </a:rPr>
              <a:t>Accuracy</a:t>
            </a:r>
            <a:r>
              <a:rPr lang="en-US" sz="1550">
                <a:highlight>
                  <a:srgbClr val="FFFFFF"/>
                </a:highlight>
              </a:rPr>
              <a:t> and </a:t>
            </a:r>
            <a:r>
              <a:rPr i="1" lang="en-US" sz="1550">
                <a:highlight>
                  <a:srgbClr val="FFFFFF"/>
                </a:highlight>
              </a:rPr>
              <a:t>Time</a:t>
            </a:r>
            <a:r>
              <a:rPr lang="en-US" sz="1550">
                <a:highlight>
                  <a:srgbClr val="FFFFFF"/>
                </a:highlight>
              </a:rPr>
              <a:t> to compile/build the model </a:t>
            </a:r>
            <a:endParaRPr sz="1550">
              <a:highlight>
                <a:srgbClr val="FFFFFF"/>
              </a:highlight>
            </a:endParaRPr>
          </a:p>
        </p:txBody>
      </p:sp>
      <p:sp>
        <p:nvSpPr>
          <p:cNvPr id="70" name="Google Shape;70;gc933dac8f2_0_5"/>
          <p:cNvSpPr txBox="1"/>
          <p:nvPr>
            <p:ph idx="1" type="body"/>
          </p:nvPr>
        </p:nvSpPr>
        <p:spPr>
          <a:xfrm>
            <a:off x="7868850" y="1750325"/>
            <a:ext cx="4172400" cy="44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200">
                <a:highlight>
                  <a:srgbClr val="FFFFFF"/>
                </a:highlight>
              </a:rPr>
              <a:t>Classes of proteins</a:t>
            </a:r>
            <a:endParaRPr b="1" sz="11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0. Nucleoplasm </a:t>
            </a:r>
            <a:endParaRPr sz="1050">
              <a:highlight>
                <a:srgbClr val="F4F4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1. Nuclear membrane </a:t>
            </a:r>
            <a:endParaRPr sz="1050">
              <a:highlight>
                <a:srgbClr val="F4F4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2. Nucleoli </a:t>
            </a:r>
            <a:endParaRPr sz="1050">
              <a:highlight>
                <a:srgbClr val="F4F4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3. Nucleoli fibrillar center </a:t>
            </a:r>
            <a:endParaRPr sz="1050">
              <a:highlight>
                <a:srgbClr val="F4F4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4. Nuclear speckles </a:t>
            </a:r>
            <a:endParaRPr sz="1050">
              <a:highlight>
                <a:srgbClr val="F4F4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5. Nuclear bodies </a:t>
            </a:r>
            <a:endParaRPr sz="1050">
              <a:highlight>
                <a:srgbClr val="F4F4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6. Endoplasmic reticulum </a:t>
            </a:r>
            <a:endParaRPr sz="1050">
              <a:highlight>
                <a:srgbClr val="F4F4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7. Golgi apparatus </a:t>
            </a:r>
            <a:endParaRPr sz="1050">
              <a:highlight>
                <a:srgbClr val="F4F4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8. Intermediate filaments </a:t>
            </a:r>
            <a:endParaRPr sz="1050">
              <a:highlight>
                <a:srgbClr val="F4F4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9. Actin filaments </a:t>
            </a:r>
            <a:endParaRPr sz="1050">
              <a:highlight>
                <a:srgbClr val="F4F4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10. Microtubules </a:t>
            </a:r>
            <a:endParaRPr sz="1050">
              <a:highlight>
                <a:srgbClr val="F4F4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11. Mitotic spindle </a:t>
            </a:r>
            <a:endParaRPr sz="1050">
              <a:highlight>
                <a:srgbClr val="F4F4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12. Centrosome </a:t>
            </a:r>
            <a:endParaRPr sz="1050">
              <a:highlight>
                <a:srgbClr val="F4F4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13. Plasma membrane </a:t>
            </a:r>
            <a:endParaRPr sz="1050">
              <a:highlight>
                <a:srgbClr val="F4F4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14. Mitochondria </a:t>
            </a:r>
            <a:endParaRPr sz="1050">
              <a:highlight>
                <a:srgbClr val="F4F4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15. Aggresome </a:t>
            </a:r>
            <a:endParaRPr sz="1050">
              <a:highlight>
                <a:srgbClr val="F4F4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16. Cytosol </a:t>
            </a:r>
            <a:endParaRPr sz="1050">
              <a:highlight>
                <a:srgbClr val="F4F4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17. Vesicles and punctate cytosolic patterns </a:t>
            </a:r>
            <a:endParaRPr sz="1050">
              <a:highlight>
                <a:srgbClr val="F4F4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18. Negative </a:t>
            </a:r>
            <a:endParaRPr sz="115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/>
          <p:nvPr>
            <p:ph type="title"/>
          </p:nvPr>
        </p:nvSpPr>
        <p:spPr>
          <a:xfrm>
            <a:off x="838200" y="365126"/>
            <a:ext cx="10515600" cy="52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4400"/>
              <a:t>Understanding sample skew</a:t>
            </a:r>
            <a:endParaRPr sz="4400"/>
          </a:p>
        </p:txBody>
      </p:sp>
      <p:pic>
        <p:nvPicPr>
          <p:cNvPr id="247" name="Google Shape;24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218" y="1289075"/>
            <a:ext cx="4316576" cy="4561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9486" y="1289075"/>
            <a:ext cx="4111911" cy="4500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/>
          <p:nvPr>
            <p:ph type="title"/>
          </p:nvPr>
        </p:nvSpPr>
        <p:spPr>
          <a:xfrm>
            <a:off x="838200" y="365125"/>
            <a:ext cx="105156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4400"/>
              <a:t>After adjusting sample skew</a:t>
            </a:r>
            <a:endParaRPr sz="4400"/>
          </a:p>
        </p:txBody>
      </p:sp>
      <p:sp>
        <p:nvSpPr>
          <p:cNvPr id="254" name="Google Shape;254;p14"/>
          <p:cNvSpPr txBox="1"/>
          <p:nvPr>
            <p:ph idx="1" type="body"/>
          </p:nvPr>
        </p:nvSpPr>
        <p:spPr>
          <a:xfrm>
            <a:off x="838199" y="1825625"/>
            <a:ext cx="4805363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600"/>
              <a:t>From previous model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/>
              <a:t>Better at “Negative” class detection.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/>
              <a:t>Reduced false positives on Nucleoplasm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/>
              <a:t>8 classes have more than 60+ accuracy over(2+ over previous model)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/>
              <a:t>Not the best like other model for Nucleoplasm( probably other models can be used to detect that protein)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/>
              <a:t>There is more room for improvement</a:t>
            </a:r>
            <a:endParaRPr/>
          </a:p>
        </p:txBody>
      </p:sp>
      <p:pic>
        <p:nvPicPr>
          <p:cNvPr id="255" name="Google Shape;2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4714" y="1247309"/>
            <a:ext cx="6012421" cy="5507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Next steps</a:t>
            </a:r>
            <a:endParaRPr sz="4400"/>
          </a:p>
        </p:txBody>
      </p:sp>
      <p:sp>
        <p:nvSpPr>
          <p:cNvPr id="261" name="Google Shape;26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456684" lvl="0" marL="692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6125"/>
              <a:buChar char="•"/>
            </a:pPr>
            <a:r>
              <a:rPr lang="en-US"/>
              <a:t>Running the modeling for all the 19 classes and compare the accuracy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9999"/>
              <a:buNone/>
            </a:pPr>
            <a:r>
              <a:t/>
            </a:r>
            <a:endParaRPr/>
          </a:p>
          <a:p>
            <a:pPr indent="-456684" lvl="0" marL="692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6125"/>
              <a:buChar char="•"/>
            </a:pPr>
            <a:r>
              <a:rPr lang="en-US"/>
              <a:t>Reduce imbalance in training data to provide samples for all classes equally and experiment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9999"/>
              <a:buNone/>
            </a:pPr>
            <a:r>
              <a:t/>
            </a:r>
            <a:endParaRPr/>
          </a:p>
          <a:p>
            <a:pPr indent="-456684" lvl="0" marL="692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6125"/>
              <a:buChar char="•"/>
            </a:pPr>
            <a:r>
              <a:rPr lang="en-US"/>
              <a:t>Run the 19-class model for Kaggle test data and submit results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9999"/>
              <a:buNone/>
            </a:pPr>
            <a:r>
              <a:t/>
            </a:r>
            <a:endParaRPr/>
          </a:p>
          <a:p>
            <a:pPr indent="-456684" lvl="0" marL="692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6125"/>
              <a:buChar char="•"/>
            </a:pPr>
            <a:r>
              <a:rPr lang="en-US"/>
              <a:t>Tooling support to help with data cleanup(identify noise images)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9999"/>
              <a:buNone/>
            </a:pPr>
            <a:r>
              <a:t/>
            </a:r>
            <a:endParaRPr/>
          </a:p>
          <a:p>
            <a:pPr indent="-456684" lvl="0" marL="692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6125"/>
              <a:buChar char="•"/>
            </a:pPr>
            <a:r>
              <a:rPr lang="en-US"/>
              <a:t>Invest more on the optimizer internals and research on high performing models and tweak them and experiment. Experiment with other models like Mobilenet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9999"/>
              <a:buNone/>
            </a:pPr>
            <a:r>
              <a:t/>
            </a:r>
            <a:endParaRPr/>
          </a:p>
          <a:p>
            <a:pPr indent="-456684" lvl="0" marL="692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6125"/>
              <a:buChar char="•"/>
            </a:pPr>
            <a:r>
              <a:rPr lang="en-US"/>
              <a:t>Get help from an SME in the protein cell area to get advice on how to improve the models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9999"/>
              <a:buNone/>
            </a:pPr>
            <a:r>
              <a:t/>
            </a:r>
            <a:endParaRPr/>
          </a:p>
          <a:p>
            <a:pPr indent="-456684" lvl="0" marL="692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6126"/>
              <a:buChar char="•"/>
            </a:pPr>
            <a:r>
              <a:rPr lang="en-US"/>
              <a:t>Analyze the models in the context of scenarios like:</a:t>
            </a:r>
            <a:endParaRPr/>
          </a:p>
          <a:p>
            <a:pPr indent="-300037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Whether model may not be good overall but could help finding a specific protein very well</a:t>
            </a:r>
            <a:endParaRPr/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9999"/>
              <a:buNone/>
            </a:pPr>
            <a:r>
              <a:t/>
            </a:r>
            <a:endParaRPr/>
          </a:p>
          <a:p>
            <a:pPr indent="-300037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Finding which cells have less success and remove them from the list and build a separate model</a:t>
            </a:r>
            <a:endParaRPr/>
          </a:p>
          <a:p>
            <a:pPr indent="-336550" lvl="1" marL="1149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9317"/>
              <a:buNone/>
            </a:pPr>
            <a:r>
              <a:t/>
            </a:r>
            <a:endParaRPr/>
          </a:p>
          <a:p>
            <a:pPr indent="-336550" lvl="0" marL="692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612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a8a004be2_0_581"/>
          <p:cNvSpPr txBox="1"/>
          <p:nvPr>
            <p:ph type="title"/>
          </p:nvPr>
        </p:nvSpPr>
        <p:spPr>
          <a:xfrm>
            <a:off x="838200" y="2713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Q&amp;A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a8a004be2_0_586"/>
          <p:cNvSpPr txBox="1"/>
          <p:nvPr>
            <p:ph type="title"/>
          </p:nvPr>
        </p:nvSpPr>
        <p:spPr>
          <a:xfrm>
            <a:off x="838200" y="25156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Backup slides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77" name="Google Shape;277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Kaggle : https://www.kaggle.com/c/hpa-single-cell-image-classification/leaderboard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933dac8f2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/>
              <a:t>High-level project Pipeline</a:t>
            </a:r>
            <a:endParaRPr sz="4400"/>
          </a:p>
        </p:txBody>
      </p:sp>
      <p:sp>
        <p:nvSpPr>
          <p:cNvPr id="76" name="Google Shape;76;gc933dac8f2_0_30"/>
          <p:cNvSpPr txBox="1"/>
          <p:nvPr/>
        </p:nvSpPr>
        <p:spPr>
          <a:xfrm>
            <a:off x="2338850" y="1783875"/>
            <a:ext cx="112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Stage-1 (Initial EDA)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c933dac8f2_0_30"/>
          <p:cNvSpPr txBox="1"/>
          <p:nvPr/>
        </p:nvSpPr>
        <p:spPr>
          <a:xfrm>
            <a:off x="5507888" y="1783875"/>
            <a:ext cx="112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Stage-2 (Modeling)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c933dac8f2_0_30"/>
          <p:cNvSpPr txBox="1"/>
          <p:nvPr/>
        </p:nvSpPr>
        <p:spPr>
          <a:xfrm>
            <a:off x="8676925" y="1783875"/>
            <a:ext cx="112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Stage-3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(Results)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c933dac8f2_0_30"/>
          <p:cNvSpPr txBox="1"/>
          <p:nvPr/>
        </p:nvSpPr>
        <p:spPr>
          <a:xfrm>
            <a:off x="2283125" y="2590350"/>
            <a:ext cx="13341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EDA on train.csv to study frequencies and protein/cell associations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c933dac8f2_0_30"/>
          <p:cNvSpPr txBox="1"/>
          <p:nvPr/>
        </p:nvSpPr>
        <p:spPr>
          <a:xfrm>
            <a:off x="2283125" y="3591975"/>
            <a:ext cx="1334100" cy="10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Study the data (scale):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-21k 2048x2048 images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-Image samples are split GBRY mapping to protein, nucleus, microtubules and endoplasmic reticulum respectively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c933dac8f2_0_30"/>
          <p:cNvSpPr txBox="1"/>
          <p:nvPr/>
        </p:nvSpPr>
        <p:spPr>
          <a:xfrm>
            <a:off x="2283125" y="5163900"/>
            <a:ext cx="13341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HPA cellsegmentator python libraries to predict and label cells based on nuclei/cell patterns - resulted in ~150k images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c933dac8f2_0_30"/>
          <p:cNvSpPr/>
          <p:nvPr/>
        </p:nvSpPr>
        <p:spPr>
          <a:xfrm>
            <a:off x="2814550" y="3287175"/>
            <a:ext cx="148500" cy="22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c933dac8f2_0_30"/>
          <p:cNvSpPr/>
          <p:nvPr/>
        </p:nvSpPr>
        <p:spPr>
          <a:xfrm>
            <a:off x="2814550" y="4797975"/>
            <a:ext cx="148500" cy="22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c933dac8f2_0_30"/>
          <p:cNvSpPr/>
          <p:nvPr/>
        </p:nvSpPr>
        <p:spPr>
          <a:xfrm rot="-5391615">
            <a:off x="4151514" y="3665721"/>
            <a:ext cx="246001" cy="450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c933dac8f2_0_30"/>
          <p:cNvSpPr txBox="1"/>
          <p:nvPr/>
        </p:nvSpPr>
        <p:spPr>
          <a:xfrm>
            <a:off x="5428950" y="2514150"/>
            <a:ext cx="1334100" cy="67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Keras ImageDataGenerator() to split data into train, validation and test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c933dac8f2_0_30"/>
          <p:cNvSpPr/>
          <p:nvPr/>
        </p:nvSpPr>
        <p:spPr>
          <a:xfrm>
            <a:off x="5969800" y="3306975"/>
            <a:ext cx="148500" cy="22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c933dac8f2_0_30"/>
          <p:cNvSpPr txBox="1"/>
          <p:nvPr/>
        </p:nvSpPr>
        <p:spPr>
          <a:xfrm>
            <a:off x="5428950" y="3645900"/>
            <a:ext cx="13341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 with different CNN models (layers and optimization functions)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gc933dac8f2_0_30"/>
          <p:cNvCxnSpPr/>
          <p:nvPr/>
        </p:nvCxnSpPr>
        <p:spPr>
          <a:xfrm flipH="1" rot="10800000">
            <a:off x="6109674" y="4199906"/>
            <a:ext cx="36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gc933dac8f2_0_30"/>
          <p:cNvCxnSpPr/>
          <p:nvPr/>
        </p:nvCxnSpPr>
        <p:spPr>
          <a:xfrm>
            <a:off x="4973298" y="4653043"/>
            <a:ext cx="24240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gc933dac8f2_0_30"/>
          <p:cNvCxnSpPr/>
          <p:nvPr/>
        </p:nvCxnSpPr>
        <p:spPr>
          <a:xfrm rot="10800000">
            <a:off x="4973336" y="4652927"/>
            <a:ext cx="3000" cy="4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gc933dac8f2_0_30"/>
          <p:cNvCxnSpPr/>
          <p:nvPr/>
        </p:nvCxnSpPr>
        <p:spPr>
          <a:xfrm rot="10800000">
            <a:off x="6110997" y="4653131"/>
            <a:ext cx="9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gc933dac8f2_0_30"/>
          <p:cNvCxnSpPr/>
          <p:nvPr/>
        </p:nvCxnSpPr>
        <p:spPr>
          <a:xfrm flipH="1" rot="10800000">
            <a:off x="7394264" y="4653011"/>
            <a:ext cx="3000" cy="4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gc933dac8f2_0_30"/>
          <p:cNvSpPr txBox="1"/>
          <p:nvPr/>
        </p:nvSpPr>
        <p:spPr>
          <a:xfrm>
            <a:off x="4638075" y="5111668"/>
            <a:ext cx="673500" cy="3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VGG16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c933dac8f2_0_30"/>
          <p:cNvSpPr txBox="1"/>
          <p:nvPr/>
        </p:nvSpPr>
        <p:spPr>
          <a:xfrm>
            <a:off x="5774673" y="5081111"/>
            <a:ext cx="673500" cy="3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ResNet101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c933dac8f2_0_30"/>
          <p:cNvSpPr txBox="1"/>
          <p:nvPr/>
        </p:nvSpPr>
        <p:spPr>
          <a:xfrm>
            <a:off x="7058967" y="5088603"/>
            <a:ext cx="673500" cy="3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EffNet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c933dac8f2_0_30"/>
          <p:cNvSpPr/>
          <p:nvPr/>
        </p:nvSpPr>
        <p:spPr>
          <a:xfrm rot="-5391615">
            <a:off x="7794465" y="3665721"/>
            <a:ext cx="246001" cy="45000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c933dac8f2_0_30"/>
          <p:cNvSpPr txBox="1"/>
          <p:nvPr/>
        </p:nvSpPr>
        <p:spPr>
          <a:xfrm>
            <a:off x="8634250" y="2492525"/>
            <a:ext cx="13341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Measure label prediction accuracy and performance (run-time)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c933dac8f2_0_30"/>
          <p:cNvSpPr/>
          <p:nvPr/>
        </p:nvSpPr>
        <p:spPr>
          <a:xfrm>
            <a:off x="9227050" y="3191250"/>
            <a:ext cx="148500" cy="22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c933dac8f2_0_30"/>
          <p:cNvSpPr txBox="1"/>
          <p:nvPr/>
        </p:nvSpPr>
        <p:spPr>
          <a:xfrm>
            <a:off x="8634250" y="3645900"/>
            <a:ext cx="1334100" cy="67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Visualizations -  accuracy per class across models via confusion matrix and loss vs accuracy plots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9c14e555c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/>
              <a:t>HPA cell segmentation library</a:t>
            </a:r>
            <a:endParaRPr sz="4400"/>
          </a:p>
        </p:txBody>
      </p:sp>
      <p:sp>
        <p:nvSpPr>
          <p:cNvPr id="105" name="Google Shape;105;gc9c14e555c_0_4"/>
          <p:cNvSpPr txBox="1"/>
          <p:nvPr>
            <p:ph idx="1" type="body"/>
          </p:nvPr>
        </p:nvSpPr>
        <p:spPr>
          <a:xfrm>
            <a:off x="431875" y="1466750"/>
            <a:ext cx="5276400" cy="4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7142"/>
              <a:buNone/>
            </a:pPr>
            <a:r>
              <a:rPr lang="en-US"/>
              <a:t>The </a:t>
            </a:r>
            <a:r>
              <a:rPr i="1" lang="en-US"/>
              <a:t>cellsegmentator</a:t>
            </a:r>
            <a:r>
              <a:rPr lang="en-US"/>
              <a:t> library has the following utilities:</a:t>
            </a:r>
            <a:endParaRPr/>
          </a:p>
          <a:p>
            <a:pPr indent="-30861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4736"/>
              <a:buChar char="-"/>
            </a:pPr>
            <a:r>
              <a:rPr b="1" lang="en-US"/>
              <a:t>pred_nucluei:</a:t>
            </a:r>
            <a:r>
              <a:rPr lang="en-US"/>
              <a:t>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7142"/>
              <a:buNone/>
            </a:pPr>
            <a:r>
              <a:rPr lang="en-US"/>
              <a:t>takes a list of image arrays (nuclei in third channel - blue) and returns list of neural network outputs of nuclei segmentation</a:t>
            </a:r>
            <a:endParaRPr/>
          </a:p>
          <a:p>
            <a:pPr indent="-30861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4736"/>
              <a:buChar char="-"/>
            </a:pPr>
            <a:r>
              <a:rPr b="1" lang="en-US"/>
              <a:t>pred_cells: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7142"/>
              <a:buNone/>
            </a:pPr>
            <a:r>
              <a:rPr lang="en-US"/>
              <a:t>takes a list of images (</a:t>
            </a:r>
            <a:r>
              <a:rPr lang="en-US" sz="10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57"/>
              <a:t>microtubules, endoplasmic reticulum, and nuclei in that order)</a:t>
            </a:r>
            <a:r>
              <a:rPr lang="en-US"/>
              <a:t> and returns list of outputs of cell segmentation</a:t>
            </a:r>
            <a:endParaRPr/>
          </a:p>
          <a:p>
            <a:pPr indent="-30861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4736"/>
              <a:buChar char="-"/>
            </a:pPr>
            <a:r>
              <a:rPr b="1" lang="en-US"/>
              <a:t>label_nucluei</a:t>
            </a:r>
            <a:r>
              <a:rPr lang="en-US"/>
              <a:t>: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7142"/>
              <a:buNone/>
            </a:pPr>
            <a:r>
              <a:rPr lang="en-US"/>
              <a:t>takes nuclei prediction for an image and returns the labeled nuclei mask array</a:t>
            </a:r>
            <a:endParaRPr/>
          </a:p>
          <a:p>
            <a:pPr indent="-30861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4736"/>
              <a:buChar char="-"/>
            </a:pPr>
            <a:r>
              <a:rPr b="1" lang="en-US"/>
              <a:t>label_cells</a:t>
            </a:r>
            <a:r>
              <a:rPr lang="en-US"/>
              <a:t>: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7142"/>
              <a:buNone/>
            </a:pPr>
            <a:r>
              <a:rPr lang="en-US"/>
              <a:t>takes nuclei and cell prediction for an image and returns the labeled nuclei and cell mask arrays as a tuple</a:t>
            </a:r>
            <a:endParaRPr/>
          </a:p>
        </p:txBody>
      </p:sp>
      <p:sp>
        <p:nvSpPr>
          <p:cNvPr id="106" name="Google Shape;106;gc9c14e555c_0_4"/>
          <p:cNvSpPr txBox="1"/>
          <p:nvPr/>
        </p:nvSpPr>
        <p:spPr>
          <a:xfrm>
            <a:off x="6238725" y="4684700"/>
            <a:ext cx="93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9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Original Image</a:t>
            </a:r>
            <a:endParaRPr b="0" i="0" sz="900" u="none" cap="none" strike="noStrike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c9c14e555c_0_4"/>
          <p:cNvSpPr txBox="1"/>
          <p:nvPr/>
        </p:nvSpPr>
        <p:spPr>
          <a:xfrm>
            <a:off x="8052700" y="4623050"/>
            <a:ext cx="151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9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Mask generated by cell segmentation pred_cells()</a:t>
            </a:r>
            <a:endParaRPr b="0" i="0" sz="900" u="none" cap="none" strike="noStrike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c9c14e555c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0025" y="2499050"/>
            <a:ext cx="4388750" cy="20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c9c14e555c_0_4"/>
          <p:cNvSpPr txBox="1"/>
          <p:nvPr/>
        </p:nvSpPr>
        <p:spPr>
          <a:xfrm>
            <a:off x="10204200" y="4623050"/>
            <a:ext cx="1655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9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Resulting Image - Mask superimposed over Original Image</a:t>
            </a:r>
            <a:endParaRPr b="0" i="0" sz="900" u="none" cap="none" strike="noStrike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gc9c14e555c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67900" y="2499050"/>
            <a:ext cx="1927700" cy="19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About the data</a:t>
            </a:r>
            <a:endParaRPr sz="4400"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545075" y="1595575"/>
            <a:ext cx="58371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Training dataset - </a:t>
            </a:r>
            <a:r>
              <a:rPr lang="en-US" sz="1700"/>
              <a:t>21,806</a:t>
            </a:r>
            <a:r>
              <a:rPr lang="en-US" sz="2000"/>
              <a:t> samples (x4 - Red, Green, Blue, Yellow)</a:t>
            </a:r>
            <a:endParaRPr i="1" sz="2000">
              <a:solidFill>
                <a:srgbClr val="FF0000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Each image is </a:t>
            </a:r>
            <a:r>
              <a:rPr lang="en-US" sz="1700"/>
              <a:t>2048 X 2048</a:t>
            </a:r>
            <a:r>
              <a:rPr lang="en-US" sz="2000"/>
              <a:t> resolution</a:t>
            </a:r>
            <a:endParaRPr sz="2000"/>
          </a:p>
          <a:p>
            <a:pPr indent="-177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Data posed following challenges</a:t>
            </a:r>
            <a:endParaRPr sz="2000"/>
          </a:p>
          <a:p>
            <a:pPr indent="-203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Weak labels</a:t>
            </a:r>
            <a:endParaRPr sz="20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Images has more than one cell and the label only tells what types of proteins/cells are present</a:t>
            </a:r>
            <a:endParaRPr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1027906"/>
            <a:ext cx="3895725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 txBox="1"/>
          <p:nvPr/>
        </p:nvSpPr>
        <p:spPr>
          <a:xfrm>
            <a:off x="6915150" y="5183763"/>
            <a:ext cx="3876675" cy="815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has 3 types of cells: Nucleoli, Mitochondria, Cytosol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ImageId: 0fe26432-bb9a-11e8-b2b9-ac1f6b6435d0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933dac8f2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/>
              <a:t>Exploratory Data Analysis (on weak labels/train.csv)</a:t>
            </a:r>
            <a:endParaRPr sz="4400"/>
          </a:p>
        </p:txBody>
      </p:sp>
      <p:sp>
        <p:nvSpPr>
          <p:cNvPr id="124" name="Google Shape;124;gc933dac8f2_0_12"/>
          <p:cNvSpPr txBox="1"/>
          <p:nvPr>
            <p:ph idx="1" type="body"/>
          </p:nvPr>
        </p:nvSpPr>
        <p:spPr>
          <a:xfrm>
            <a:off x="838200" y="1793775"/>
            <a:ext cx="5311200" cy="29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5754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4999"/>
              <a:buChar char="-"/>
            </a:pPr>
            <a:r>
              <a:rPr lang="en-US"/>
              <a:t>Initial EDA was on train.csv comprising weak labels linked to each image</a:t>
            </a:r>
            <a:endParaRPr/>
          </a:p>
          <a:p>
            <a:pPr indent="-3257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4999"/>
              <a:buChar char="-"/>
            </a:pPr>
            <a:r>
              <a:rPr lang="en-US"/>
              <a:t>Sample of transformed data shown below where an image may have upto 5 labels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6773"/>
              <a:buNone/>
            </a:pPr>
            <a:r>
              <a:rPr lang="en-US"/>
              <a:t>NOTE: 19 is a custom label showing no data</a:t>
            </a:r>
            <a:endParaRPr/>
          </a:p>
          <a:p>
            <a:pPr indent="-325754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4999"/>
              <a:buChar char="-"/>
            </a:pPr>
            <a:r>
              <a:rPr lang="en-US"/>
              <a:t>Histogram showing the distribution of various proteins/other cell components across 21807 images</a:t>
            </a:r>
            <a:endParaRPr/>
          </a:p>
        </p:txBody>
      </p:sp>
      <p:pic>
        <p:nvPicPr>
          <p:cNvPr id="125" name="Google Shape;125;gc933dac8f2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400" y="4897200"/>
            <a:ext cx="5356100" cy="16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c933dac8f2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7900" y="1825625"/>
            <a:ext cx="3032950" cy="36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c933dac8f2_0_12"/>
          <p:cNvSpPr txBox="1"/>
          <p:nvPr>
            <p:ph idx="1" type="body"/>
          </p:nvPr>
        </p:nvSpPr>
        <p:spPr>
          <a:xfrm>
            <a:off x="6362475" y="1793775"/>
            <a:ext cx="28443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highlight>
                  <a:srgbClr val="FFFFFF"/>
                </a:highlight>
              </a:rPr>
              <a:t>Classes of proteins</a:t>
            </a:r>
            <a:endParaRPr b="1" sz="8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50">
                <a:solidFill>
                  <a:srgbClr val="333333"/>
                </a:solidFill>
              </a:rPr>
              <a:t>    </a:t>
            </a:r>
            <a:r>
              <a:rPr lang="en-US" sz="850">
                <a:solidFill>
                  <a:srgbClr val="666666"/>
                </a:solidFill>
              </a:rPr>
              <a:t>0</a:t>
            </a:r>
            <a:r>
              <a:rPr lang="en-US" sz="850">
                <a:solidFill>
                  <a:srgbClr val="333333"/>
                </a:solidFill>
              </a:rPr>
              <a:t>: </a:t>
            </a:r>
            <a:r>
              <a:rPr lang="en-US" sz="850">
                <a:solidFill>
                  <a:srgbClr val="BA2121"/>
                </a:solidFill>
              </a:rPr>
              <a:t>'Nucleoplasm'</a:t>
            </a:r>
            <a:r>
              <a:rPr lang="en-US" sz="850">
                <a:solidFill>
                  <a:srgbClr val="333333"/>
                </a:solidFill>
              </a:rPr>
              <a:t>, </a:t>
            </a:r>
            <a:endParaRPr sz="8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50">
                <a:solidFill>
                  <a:srgbClr val="333333"/>
                </a:solidFill>
              </a:rPr>
              <a:t>    </a:t>
            </a:r>
            <a:r>
              <a:rPr lang="en-US" sz="850">
                <a:solidFill>
                  <a:srgbClr val="666666"/>
                </a:solidFill>
              </a:rPr>
              <a:t>1</a:t>
            </a:r>
            <a:r>
              <a:rPr lang="en-US" sz="850">
                <a:solidFill>
                  <a:srgbClr val="333333"/>
                </a:solidFill>
              </a:rPr>
              <a:t>: </a:t>
            </a:r>
            <a:r>
              <a:rPr lang="en-US" sz="850">
                <a:solidFill>
                  <a:srgbClr val="BA2121"/>
                </a:solidFill>
              </a:rPr>
              <a:t>'Nuclear membrane'</a:t>
            </a:r>
            <a:r>
              <a:rPr lang="en-US" sz="850">
                <a:solidFill>
                  <a:srgbClr val="333333"/>
                </a:solidFill>
              </a:rPr>
              <a:t>, </a:t>
            </a:r>
            <a:endParaRPr sz="8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50">
                <a:solidFill>
                  <a:srgbClr val="333333"/>
                </a:solidFill>
              </a:rPr>
              <a:t>    </a:t>
            </a:r>
            <a:r>
              <a:rPr lang="en-US" sz="850">
                <a:solidFill>
                  <a:srgbClr val="666666"/>
                </a:solidFill>
              </a:rPr>
              <a:t>2</a:t>
            </a:r>
            <a:r>
              <a:rPr lang="en-US" sz="850">
                <a:solidFill>
                  <a:srgbClr val="333333"/>
                </a:solidFill>
              </a:rPr>
              <a:t>: </a:t>
            </a:r>
            <a:r>
              <a:rPr lang="en-US" sz="850">
                <a:solidFill>
                  <a:srgbClr val="BA2121"/>
                </a:solidFill>
              </a:rPr>
              <a:t>'Nucleoli'</a:t>
            </a:r>
            <a:r>
              <a:rPr lang="en-US" sz="850">
                <a:solidFill>
                  <a:srgbClr val="333333"/>
                </a:solidFill>
              </a:rPr>
              <a:t>, </a:t>
            </a:r>
            <a:endParaRPr sz="8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50">
                <a:solidFill>
                  <a:srgbClr val="333333"/>
                </a:solidFill>
              </a:rPr>
              <a:t>    </a:t>
            </a:r>
            <a:r>
              <a:rPr lang="en-US" sz="850">
                <a:solidFill>
                  <a:srgbClr val="666666"/>
                </a:solidFill>
              </a:rPr>
              <a:t>3</a:t>
            </a:r>
            <a:r>
              <a:rPr lang="en-US" sz="850">
                <a:solidFill>
                  <a:srgbClr val="333333"/>
                </a:solidFill>
              </a:rPr>
              <a:t>: </a:t>
            </a:r>
            <a:r>
              <a:rPr lang="en-US" sz="850">
                <a:solidFill>
                  <a:srgbClr val="BA2121"/>
                </a:solidFill>
              </a:rPr>
              <a:t>'Nucleoli fibrillar center'</a:t>
            </a:r>
            <a:r>
              <a:rPr lang="en-US" sz="850">
                <a:solidFill>
                  <a:srgbClr val="333333"/>
                </a:solidFill>
              </a:rPr>
              <a:t>,</a:t>
            </a:r>
            <a:endParaRPr sz="8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50">
                <a:solidFill>
                  <a:srgbClr val="333333"/>
                </a:solidFill>
              </a:rPr>
              <a:t>    </a:t>
            </a:r>
            <a:r>
              <a:rPr lang="en-US" sz="850">
                <a:solidFill>
                  <a:srgbClr val="666666"/>
                </a:solidFill>
              </a:rPr>
              <a:t>4</a:t>
            </a:r>
            <a:r>
              <a:rPr lang="en-US" sz="850">
                <a:solidFill>
                  <a:srgbClr val="333333"/>
                </a:solidFill>
              </a:rPr>
              <a:t>: </a:t>
            </a:r>
            <a:r>
              <a:rPr lang="en-US" sz="850">
                <a:solidFill>
                  <a:srgbClr val="BA2121"/>
                </a:solidFill>
              </a:rPr>
              <a:t>'Nuclear speckles'</a:t>
            </a:r>
            <a:r>
              <a:rPr lang="en-US" sz="850">
                <a:solidFill>
                  <a:srgbClr val="333333"/>
                </a:solidFill>
              </a:rPr>
              <a:t>, </a:t>
            </a:r>
            <a:endParaRPr sz="8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50">
                <a:solidFill>
                  <a:srgbClr val="333333"/>
                </a:solidFill>
              </a:rPr>
              <a:t>    </a:t>
            </a:r>
            <a:r>
              <a:rPr lang="en-US" sz="850">
                <a:solidFill>
                  <a:srgbClr val="666666"/>
                </a:solidFill>
              </a:rPr>
              <a:t>5</a:t>
            </a:r>
            <a:r>
              <a:rPr lang="en-US" sz="850">
                <a:solidFill>
                  <a:srgbClr val="333333"/>
                </a:solidFill>
              </a:rPr>
              <a:t>: </a:t>
            </a:r>
            <a:r>
              <a:rPr lang="en-US" sz="850">
                <a:solidFill>
                  <a:srgbClr val="BA2121"/>
                </a:solidFill>
              </a:rPr>
              <a:t>'Nuclear bodies'</a:t>
            </a:r>
            <a:r>
              <a:rPr lang="en-US" sz="850">
                <a:solidFill>
                  <a:srgbClr val="333333"/>
                </a:solidFill>
              </a:rPr>
              <a:t>, </a:t>
            </a:r>
            <a:endParaRPr sz="8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50">
                <a:solidFill>
                  <a:srgbClr val="333333"/>
                </a:solidFill>
              </a:rPr>
              <a:t>    </a:t>
            </a:r>
            <a:r>
              <a:rPr lang="en-US" sz="850">
                <a:solidFill>
                  <a:srgbClr val="666666"/>
                </a:solidFill>
              </a:rPr>
              <a:t>6</a:t>
            </a:r>
            <a:r>
              <a:rPr lang="en-US" sz="850">
                <a:solidFill>
                  <a:srgbClr val="333333"/>
                </a:solidFill>
              </a:rPr>
              <a:t>: </a:t>
            </a:r>
            <a:r>
              <a:rPr lang="en-US" sz="850">
                <a:solidFill>
                  <a:srgbClr val="BA2121"/>
                </a:solidFill>
              </a:rPr>
              <a:t>'Endoplasmic reticulum'</a:t>
            </a:r>
            <a:r>
              <a:rPr lang="en-US" sz="850">
                <a:solidFill>
                  <a:srgbClr val="333333"/>
                </a:solidFill>
              </a:rPr>
              <a:t>, </a:t>
            </a:r>
            <a:endParaRPr sz="8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50">
                <a:solidFill>
                  <a:srgbClr val="333333"/>
                </a:solidFill>
              </a:rPr>
              <a:t>    </a:t>
            </a:r>
            <a:r>
              <a:rPr lang="en-US" sz="850">
                <a:solidFill>
                  <a:srgbClr val="666666"/>
                </a:solidFill>
              </a:rPr>
              <a:t>7</a:t>
            </a:r>
            <a:r>
              <a:rPr lang="en-US" sz="850">
                <a:solidFill>
                  <a:srgbClr val="333333"/>
                </a:solidFill>
              </a:rPr>
              <a:t>: </a:t>
            </a:r>
            <a:r>
              <a:rPr lang="en-US" sz="850">
                <a:solidFill>
                  <a:srgbClr val="BA2121"/>
                </a:solidFill>
              </a:rPr>
              <a:t>'Golgi apparatus'</a:t>
            </a:r>
            <a:r>
              <a:rPr lang="en-US" sz="850">
                <a:solidFill>
                  <a:srgbClr val="333333"/>
                </a:solidFill>
              </a:rPr>
              <a:t>, </a:t>
            </a:r>
            <a:endParaRPr sz="8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50">
                <a:solidFill>
                  <a:srgbClr val="333333"/>
                </a:solidFill>
              </a:rPr>
              <a:t>    </a:t>
            </a:r>
            <a:r>
              <a:rPr lang="en-US" sz="850">
                <a:solidFill>
                  <a:srgbClr val="666666"/>
                </a:solidFill>
              </a:rPr>
              <a:t>8</a:t>
            </a:r>
            <a:r>
              <a:rPr lang="en-US" sz="850">
                <a:solidFill>
                  <a:srgbClr val="333333"/>
                </a:solidFill>
              </a:rPr>
              <a:t>: </a:t>
            </a:r>
            <a:r>
              <a:rPr lang="en-US" sz="850">
                <a:solidFill>
                  <a:srgbClr val="BA2121"/>
                </a:solidFill>
              </a:rPr>
              <a:t>'Intermediate filaments'</a:t>
            </a:r>
            <a:r>
              <a:rPr lang="en-US" sz="850">
                <a:solidFill>
                  <a:srgbClr val="333333"/>
                </a:solidFill>
              </a:rPr>
              <a:t>, </a:t>
            </a:r>
            <a:endParaRPr sz="8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50">
                <a:solidFill>
                  <a:srgbClr val="333333"/>
                </a:solidFill>
              </a:rPr>
              <a:t>    </a:t>
            </a:r>
            <a:r>
              <a:rPr lang="en-US" sz="850">
                <a:solidFill>
                  <a:srgbClr val="666666"/>
                </a:solidFill>
              </a:rPr>
              <a:t>9</a:t>
            </a:r>
            <a:r>
              <a:rPr lang="en-US" sz="850">
                <a:solidFill>
                  <a:srgbClr val="333333"/>
                </a:solidFill>
              </a:rPr>
              <a:t>: </a:t>
            </a:r>
            <a:r>
              <a:rPr lang="en-US" sz="850">
                <a:solidFill>
                  <a:srgbClr val="BA2121"/>
                </a:solidFill>
              </a:rPr>
              <a:t>'Actin filaments'</a:t>
            </a:r>
            <a:r>
              <a:rPr lang="en-US" sz="850">
                <a:solidFill>
                  <a:srgbClr val="333333"/>
                </a:solidFill>
              </a:rPr>
              <a:t>, </a:t>
            </a:r>
            <a:endParaRPr sz="8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50">
                <a:solidFill>
                  <a:srgbClr val="333333"/>
                </a:solidFill>
              </a:rPr>
              <a:t>    </a:t>
            </a:r>
            <a:r>
              <a:rPr lang="en-US" sz="850">
                <a:solidFill>
                  <a:srgbClr val="666666"/>
                </a:solidFill>
              </a:rPr>
              <a:t>10</a:t>
            </a:r>
            <a:r>
              <a:rPr lang="en-US" sz="850">
                <a:solidFill>
                  <a:srgbClr val="333333"/>
                </a:solidFill>
              </a:rPr>
              <a:t>: </a:t>
            </a:r>
            <a:r>
              <a:rPr lang="en-US" sz="850">
                <a:solidFill>
                  <a:srgbClr val="BA2121"/>
                </a:solidFill>
              </a:rPr>
              <a:t>'Microtubules'</a:t>
            </a:r>
            <a:r>
              <a:rPr lang="en-US" sz="850">
                <a:solidFill>
                  <a:srgbClr val="333333"/>
                </a:solidFill>
              </a:rPr>
              <a:t>, </a:t>
            </a:r>
            <a:endParaRPr sz="8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50">
                <a:solidFill>
                  <a:srgbClr val="333333"/>
                </a:solidFill>
              </a:rPr>
              <a:t>    </a:t>
            </a:r>
            <a:r>
              <a:rPr lang="en-US" sz="850">
                <a:solidFill>
                  <a:srgbClr val="666666"/>
                </a:solidFill>
              </a:rPr>
              <a:t>11</a:t>
            </a:r>
            <a:r>
              <a:rPr lang="en-US" sz="850">
                <a:solidFill>
                  <a:srgbClr val="333333"/>
                </a:solidFill>
              </a:rPr>
              <a:t>: </a:t>
            </a:r>
            <a:r>
              <a:rPr lang="en-US" sz="850">
                <a:solidFill>
                  <a:srgbClr val="BA2121"/>
                </a:solidFill>
              </a:rPr>
              <a:t>'Mitotic spindle'</a:t>
            </a:r>
            <a:r>
              <a:rPr lang="en-US" sz="850">
                <a:solidFill>
                  <a:srgbClr val="333333"/>
                </a:solidFill>
              </a:rPr>
              <a:t>, </a:t>
            </a:r>
            <a:endParaRPr sz="8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50">
                <a:solidFill>
                  <a:srgbClr val="333333"/>
                </a:solidFill>
              </a:rPr>
              <a:t>    </a:t>
            </a:r>
            <a:r>
              <a:rPr lang="en-US" sz="850">
                <a:solidFill>
                  <a:srgbClr val="666666"/>
                </a:solidFill>
              </a:rPr>
              <a:t>12</a:t>
            </a:r>
            <a:r>
              <a:rPr lang="en-US" sz="850">
                <a:solidFill>
                  <a:srgbClr val="333333"/>
                </a:solidFill>
              </a:rPr>
              <a:t>: </a:t>
            </a:r>
            <a:r>
              <a:rPr lang="en-US" sz="850">
                <a:solidFill>
                  <a:srgbClr val="BA2121"/>
                </a:solidFill>
              </a:rPr>
              <a:t>'Centrosome'</a:t>
            </a:r>
            <a:r>
              <a:rPr lang="en-US" sz="850">
                <a:solidFill>
                  <a:srgbClr val="333333"/>
                </a:solidFill>
              </a:rPr>
              <a:t>, </a:t>
            </a:r>
            <a:endParaRPr sz="8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50">
                <a:solidFill>
                  <a:srgbClr val="333333"/>
                </a:solidFill>
              </a:rPr>
              <a:t>    </a:t>
            </a:r>
            <a:r>
              <a:rPr lang="en-US" sz="850">
                <a:solidFill>
                  <a:srgbClr val="666666"/>
                </a:solidFill>
              </a:rPr>
              <a:t>13</a:t>
            </a:r>
            <a:r>
              <a:rPr lang="en-US" sz="850">
                <a:solidFill>
                  <a:srgbClr val="333333"/>
                </a:solidFill>
              </a:rPr>
              <a:t>: </a:t>
            </a:r>
            <a:r>
              <a:rPr lang="en-US" sz="850">
                <a:solidFill>
                  <a:srgbClr val="BA2121"/>
                </a:solidFill>
              </a:rPr>
              <a:t>'Plasma membrane'</a:t>
            </a:r>
            <a:r>
              <a:rPr lang="en-US" sz="850">
                <a:solidFill>
                  <a:srgbClr val="333333"/>
                </a:solidFill>
              </a:rPr>
              <a:t>, </a:t>
            </a:r>
            <a:endParaRPr sz="8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50">
                <a:solidFill>
                  <a:srgbClr val="333333"/>
                </a:solidFill>
              </a:rPr>
              <a:t>    </a:t>
            </a:r>
            <a:r>
              <a:rPr lang="en-US" sz="850">
                <a:solidFill>
                  <a:srgbClr val="666666"/>
                </a:solidFill>
              </a:rPr>
              <a:t>14</a:t>
            </a:r>
            <a:r>
              <a:rPr lang="en-US" sz="850">
                <a:solidFill>
                  <a:srgbClr val="333333"/>
                </a:solidFill>
              </a:rPr>
              <a:t>: </a:t>
            </a:r>
            <a:r>
              <a:rPr lang="en-US" sz="850">
                <a:solidFill>
                  <a:srgbClr val="BA2121"/>
                </a:solidFill>
              </a:rPr>
              <a:t>'Mitochondria'</a:t>
            </a:r>
            <a:r>
              <a:rPr lang="en-US" sz="850">
                <a:solidFill>
                  <a:srgbClr val="333333"/>
                </a:solidFill>
              </a:rPr>
              <a:t>, </a:t>
            </a:r>
            <a:endParaRPr sz="8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50">
                <a:solidFill>
                  <a:srgbClr val="333333"/>
                </a:solidFill>
              </a:rPr>
              <a:t>    </a:t>
            </a:r>
            <a:r>
              <a:rPr lang="en-US" sz="850">
                <a:solidFill>
                  <a:srgbClr val="666666"/>
                </a:solidFill>
              </a:rPr>
              <a:t>15</a:t>
            </a:r>
            <a:r>
              <a:rPr lang="en-US" sz="850">
                <a:solidFill>
                  <a:srgbClr val="333333"/>
                </a:solidFill>
              </a:rPr>
              <a:t>: </a:t>
            </a:r>
            <a:r>
              <a:rPr lang="en-US" sz="850">
                <a:solidFill>
                  <a:srgbClr val="BA2121"/>
                </a:solidFill>
              </a:rPr>
              <a:t>'Aggresome'</a:t>
            </a:r>
            <a:r>
              <a:rPr lang="en-US" sz="850">
                <a:solidFill>
                  <a:srgbClr val="333333"/>
                </a:solidFill>
              </a:rPr>
              <a:t>, </a:t>
            </a:r>
            <a:endParaRPr sz="8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50">
                <a:solidFill>
                  <a:srgbClr val="333333"/>
                </a:solidFill>
              </a:rPr>
              <a:t>    </a:t>
            </a:r>
            <a:r>
              <a:rPr lang="en-US" sz="850">
                <a:solidFill>
                  <a:srgbClr val="666666"/>
                </a:solidFill>
              </a:rPr>
              <a:t>16</a:t>
            </a:r>
            <a:r>
              <a:rPr lang="en-US" sz="850">
                <a:solidFill>
                  <a:srgbClr val="333333"/>
                </a:solidFill>
              </a:rPr>
              <a:t>: </a:t>
            </a:r>
            <a:r>
              <a:rPr lang="en-US" sz="850">
                <a:solidFill>
                  <a:srgbClr val="BA2121"/>
                </a:solidFill>
              </a:rPr>
              <a:t>'Cytosol'</a:t>
            </a:r>
            <a:r>
              <a:rPr lang="en-US" sz="850">
                <a:solidFill>
                  <a:srgbClr val="333333"/>
                </a:solidFill>
              </a:rPr>
              <a:t>, </a:t>
            </a:r>
            <a:endParaRPr sz="8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50">
                <a:solidFill>
                  <a:srgbClr val="333333"/>
                </a:solidFill>
              </a:rPr>
              <a:t>    </a:t>
            </a:r>
            <a:r>
              <a:rPr lang="en-US" sz="850">
                <a:solidFill>
                  <a:srgbClr val="666666"/>
                </a:solidFill>
              </a:rPr>
              <a:t>17</a:t>
            </a:r>
            <a:r>
              <a:rPr lang="en-US" sz="850">
                <a:solidFill>
                  <a:srgbClr val="333333"/>
                </a:solidFill>
              </a:rPr>
              <a:t>: </a:t>
            </a:r>
            <a:r>
              <a:rPr lang="en-US" sz="850">
                <a:solidFill>
                  <a:srgbClr val="BA2121"/>
                </a:solidFill>
              </a:rPr>
              <a:t>'Vesicles and punctate cytosolic patterns'</a:t>
            </a:r>
            <a:r>
              <a:rPr lang="en-US" sz="850">
                <a:solidFill>
                  <a:srgbClr val="333333"/>
                </a:solidFill>
              </a:rPr>
              <a:t>, </a:t>
            </a:r>
            <a:endParaRPr sz="8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50">
                <a:solidFill>
                  <a:srgbClr val="333333"/>
                </a:solidFill>
              </a:rPr>
              <a:t>    </a:t>
            </a:r>
            <a:r>
              <a:rPr lang="en-US" sz="850">
                <a:solidFill>
                  <a:srgbClr val="666666"/>
                </a:solidFill>
              </a:rPr>
              <a:t>18</a:t>
            </a:r>
            <a:r>
              <a:rPr lang="en-US" sz="850">
                <a:solidFill>
                  <a:srgbClr val="333333"/>
                </a:solidFill>
              </a:rPr>
              <a:t>: </a:t>
            </a:r>
            <a:r>
              <a:rPr lang="en-US" sz="850">
                <a:solidFill>
                  <a:srgbClr val="BA2121"/>
                </a:solidFill>
              </a:rPr>
              <a:t>'Negative'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933dac8f2_0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/>
              <a:t>Exploratory Data Analysis (on weak labels/train.csv)</a:t>
            </a:r>
            <a:endParaRPr sz="4400"/>
          </a:p>
        </p:txBody>
      </p:sp>
      <p:sp>
        <p:nvSpPr>
          <p:cNvPr id="133" name="Google Shape;133;gc933dac8f2_0_19"/>
          <p:cNvSpPr txBox="1"/>
          <p:nvPr>
            <p:ph idx="1" type="body"/>
          </p:nvPr>
        </p:nvSpPr>
        <p:spPr>
          <a:xfrm>
            <a:off x="838200" y="1825625"/>
            <a:ext cx="5246700" cy="43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Finally, we were interested in understanding proteins or other cell components that occurred frequently using the Apriori algorithm/Associated Rule Mining technique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The table alongside shows relationships - highlighted ones relatively with high confidence while others in 25-30% </a:t>
            </a:r>
            <a:endParaRPr sz="2000"/>
          </a:p>
        </p:txBody>
      </p:sp>
      <p:pic>
        <p:nvPicPr>
          <p:cNvPr id="134" name="Google Shape;134;gc933dac8f2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2800" y="1690817"/>
            <a:ext cx="5246700" cy="397288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c933dac8f2_0_19"/>
          <p:cNvSpPr/>
          <p:nvPr/>
        </p:nvSpPr>
        <p:spPr>
          <a:xfrm>
            <a:off x="6306775" y="2507350"/>
            <a:ext cx="3260400" cy="307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c933dac8f2_0_19"/>
          <p:cNvSpPr/>
          <p:nvPr/>
        </p:nvSpPr>
        <p:spPr>
          <a:xfrm>
            <a:off x="6306775" y="2200150"/>
            <a:ext cx="3260400" cy="3072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c933dac8f2_0_19"/>
          <p:cNvSpPr/>
          <p:nvPr/>
        </p:nvSpPr>
        <p:spPr>
          <a:xfrm>
            <a:off x="6306775" y="2732850"/>
            <a:ext cx="3260400" cy="307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Solving the data challenge</a:t>
            </a:r>
            <a:endParaRPr sz="4400"/>
          </a:p>
        </p:txBody>
      </p:sp>
      <p:sp>
        <p:nvSpPr>
          <p:cNvPr id="143" name="Google Shape;143;p3"/>
          <p:cNvSpPr txBox="1"/>
          <p:nvPr>
            <p:ph idx="1" type="body"/>
          </p:nvPr>
        </p:nvSpPr>
        <p:spPr>
          <a:xfrm>
            <a:off x="838200" y="1825625"/>
            <a:ext cx="5257800" cy="36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21526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4"/>
              <a:buChar char="•"/>
            </a:pPr>
            <a:r>
              <a:rPr lang="en-US"/>
              <a:t>The idea was to convert weak labels to concrete labeled data</a:t>
            </a:r>
            <a:endParaRPr/>
          </a:p>
          <a:p>
            <a:pPr indent="-21526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4"/>
              <a:buChar char="•"/>
            </a:pPr>
            <a:r>
              <a:rPr lang="en-US"/>
              <a:t>Approach</a:t>
            </a:r>
            <a:endParaRPr/>
          </a:p>
          <a:p>
            <a:pPr indent="-21724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6315"/>
              <a:buChar char="•"/>
            </a:pPr>
            <a:r>
              <a:rPr lang="en-US"/>
              <a:t>Identified images that only has one class. There are about </a:t>
            </a:r>
            <a:r>
              <a:rPr b="1" lang="en-US">
                <a:highlight>
                  <a:srgbClr val="FFFF00"/>
                </a:highlight>
              </a:rPr>
              <a:t>10,412</a:t>
            </a:r>
            <a:r>
              <a:rPr lang="en-US"/>
              <a:t> images with single cell type only</a:t>
            </a:r>
            <a:endParaRPr/>
          </a:p>
          <a:p>
            <a:pPr indent="-21724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6315"/>
              <a:buChar char="•"/>
            </a:pPr>
            <a:r>
              <a:rPr lang="en-US"/>
              <a:t>Used the previous competition cell segmentation model to separate them into individual cell images(python magic used to isolate the images)</a:t>
            </a:r>
            <a:endParaRPr/>
          </a:p>
          <a:p>
            <a:pPr indent="-21724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6315"/>
              <a:buChar char="•"/>
            </a:pPr>
            <a:r>
              <a:rPr lang="en-US"/>
              <a:t>This approach resulted in </a:t>
            </a:r>
            <a:r>
              <a:rPr b="1" lang="en-US">
                <a:highlight>
                  <a:srgbClr val="00FF00"/>
                </a:highlight>
              </a:rPr>
              <a:t>151,707</a:t>
            </a:r>
            <a:r>
              <a:rPr lang="en-US"/>
              <a:t> strong labeled samples</a:t>
            </a:r>
            <a:endParaRPr/>
          </a:p>
          <a:p>
            <a:pPr indent="-21724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6315"/>
              <a:buChar char="•"/>
            </a:pPr>
            <a:r>
              <a:rPr lang="en-US"/>
              <a:t>It took </a:t>
            </a:r>
            <a:r>
              <a:rPr lang="en-US">
                <a:solidFill>
                  <a:srgbClr val="FF0000"/>
                </a:solidFill>
              </a:rPr>
              <a:t>~</a:t>
            </a:r>
            <a:r>
              <a:rPr b="1" lang="en-US">
                <a:solidFill>
                  <a:srgbClr val="FF0000"/>
                </a:solidFill>
              </a:rPr>
              <a:t>2 days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to convert the data!!</a:t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6315"/>
              <a:buNone/>
            </a:pPr>
            <a:r>
              <a:t/>
            </a:r>
            <a:endParaRPr/>
          </a:p>
        </p:txBody>
      </p:sp>
      <p:pic>
        <p:nvPicPr>
          <p:cNvPr id="144" name="Google Shape;14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4123" y="265917"/>
            <a:ext cx="3390077" cy="3381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7018" y="3850492"/>
            <a:ext cx="4406782" cy="2846172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3"/>
          <p:cNvSpPr txBox="1"/>
          <p:nvPr/>
        </p:nvSpPr>
        <p:spPr>
          <a:xfrm>
            <a:off x="962025" y="5972175"/>
            <a:ext cx="51339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Imageid shown: a6b5fa42-bbca-11e8-b2bc-ac1f6b6435d0_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Nuclear membrane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Data cleanup &amp; scoping for modeling</a:t>
            </a:r>
            <a:endParaRPr sz="4400"/>
          </a:p>
        </p:txBody>
      </p:sp>
      <p:sp>
        <p:nvSpPr>
          <p:cNvPr id="152" name="Google Shape;15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After conversion removed all files &lt;4kb and &gt;1MB</a:t>
            </a:r>
            <a:endParaRPr sz="2600"/>
          </a:p>
          <a:p>
            <a:pPr indent="-215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Reasoning: </a:t>
            </a:r>
            <a:endParaRPr sz="2200"/>
          </a:p>
          <a:p>
            <a:pPr indent="-2159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Small size - may not have enough features</a:t>
            </a:r>
            <a:endParaRPr sz="1800"/>
          </a:p>
          <a:p>
            <a:pPr indent="-2159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Large size – compression may introduce artifacts</a:t>
            </a:r>
            <a:endParaRPr sz="18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Scoped to 12 classes only</a:t>
            </a:r>
            <a:endParaRPr sz="2600"/>
          </a:p>
          <a:p>
            <a:pPr indent="-215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When the experiments started Kaggle has about ~40% as the top. We want to hit atleast 50% accuracy and one way we thought is to have enough samples to train.</a:t>
            </a:r>
            <a:endParaRPr sz="2200"/>
          </a:p>
          <a:p>
            <a:pPr indent="-215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Chosen classes with more than 1k samples</a:t>
            </a:r>
            <a:endParaRPr sz="2200"/>
          </a:p>
          <a:p>
            <a:pPr indent="-215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 “Negative” class images are removed as these could be any cell image and could be a noise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2021-03-20T05:46:09Z</dcterms:created>
  <dc:creator>Srihari Busam</dc:creator>
</cp:coreProperties>
</file>