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3BAEC-4EEC-1E40-992A-0B3D5436F78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6F994-4ADC-0647-81A9-AF50E26E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4C33-E699-3846-B543-825759FA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FA756-BC9B-9346-BEE1-8742AA7A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8949-A0F0-3E4F-9C7F-14CFB5AD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4F0-E3CC-F748-BACD-C46F9DBC7A2C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DE11-A093-8F49-BD9C-DA8EB5D5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44AD-B309-5248-B1BE-1C644751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78A-1173-0C4C-A5C0-494B7027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F9C38-20A1-904C-8416-04B28E3B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EEDA-73C3-0546-A55A-A7DF06A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91B2-821F-2044-8AC3-95AF7C095E88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74C6-D1D6-F74E-AFD0-49B8B031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9EAE-FBF9-5545-BBF1-3F80F468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A8A39-888B-5C48-B7D4-3D0B129AD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53B3B-1C93-A741-AC47-A8BE3D37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0C7B-B87D-9F41-ABCE-CF41A736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7271-E18B-4945-99E4-F36BAA919E51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1FFD-7E17-F94B-8FDC-3BBB23B5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E4CC-3FB0-EA48-84A8-BE3DF464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C5F0-DE3E-AB46-B6E2-030BF6E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8C92-14ED-B142-9475-84280502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C9CB-722A-FF4A-97CE-A18BEC2D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F9A-BD96-9042-965A-149C72F4A24B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D23F-E9D7-ED44-AAAC-2867F839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83A8-6AE8-3845-B0D7-FEF79D7A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5634-0138-6E45-B342-678CDC4D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46E0-C472-964A-A44A-63EC2FAD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369C-2604-1148-A893-35DB02D6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4BB4-423E-CB4E-903A-F932A360E9AE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9930-F467-1B43-85D2-FB7D4FB3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746D-DD84-334B-BE84-4DC19398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D26A-DDD7-0741-BDCC-F91A44DC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CCC6-E76A-0242-B121-48266B08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182D-F023-DD44-9EF9-0C997E641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3C472-424D-9444-8FCF-A1286C6E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A4E4-122A-694A-AADE-84002B31E5E4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CF09-3986-0549-8EC3-AD0C2DDA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782F-BD04-094B-874A-024E0667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0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FA9-8596-DF40-8E88-400343F7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4F4B2-0CB2-5B45-B150-2D6009E2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C3C3B-DFAD-F948-9935-001F7BC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80750-8905-914D-B556-AE95796E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A65E8-FD9C-C14A-99E4-222E40A13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23D3C-1F70-6745-AC33-FE786917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BF93-6699-DC47-AFB0-BE8042EAA844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A5F35-A864-084E-83F5-82902A13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B4681-CF4B-4D49-88E7-A0860588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5F57-8713-B64D-9AC7-001452B5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1CA9B-97D7-D043-A642-9FB8A13B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026-3962-D542-BDD6-75012E94408F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45758-436A-3C45-A40C-AC1BE22F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E9D45-C99D-C548-B69F-2004C8DE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79628-2357-A04E-9F36-E4077EB9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A0CE-CD1D-CB4F-8DDD-AE913B592A4E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DE996-00D2-A240-B26F-8CA68F7B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B0AD-04F7-CF40-9597-B67FCD98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7B1-862E-3349-A57B-A4116C40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2D34-5AB9-7744-B5D8-5CE1F4926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5462-15F7-124F-8AA0-68617923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2208-E1D7-A347-944C-1D9071A5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4E71-5C19-9F46-B470-C57DACF2E7F8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8C031-0650-154E-AE44-226432D3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298C-614A-0D49-A222-2924E2E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5DD2-8D91-EA44-8DFC-6B668DBD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8FDE2-A871-DA4B-A920-85617C3F8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2AE24-3931-6A4A-BC04-CB818753A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DF924-1AC0-DD4F-98D5-AD468DF0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71CF-F534-4E41-8836-8ED505C1DCF9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9D2D-A588-A040-9F47-41F8D561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C704-A439-2D44-A9E6-A174F057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B82A-7F15-3445-950C-0BC56CD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7157-2560-DB45-865D-42711D7C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65F2-CFE8-C84B-8091-FBC0565CA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3EBC-0688-B448-88DE-455A82373659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2CD5-582F-104C-A87B-87DDC687F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IST-664 (Summer-2021)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21D2-692B-314A-A7D6-8C01A1895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F52C-CCD9-D54F-88F9-6A656CC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mprehend/latest/dg/what-is.html" TargetMode="External"/><Relationship Id="rId2" Type="http://schemas.openxmlformats.org/officeDocument/2006/relationships/hyperlink" Target="https://aws.amazon.com/blogs/machine-learning/building-an-nlp-powered-search-index-with-amazon-textract-and-amazon-comprehe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textr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EBFC7-F2E2-3F46-85F8-1E2F30BC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NLP Application </a:t>
            </a:r>
            <a:r>
              <a:rPr lang="en-US" sz="2400" dirty="0">
                <a:solidFill>
                  <a:srgbClr val="FFFFFF"/>
                </a:solidFill>
              </a:rPr>
              <a:t>IST-664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9124-964F-E342-B1A1-15C23F08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Using Amazon’s </a:t>
            </a:r>
            <a:r>
              <a:rPr lang="en-US" sz="4400" i="1" dirty="0" err="1">
                <a:solidFill>
                  <a:srgbClr val="FFFFFF"/>
                </a:solidFill>
              </a:rPr>
              <a:t>Textract</a:t>
            </a:r>
            <a:r>
              <a:rPr lang="en-US" sz="4400" dirty="0">
                <a:solidFill>
                  <a:srgbClr val="FFFFFF"/>
                </a:solidFill>
              </a:rPr>
              <a:t> and </a:t>
            </a:r>
            <a:r>
              <a:rPr lang="en-US" sz="4400" i="1" dirty="0">
                <a:solidFill>
                  <a:srgbClr val="FFFFFF"/>
                </a:solidFill>
              </a:rPr>
              <a:t>Comprehend</a:t>
            </a:r>
            <a:r>
              <a:rPr lang="en-US" sz="4400" dirty="0">
                <a:solidFill>
                  <a:srgbClr val="FFFFFF"/>
                </a:solidFill>
              </a:rPr>
              <a:t> to build an NLP powered search index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38313-3338-0F42-B64F-5E7E6F8B084C}"/>
              </a:ext>
            </a:extLst>
          </p:cNvPr>
          <p:cNvSpPr txBox="1"/>
          <p:nvPr/>
        </p:nvSpPr>
        <p:spPr>
          <a:xfrm>
            <a:off x="9777613" y="6311752"/>
            <a:ext cx="2872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Sharat Sripada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MS – Applied Data-science program</a:t>
            </a:r>
          </a:p>
        </p:txBody>
      </p:sp>
    </p:spTree>
    <p:extLst>
      <p:ext uri="{BB962C8B-B14F-4D97-AF65-F5344CB8AC3E}">
        <p14:creationId xmlns:p14="http://schemas.microsoft.com/office/powerpoint/2010/main" val="225094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00EC-296F-5B49-9B67-EEA808CC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CEE9-5778-D145-8C06-B8255468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Text extraction from a scanned document when it contains formats such as tables, forms, paragraphs, and check boxes can be difficult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 that with having to create a </a:t>
            </a:r>
            <a:r>
              <a:rPr lang="en-US" b="1" i="1" dirty="0"/>
              <a:t>search index </a:t>
            </a:r>
            <a:r>
              <a:rPr lang="en-US" dirty="0"/>
              <a:t>that could efficiently sift through millions of documents based on: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key-phrases, language, sentiments or other common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Amazon </a:t>
            </a:r>
            <a:r>
              <a:rPr lang="en-US" i="1" dirty="0" err="1"/>
              <a:t>Textract</a:t>
            </a:r>
            <a:r>
              <a:rPr lang="en-US" dirty="0"/>
              <a:t> and </a:t>
            </a:r>
            <a:r>
              <a:rPr lang="en-US" i="1" dirty="0"/>
              <a:t>Comprehend</a:t>
            </a:r>
            <a:r>
              <a:rPr lang="en-US" dirty="0"/>
              <a:t> solve this problem!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Leveraging Machine-Learning and NLP</a:t>
            </a:r>
          </a:p>
          <a:p>
            <a:pPr marL="0" indent="0">
              <a:buNone/>
            </a:pPr>
            <a:r>
              <a:rPr lang="en-US" dirty="0"/>
              <a:t>Extracting and analyzing text from images or PDFs is a classic machine learning (ML) and natural language processing (NLP) problem. </a:t>
            </a:r>
          </a:p>
          <a:p>
            <a:pPr marL="0" indent="0">
              <a:buNone/>
            </a:pPr>
            <a:r>
              <a:rPr lang="en-US" dirty="0"/>
              <a:t>When extracting the content from a document we want to:</a:t>
            </a:r>
          </a:p>
          <a:p>
            <a:pPr lvl="1"/>
            <a:r>
              <a:rPr lang="en-US" dirty="0"/>
              <a:t>maintain the overall context</a:t>
            </a:r>
          </a:p>
          <a:p>
            <a:pPr lvl="1"/>
            <a:r>
              <a:rPr lang="en-US" dirty="0"/>
              <a:t>store the information in a readable and searchable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8DC2A-9363-3E42-AF12-76EC1F58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91928-69B2-254A-8135-06AE93DE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4509-2DCB-464D-BBC3-1CFB4257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Architecture (process pipeline)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32AD-5C6B-754F-BB2F-A8140515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82" y="1418896"/>
            <a:ext cx="5076497" cy="52761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architecture comprises several pieces in Amazon’s pipeline: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Textract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/>
              <a:t>- machine-learning/deep-learning to extract content from documents &amp; NLP to preserve overall structure</a:t>
            </a:r>
          </a:p>
          <a:p>
            <a:r>
              <a:rPr lang="en-US" i="1" dirty="0">
                <a:solidFill>
                  <a:schemeClr val="accent1"/>
                </a:solidFill>
              </a:rPr>
              <a:t>Comprehend </a:t>
            </a:r>
            <a:r>
              <a:rPr lang="en-US" i="1" dirty="0"/>
              <a:t>– enables an index-based search to extract useful information from documents using NLP</a:t>
            </a:r>
          </a:p>
          <a:p>
            <a:r>
              <a:rPr lang="en-US" dirty="0"/>
              <a:t>Elastic search/Kibana</a:t>
            </a:r>
          </a:p>
          <a:p>
            <a:r>
              <a:rPr lang="en-US" dirty="0"/>
              <a:t>Cognito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Lambda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1B05985-B187-AC44-8AB8-E6A854D4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" y="1642028"/>
            <a:ext cx="6505301" cy="33474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D51BA-D482-2B4A-B33B-F7B0781C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81B4-891A-5F47-8165-A9E2A02D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64A3-1949-D144-85D8-7CBC5411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Comprehend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E1BA-7E08-E242-95D3-EA68336B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10334297" cy="1536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Uses NLP to scan or parse the content of documents and extract insights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B7FB-C412-3E49-8F04-F809632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5BEB5-B009-F849-A962-E56856E1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B262D-3E06-F649-A26D-551642F2C3F4}"/>
              </a:ext>
            </a:extLst>
          </p:cNvPr>
          <p:cNvSpPr txBox="1"/>
          <p:nvPr/>
        </p:nvSpPr>
        <p:spPr>
          <a:xfrm>
            <a:off x="554423" y="2171255"/>
            <a:ext cx="2743200" cy="96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  <a:p>
            <a:r>
              <a:rPr lang="en-US" sz="1300" dirty="0"/>
              <a:t>Provides a list of entities like people, places and locations identified from the document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C11E2-5C09-9C4C-B34A-9D63CC57FEB9}"/>
              </a:ext>
            </a:extLst>
          </p:cNvPr>
          <p:cNvSpPr txBox="1"/>
          <p:nvPr/>
        </p:nvSpPr>
        <p:spPr>
          <a:xfrm>
            <a:off x="6005348" y="4316733"/>
            <a:ext cx="2743200" cy="1184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KEY-PHRASES</a:t>
            </a:r>
          </a:p>
          <a:p>
            <a:r>
              <a:rPr lang="en-US" sz="1300" dirty="0"/>
              <a:t>Extracts key phrases that appear in a document. </a:t>
            </a:r>
          </a:p>
          <a:p>
            <a:r>
              <a:rPr lang="en-US" sz="900" dirty="0"/>
              <a:t>For example, a document about a soccer game might return the names of the teams, the name of the venue, and the final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64317-C934-C548-BE9F-FFBA56F5C602}"/>
              </a:ext>
            </a:extLst>
          </p:cNvPr>
          <p:cNvSpPr txBox="1"/>
          <p:nvPr/>
        </p:nvSpPr>
        <p:spPr>
          <a:xfrm>
            <a:off x="3801792" y="2868748"/>
            <a:ext cx="2575688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PII</a:t>
            </a:r>
          </a:p>
          <a:p>
            <a:r>
              <a:rPr lang="en-US" sz="1200" dirty="0"/>
              <a:t>Capable of extracting personally identifiable information like an individual’s address, phone number or bank account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75A15-01F1-424D-8E95-F06A12400AE1}"/>
              </a:ext>
            </a:extLst>
          </p:cNvPr>
          <p:cNvSpPr txBox="1"/>
          <p:nvPr/>
        </p:nvSpPr>
        <p:spPr>
          <a:xfrm>
            <a:off x="6944713" y="2309574"/>
            <a:ext cx="27432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LANGUAGE</a:t>
            </a:r>
          </a:p>
          <a:p>
            <a:r>
              <a:rPr lang="en-US" sz="1200" dirty="0"/>
              <a:t>Identifies the dominant language in a 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9B788-65FD-AF46-87CF-01AF6D58672B}"/>
              </a:ext>
            </a:extLst>
          </p:cNvPr>
          <p:cNvSpPr txBox="1"/>
          <p:nvPr/>
        </p:nvSpPr>
        <p:spPr>
          <a:xfrm>
            <a:off x="9315446" y="3321883"/>
            <a:ext cx="2743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  <a:p>
            <a:r>
              <a:rPr lang="en-US" sz="1200" dirty="0"/>
              <a:t>Determines the sentiment of a document – Positive, Negative, Neutral or mixed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8955BF-A93D-6B4F-A33B-28E8295009AE}"/>
              </a:ext>
            </a:extLst>
          </p:cNvPr>
          <p:cNvSpPr txBox="1"/>
          <p:nvPr/>
        </p:nvSpPr>
        <p:spPr>
          <a:xfrm>
            <a:off x="133354" y="4121171"/>
            <a:ext cx="27432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r>
              <a:rPr lang="en-US" sz="1200" dirty="0"/>
              <a:t>Parses each word in the document and determines POS for the word </a:t>
            </a:r>
          </a:p>
        </p:txBody>
      </p:sp>
    </p:spTree>
    <p:extLst>
      <p:ext uri="{BB962C8B-B14F-4D97-AF65-F5344CB8AC3E}">
        <p14:creationId xmlns:p14="http://schemas.microsoft.com/office/powerpoint/2010/main" val="38319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6AD7-9CB1-3749-8600-3DD6DD51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Applications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9735-2F2F-E645-9123-695CF5CA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0523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Use-Case1: Find documents about a subject (Topic modeling)</a:t>
            </a:r>
          </a:p>
          <a:p>
            <a:pPr marL="0" indent="0">
              <a:buNone/>
            </a:pPr>
            <a:r>
              <a:rPr lang="en-US" dirty="0"/>
              <a:t>Scan a set of documents to determine the topics discussed and to find the documents associated with each topic. Comprehend allows to specify one or more topics and returns corresponding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Use-Case2: Find out how customers feel about your products</a:t>
            </a:r>
          </a:p>
          <a:p>
            <a:pPr marL="0" indent="0">
              <a:buNone/>
            </a:pPr>
            <a:r>
              <a:rPr lang="en-US" dirty="0"/>
              <a:t>Comprehend offers a service called </a:t>
            </a:r>
            <a:r>
              <a:rPr lang="en-US" i="1" dirty="0" err="1"/>
              <a:t>DetectSentiment</a:t>
            </a:r>
            <a:r>
              <a:rPr lang="en-US" dirty="0"/>
              <a:t> where you can send customer feedback and it will tell you whether customers feel positive, negative, neutral or mixed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Use-Case3: Discover what matters to customers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Comprehend’s</a:t>
            </a:r>
            <a:r>
              <a:rPr lang="en-US" dirty="0"/>
              <a:t> topic modeling discover what customers are talking on forums, message boards and then use </a:t>
            </a:r>
            <a:r>
              <a:rPr lang="en-US" i="1" dirty="0"/>
              <a:t>Entity detection </a:t>
            </a:r>
            <a:r>
              <a:rPr lang="en-US" dirty="0"/>
              <a:t>to determine people, places and finally apply sentiment analysis to determine how customers feel about the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Benefits</a:t>
            </a:r>
          </a:p>
          <a:p>
            <a:pPr>
              <a:buFontTx/>
              <a:buChar char="-"/>
            </a:pPr>
            <a:r>
              <a:rPr lang="en-US" dirty="0"/>
              <a:t>Integrate powerful natural language processing into application – Removes complexity of having to build NLP ability in apps and offers service over a simple API </a:t>
            </a:r>
          </a:p>
          <a:p>
            <a:pPr>
              <a:buFontTx/>
              <a:buChar char="-"/>
            </a:pPr>
            <a:r>
              <a:rPr lang="en-US" dirty="0"/>
              <a:t>Deep learning based natural language processing to accurately analyze text</a:t>
            </a:r>
          </a:p>
          <a:p>
            <a:pPr>
              <a:buFontTx/>
              <a:buChar char="-"/>
            </a:pPr>
            <a:r>
              <a:rPr lang="en-US" dirty="0"/>
              <a:t>Scalable natural language processing – Works with millions of documents to discover insights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AFD50-1179-0B44-A41A-74E9FA6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91CC8-8909-1C4F-A72B-22010DB9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2B91-2B8B-3A40-9E20-569E7601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Demo – </a:t>
            </a:r>
            <a:r>
              <a:rPr lang="en-US" i="1">
                <a:solidFill>
                  <a:schemeClr val="accent2"/>
                </a:solidFill>
              </a:rPr>
              <a:t>Comprehend</a:t>
            </a:r>
            <a:r>
              <a:rPr lang="en-US">
                <a:solidFill>
                  <a:schemeClr val="accent2"/>
                </a:solidFill>
              </a:rPr>
              <a:t> in motion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68F-157A-E144-B389-814C47D3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988" y="1156138"/>
            <a:ext cx="4988011" cy="5683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High-level workflow when you upload a document to Amazon S3 - It triggers a Lambda S3 event that do the following:</a:t>
            </a:r>
          </a:p>
          <a:p>
            <a:pPr marL="0" indent="0">
              <a:buNone/>
            </a:pPr>
            <a:r>
              <a:rPr lang="en-US" sz="2000" dirty="0"/>
              <a:t>1. Extracts text from images using Amazon </a:t>
            </a:r>
            <a:r>
              <a:rPr lang="en-US" sz="2000" dirty="0" err="1"/>
              <a:t>Textract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i="1" dirty="0"/>
              <a:t>Performs key phrase extraction using Amazon Comprehend</a:t>
            </a:r>
          </a:p>
          <a:p>
            <a:pPr marL="0" indent="0">
              <a:buNone/>
            </a:pPr>
            <a:r>
              <a:rPr lang="en-US" sz="2000" dirty="0"/>
              <a:t>3. Searches text using Amazon 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C42635-E003-6346-90F5-B0EC7ED6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7" y="1156138"/>
            <a:ext cx="6835934" cy="234700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187EDE-D7C3-9644-9509-319B969E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" y="4404490"/>
            <a:ext cx="9436100" cy="19939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C86D823-B64A-D94F-A84C-C979064A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BF528F-E870-5A41-A747-9DA89028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85429-90D1-6E4B-A400-076FAE54BC14}"/>
              </a:ext>
            </a:extLst>
          </p:cNvPr>
          <p:cNvSpPr txBox="1"/>
          <p:nvPr/>
        </p:nvSpPr>
        <p:spPr>
          <a:xfrm>
            <a:off x="2469931" y="3503143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Fig: Search index – Kibana/ES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1C89FED6-6263-3D42-9A2B-FE3F5B570391}"/>
              </a:ext>
            </a:extLst>
          </p:cNvPr>
          <p:cNvSpPr/>
          <p:nvPr/>
        </p:nvSpPr>
        <p:spPr>
          <a:xfrm>
            <a:off x="9793644" y="4447340"/>
            <a:ext cx="1391702" cy="914400"/>
          </a:xfrm>
          <a:prstGeom prst="wedgeRectCallout">
            <a:avLst>
              <a:gd name="adj1" fmla="val -115235"/>
              <a:gd name="adj2" fmla="val 52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Fetching based on the following document attributes</a:t>
            </a:r>
          </a:p>
        </p:txBody>
      </p:sp>
    </p:spTree>
    <p:extLst>
      <p:ext uri="{BB962C8B-B14F-4D97-AF65-F5344CB8AC3E}">
        <p14:creationId xmlns:p14="http://schemas.microsoft.com/office/powerpoint/2010/main" val="175112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315-971F-4C41-B72C-969048C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1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Demo - Results</a:t>
            </a:r>
            <a:endParaRPr lang="en-US" dirty="0"/>
          </a:p>
        </p:txBody>
      </p:sp>
      <p:pic>
        <p:nvPicPr>
          <p:cNvPr id="4" name="Picture 3" descr="Text, application, Word&#10;&#10;Description automatically generated">
            <a:extLst>
              <a:ext uri="{FF2B5EF4-FFF2-40B4-BE49-F238E27FC236}">
                <a16:creationId xmlns:a16="http://schemas.microsoft.com/office/drawing/2014/main" id="{7306A519-8077-424E-843C-2607EACD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55" y="4123375"/>
            <a:ext cx="5568778" cy="235744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281C538-F351-124F-B59F-9DC87C9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56" y="1337014"/>
            <a:ext cx="5568778" cy="2376012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3E96D4B-0827-DF49-8D4B-9AEC64165FBA}"/>
              </a:ext>
            </a:extLst>
          </p:cNvPr>
          <p:cNvSpPr/>
          <p:nvPr/>
        </p:nvSpPr>
        <p:spPr>
          <a:xfrm>
            <a:off x="8461888" y="1168300"/>
            <a:ext cx="1391702" cy="914400"/>
          </a:xfrm>
          <a:prstGeom prst="wedgeRectCallout">
            <a:avLst>
              <a:gd name="adj1" fmla="val -115235"/>
              <a:gd name="adj2" fmla="val 52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 results based on Entities like location, Org, Date etc. 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CB114DE-3F57-B94F-92F2-DFA17FA9962A}"/>
              </a:ext>
            </a:extLst>
          </p:cNvPr>
          <p:cNvSpPr/>
          <p:nvPr/>
        </p:nvSpPr>
        <p:spPr>
          <a:xfrm>
            <a:off x="689488" y="3666175"/>
            <a:ext cx="1391702" cy="914400"/>
          </a:xfrm>
          <a:prstGeom prst="wedgeRectCallout">
            <a:avLst>
              <a:gd name="adj1" fmla="val 186851"/>
              <a:gd name="adj2" fmla="val 912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 results of relevant documents and their attributes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1BB77D-6276-0944-8CEA-781D6EC9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C825D0-A71E-574D-AB7F-44AFED1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ED76-12AF-A441-8351-10CC245B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B8F0-B48C-FF44-B535-552C1DD6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/>
              <a:t>Amazon’s NLP powered search index project: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https://aws.amazon.com/blogs/machine-learning/building-an-nlp-powered-search-index-with-amazon-textract-and-amazon-comprehend/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Introduction to Comprehend: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https://docs.aws.amazon.com/comprehend/latest/dg/what-is.html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Introduction to </a:t>
            </a:r>
            <a:r>
              <a:rPr lang="en-US" sz="2000" dirty="0" err="1"/>
              <a:t>Textract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https://aws.amazon.com/textract/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7180-1605-0B42-8FEA-4B4E16FF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IST-664 (Summer-2021)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687A8-6277-6543-93D6-B2EEF48C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F52C-CCD9-D54F-88F9-6A656CCCB3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669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NLP Application IST-664</vt:lpstr>
      <vt:lpstr>Introduction</vt:lpstr>
      <vt:lpstr>Architecture (process pipeline)</vt:lpstr>
      <vt:lpstr>Comprehend</vt:lpstr>
      <vt:lpstr>Applications and Benefits</vt:lpstr>
      <vt:lpstr>Demo – Comprehend in motion</vt:lpstr>
      <vt:lpstr>Demo -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Application</dc:title>
  <dc:creator>Sharat Sripada</dc:creator>
  <cp:lastModifiedBy>Sharat Sripada</cp:lastModifiedBy>
  <cp:revision>3</cp:revision>
  <dcterms:created xsi:type="dcterms:W3CDTF">2021-09-13T16:25:27Z</dcterms:created>
  <dcterms:modified xsi:type="dcterms:W3CDTF">2021-09-13T23:04:17Z</dcterms:modified>
</cp:coreProperties>
</file>