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3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59"/>
    <p:restoredTop sz="94694"/>
  </p:normalViewPr>
  <p:slideViewPr>
    <p:cSldViewPr snapToGrid="0" snapToObjects="1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D6FC-4197-BB4D-9ED5-AC7530FB3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0964D-ECB3-234A-BC88-E4CA4C390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F41BB-1F94-AE49-B19D-98986E03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2DB9-A563-E64A-AAD1-CCCE0B0DF28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9CCC0-E44C-7B49-A1C5-5033DB27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F9FDC-CA2E-7441-943B-9959CA15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8FD8-F55D-5A4A-9EEA-465C8B39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7F3E-6498-674D-A256-ED7A5DDD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DD24E-2223-9742-8E63-500F401D6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85C2A-7D6B-0144-97CB-ECD9161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2DB9-A563-E64A-AAD1-CCCE0B0DF28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FBF26-BB72-5F4C-8D19-14123615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9A6F8-6371-3849-BAF4-AB5DA23F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8FD8-F55D-5A4A-9EEA-465C8B39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5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0FAC6-D741-CA4E-A7A4-43BDBFA47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2D8E7-47F2-534B-ADF2-96B73D50F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E0D1A-E487-FA40-8F0C-6C84294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2DB9-A563-E64A-AAD1-CCCE0B0DF28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0511C-5650-5049-93DD-5FF90AA3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A3BF1-96C1-C949-8672-1427D4B6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8FD8-F55D-5A4A-9EEA-465C8B39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4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A59D-6A5C-C749-BE9A-8564557C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A6D6-EC2F-4748-927A-DFF430D65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903E5-F215-6047-885C-CCEB7FD2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2DB9-A563-E64A-AAD1-CCCE0B0DF28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6494F-3EE3-BD42-8D99-79542577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6B392-8F23-414F-9215-C0C5FB48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8FD8-F55D-5A4A-9EEA-465C8B39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1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62CD-8BCE-354A-91FB-E21EAFA1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66204-7607-B449-A61E-AA5ED18AC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36179-2FFB-4E4B-B442-076D059B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2DB9-A563-E64A-AAD1-CCCE0B0DF28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3D29A-71F5-C644-8083-F4B7D9E1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4ACE-6D86-414F-B231-B2B95DB0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8FD8-F55D-5A4A-9EEA-465C8B39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E3BA-79FC-C24C-8FDC-7F218DA9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8A08-C2D3-2545-8ACC-171919346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2DD35-6FFE-744B-B9AE-5575CB7B4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FB9D1-BDA7-3147-B9CF-2283E88B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2DB9-A563-E64A-AAD1-CCCE0B0DF28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765DF-BF35-B246-9A96-A85E1B25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F6FD7-1A4C-F340-9DD8-0732DEEA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8FD8-F55D-5A4A-9EEA-465C8B39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1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A016-F527-524B-B081-A2C951D9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A020A-63CD-CE49-B34F-583DEB832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98613-48EA-E940-97D6-363E48984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5DCD1-B5E4-ED4D-AA59-8DCBCFFCE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62F70-D2B4-114B-810C-5998D0F2E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6CF58-E352-9643-A755-DC96F19E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2DB9-A563-E64A-AAD1-CCCE0B0DF28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B27D4-E75C-AA44-8063-21D1253F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B5B3F-D58F-C945-A6AA-4EABE3A8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8FD8-F55D-5A4A-9EEA-465C8B39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0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64D1-E8E2-FA43-8554-40B1C0F0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4E2CE-5DD4-E542-8690-5DCDD306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2DB9-A563-E64A-AAD1-CCCE0B0DF28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29E90-15D5-D345-8B72-4004435F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63D70-3EBA-C447-AF72-5AE141CC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8FD8-F55D-5A4A-9EEA-465C8B39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6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C9F65-C4F4-4847-B0FF-6ECDB7DC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2DB9-A563-E64A-AAD1-CCCE0B0DF28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7B605-35BB-F349-ABAA-D2F2651B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75D42-D1E5-9A4C-AB63-AF19D081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8FD8-F55D-5A4A-9EEA-465C8B39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8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D961-C3CE-9542-AF69-3EFC6C05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3A420-AC76-704C-BF15-8EE078380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25DE9-6025-5042-9410-1F75AF04B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9A21C-EDAA-A543-9133-2426E8CD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2DB9-A563-E64A-AAD1-CCCE0B0DF28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B1E8A-A03A-8845-BB57-F36C5FAC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C2D64-6E32-DF42-A12F-12209AA1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8FD8-F55D-5A4A-9EEA-465C8B39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5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B675-A8DB-F947-82C8-03BDA7F2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B7328-5D79-594F-9F29-4C131532F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60EEE-1AE7-6349-AB64-AB7EBC623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94754-2D8F-D543-8325-CB5AFA85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2DB9-A563-E64A-AAD1-CCCE0B0DF28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379FB-050B-0D4C-88CA-E7E03473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B3239-E6A2-1942-AB8D-D6C3A85A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8FD8-F55D-5A4A-9EEA-465C8B39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2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302C0-092C-0143-AC15-10AAC374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504B0-7383-2749-8FA6-BB063E8C9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377A7-9E79-0E49-B036-CAB6204CD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02DB9-A563-E64A-AAD1-CCCE0B0DF28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B21A3-8F5C-4E42-BE0A-5B8842A08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0EC47-94DD-BE4B-9351-C159CB846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D8FD8-F55D-5A4A-9EEA-465C8B39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0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34EE-1825-4A41-96C5-FF4E1F408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1472" y="2300139"/>
            <a:ext cx="9376528" cy="1209823"/>
          </a:xfrm>
        </p:spPr>
        <p:txBody>
          <a:bodyPr/>
          <a:lstStyle/>
          <a:p>
            <a:r>
              <a:rPr lang="en-US" b="1" dirty="0"/>
              <a:t>IST-687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131F8-4429-C54B-B466-85E50D6E6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3364" y="4929352"/>
            <a:ext cx="3659117" cy="359085"/>
          </a:xfrm>
        </p:spPr>
        <p:txBody>
          <a:bodyPr>
            <a:noAutofit/>
          </a:bodyPr>
          <a:lstStyle/>
          <a:p>
            <a:pPr algn="l"/>
            <a:r>
              <a:rPr lang="en-US" sz="1600" b="1" dirty="0"/>
              <a:t>Project Owners (Individual):</a:t>
            </a:r>
          </a:p>
          <a:p>
            <a:pPr algn="l"/>
            <a:r>
              <a:rPr lang="en-US" sz="1400" b="1" dirty="0"/>
              <a:t>Sharat Sripada</a:t>
            </a:r>
            <a:r>
              <a:rPr lang="en-US" sz="1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957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EBDCCF-C670-F44C-8A1C-5DB57EE5A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6" y="924910"/>
            <a:ext cx="5257800" cy="5741968"/>
          </a:xfrm>
        </p:spPr>
        <p:txBody>
          <a:bodyPr>
            <a:normAutofit/>
          </a:bodyPr>
          <a:lstStyle/>
          <a:p>
            <a:r>
              <a:rPr lang="en-US" sz="1600" b="1" dirty="0"/>
              <a:t>Understanding variables:</a:t>
            </a:r>
          </a:p>
          <a:p>
            <a:pPr lvl="1"/>
            <a:r>
              <a:rPr lang="en-US" sz="1200" dirty="0"/>
              <a:t>Satisfaction</a:t>
            </a:r>
          </a:p>
          <a:p>
            <a:pPr lvl="1"/>
            <a:r>
              <a:rPr lang="en-US" sz="1200" dirty="0"/>
              <a:t>Arrival &amp; Departure Delay in minutes</a:t>
            </a:r>
          </a:p>
          <a:p>
            <a:pPr lvl="1"/>
            <a:r>
              <a:rPr lang="en-US" sz="1200" dirty="0"/>
              <a:t>Airline Names (to determine Airline popularity)</a:t>
            </a:r>
          </a:p>
          <a:p>
            <a:pPr lvl="1"/>
            <a:r>
              <a:rPr lang="en-US" sz="1200" dirty="0"/>
              <a:t>No. of other loyalty cards</a:t>
            </a:r>
          </a:p>
          <a:p>
            <a:pPr lvl="1"/>
            <a:r>
              <a:rPr lang="en-US" sz="1200" dirty="0"/>
              <a:t>Correlating Satisfaction, Popularity, Delays</a:t>
            </a:r>
          </a:p>
          <a:p>
            <a:r>
              <a:rPr lang="en-US" sz="1600" b="1" dirty="0"/>
              <a:t>Analysis from data-crunching:</a:t>
            </a:r>
          </a:p>
          <a:p>
            <a:pPr lvl="1"/>
            <a:r>
              <a:rPr lang="en-US" sz="1400" dirty="0"/>
              <a:t>Delay (variables Arrival/Departure time)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West Airways Inc. arrives on average 6.691395 minutes late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FlyFast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Airways Inc. arrives on average 42.83042 minutes late</a:t>
            </a:r>
          </a:p>
          <a:p>
            <a:pPr marL="457200" lvl="1" indent="0">
              <a:buNone/>
            </a:pP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Southeast Airlines Co.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arrives on average 19.20768 minutes late</a:t>
            </a:r>
          </a:p>
          <a:p>
            <a:pPr lvl="1"/>
            <a:r>
              <a:rPr lang="en-US" sz="1400" dirty="0"/>
              <a:t>Popular airliners (variable Airline Names)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Cheapseats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Airlines Inc. is the most used airline ( 20.06175 % of all passenger bookings)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Cool&amp;Young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Airlines Inc. is the least used airline ( 0.9916159 % of all passenger bookings)</a:t>
            </a:r>
          </a:p>
          <a:p>
            <a:pPr marL="457200" lvl="1" indent="0">
              <a:buNone/>
            </a:pP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Southeast Airlines Co.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is at # 7 ( 7.373219 % of all passenger bookings)</a:t>
            </a:r>
          </a:p>
          <a:p>
            <a:pPr lvl="1"/>
            <a:r>
              <a:rPr lang="en-US" sz="1400" dirty="0"/>
              <a:t>Mean satisfaction (variable Satisfaction grouped per Airline)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West Airways Inc. has highest average CSAT( 3.486967  )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GoingNorth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Airlines Inc. has lowest average CSAT( 3.297194  )</a:t>
            </a:r>
          </a:p>
          <a:p>
            <a:pPr marL="457200" lvl="1" indent="0">
              <a:buNone/>
            </a:pP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Southeast Airlines Co.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is at # 6 (average CSAT 3.396888  )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677AA6-81DB-E54E-A6C2-F6B6B6B691FA}"/>
              </a:ext>
            </a:extLst>
          </p:cNvPr>
          <p:cNvSpPr txBox="1">
            <a:spLocks/>
          </p:cNvSpPr>
          <p:nvPr/>
        </p:nvSpPr>
        <p:spPr>
          <a:xfrm>
            <a:off x="6257924" y="924909"/>
            <a:ext cx="5257801" cy="2050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Analysis from data-crunching (cont.):</a:t>
            </a:r>
          </a:p>
          <a:p>
            <a:pPr lvl="1"/>
            <a:r>
              <a:rPr lang="en-US" sz="1400" dirty="0"/>
              <a:t>Applied Loyalty cards/discount coupons (variable No. of other Loyalty cards)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Cheapseats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Airlines Inc. has highest loyalty-cards offered/used (23209)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</a:rPr>
              <a:t>Cool&amp;Young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 Airlines Inc. has lowest loyalty-cards offered/used (1128)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300" i="1" dirty="0">
                <a:solidFill>
                  <a:schemeClr val="accent1">
                    <a:lumMod val="75000"/>
                  </a:schemeClr>
                </a:solidFill>
              </a:rPr>
              <a:t>Southeast Airlines Co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. is at # 7 (loyalty-cards offered/used 8439 )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459C71-2252-2A49-9BE1-551C4DA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8059"/>
            <a:ext cx="10247722" cy="74723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Analysis on data-set</a:t>
            </a:r>
          </a:p>
        </p:txBody>
      </p:sp>
    </p:spTree>
    <p:extLst>
      <p:ext uri="{BB962C8B-B14F-4D97-AF65-F5344CB8AC3E}">
        <p14:creationId xmlns:p14="http://schemas.microsoft.com/office/powerpoint/2010/main" val="111449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319D3-BD13-0E44-8EA5-0153EB51F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63" y="1151370"/>
            <a:ext cx="11178310" cy="4612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intent when analyzing the airline booking data-set was to represent an airline and play the role of a Business Analyst or Consultant with specific function of Data-Scientist. In this context, it was determined from initial analysis that </a:t>
            </a:r>
            <a:r>
              <a:rPr lang="en-US" sz="1800" i="1" dirty="0"/>
              <a:t>Southeast Airlines Co.</a:t>
            </a:r>
            <a:r>
              <a:rPr lang="en-US" sz="1800" dirty="0"/>
              <a:t> was not the most preferred airline among passengers and that therefore would offer sufficient challenge and scope to analyze and make or show improvements.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analysis will broadly be based on the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Determine commonly top/worst performing airlines with respect to Airline booking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Key factors or variables likely to impact passenger satisfaction, airline bookings etc.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Using advanced prediction techniques provide consulting suggestions/improvements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CF1FC0-83BB-D044-8C8F-D346328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8059"/>
            <a:ext cx="10247722" cy="74723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Business Questions</a:t>
            </a:r>
          </a:p>
        </p:txBody>
      </p:sp>
    </p:spTree>
    <p:extLst>
      <p:ext uri="{BB962C8B-B14F-4D97-AF65-F5344CB8AC3E}">
        <p14:creationId xmlns:p14="http://schemas.microsoft.com/office/powerpoint/2010/main" val="151028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7654F3-E626-2A4A-8C90-62C16B7C1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8059"/>
            <a:ext cx="10247722" cy="747238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Descriptive Stats – popularity, satisfaction, loyalty program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34D85-C006-484C-8AF3-ADDBA1F57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8" y="1173928"/>
            <a:ext cx="8939604" cy="555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9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8B1374-E29B-A44F-8A53-BB09ACE6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28059"/>
            <a:ext cx="10386849" cy="9334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Modeling Techniques and Predictive Analysis</a:t>
            </a:r>
            <a:br>
              <a:rPr lang="en-US" b="1" dirty="0"/>
            </a:br>
            <a:endParaRPr lang="en-US" sz="36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87706D-230A-DF49-BD0B-48BD1193AF92}"/>
              </a:ext>
            </a:extLst>
          </p:cNvPr>
          <p:cNvSpPr txBox="1">
            <a:spLocks/>
          </p:cNvSpPr>
          <p:nvPr/>
        </p:nvSpPr>
        <p:spPr>
          <a:xfrm>
            <a:off x="508764" y="1229709"/>
            <a:ext cx="5307069" cy="5150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/>
              <a:t>Linear Regression</a:t>
            </a:r>
          </a:p>
          <a:p>
            <a:pPr lvl="1"/>
            <a:r>
              <a:rPr lang="en-US" sz="1400" dirty="0"/>
              <a:t>Low R-square values indicates low correlation &amp; we are therefore unable to reject the NULL hypotheses – ‘No correlation exists between Airline Names and No. of other Loyalty Cards.</a:t>
            </a:r>
          </a:p>
          <a:p>
            <a:pPr lvl="1"/>
            <a:r>
              <a:rPr lang="en-US" sz="1400" dirty="0"/>
              <a:t>Low R-square values/correlation co-efficient between several combination of variables</a:t>
            </a:r>
          </a:p>
          <a:p>
            <a:pPr lvl="1"/>
            <a:r>
              <a:rPr lang="en-US" sz="1400" dirty="0"/>
              <a:t>predictive analysis using Linear regression, factoring in results from </a:t>
            </a:r>
            <a:r>
              <a:rPr lang="en-US" sz="1400" dirty="0" err="1"/>
              <a:t>Parsimonius</a:t>
            </a:r>
            <a:r>
              <a:rPr lang="en-US" sz="1400" dirty="0"/>
              <a:t> model:</a:t>
            </a:r>
          </a:p>
          <a:p>
            <a:pPr lvl="1"/>
            <a:r>
              <a:rPr lang="en-US" sz="1400" dirty="0"/>
              <a:t>All variables shortlisted – </a:t>
            </a:r>
            <a:r>
              <a:rPr lang="en-US" sz="1400" i="1" dirty="0"/>
              <a:t>11.44%</a:t>
            </a:r>
          </a:p>
          <a:p>
            <a:pPr lvl="1"/>
            <a:r>
              <a:rPr lang="en-US" sz="1400" dirty="0"/>
              <a:t>Variables as a result of </a:t>
            </a:r>
            <a:r>
              <a:rPr lang="en-US" sz="1400" dirty="0" err="1"/>
              <a:t>Parsimonius</a:t>
            </a:r>
            <a:r>
              <a:rPr lang="en-US" sz="1400" dirty="0"/>
              <a:t> Model/Step function did not yield very useful prediction as well at </a:t>
            </a:r>
            <a:r>
              <a:rPr lang="en-US" sz="1400" i="1" dirty="0"/>
              <a:t>11.48%</a:t>
            </a:r>
            <a:endParaRPr lang="en-US" sz="1400" i="1" dirty="0">
              <a:effectLst/>
            </a:endParaRPr>
          </a:p>
          <a:p>
            <a:pPr lvl="1"/>
            <a:endParaRPr lang="en-US" sz="1200" dirty="0"/>
          </a:p>
          <a:p>
            <a:endParaRPr lang="en-US" sz="12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376A96-BCA2-464F-A2C0-D8BF43018413}"/>
              </a:ext>
            </a:extLst>
          </p:cNvPr>
          <p:cNvSpPr txBox="1">
            <a:spLocks/>
          </p:cNvSpPr>
          <p:nvPr/>
        </p:nvSpPr>
        <p:spPr>
          <a:xfrm>
            <a:off x="6376169" y="1229709"/>
            <a:ext cx="4977635" cy="5444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/>
              <a:t>Support vector machines</a:t>
            </a:r>
          </a:p>
          <a:p>
            <a:pPr lvl="1"/>
            <a:r>
              <a:rPr lang="en-US" sz="1400" b="1" dirty="0"/>
              <a:t>KSVM: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 </a:t>
            </a:r>
          </a:p>
          <a:p>
            <a:pPr marL="457200" lvl="1" indent="0">
              <a:buNone/>
            </a:pPr>
            <a:r>
              <a:rPr lang="en-US" sz="1400" dirty="0"/>
              <a:t>      </a:t>
            </a:r>
          </a:p>
          <a:p>
            <a:pPr marL="457200" lvl="1" indent="0">
              <a:buNone/>
            </a:pPr>
            <a:r>
              <a:rPr lang="en-US" sz="1400" dirty="0"/>
              <a:t>      </a:t>
            </a:r>
            <a:r>
              <a:rPr lang="en-US" sz="1400" i="1" dirty="0"/>
              <a:t>Prediction accuracy  - 11.74%</a:t>
            </a:r>
          </a:p>
          <a:p>
            <a:pPr lvl="1"/>
            <a:endParaRPr lang="en-US" sz="1400" dirty="0"/>
          </a:p>
          <a:p>
            <a:pPr lvl="1"/>
            <a:r>
              <a:rPr lang="en-US" sz="1400" b="1" dirty="0"/>
              <a:t>SVM: 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      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i="1" dirty="0"/>
              <a:t>Prediction accuracy - 11.44%</a:t>
            </a:r>
          </a:p>
          <a:p>
            <a:pPr marL="457200" lvl="1" indent="0">
              <a:buNone/>
            </a:pPr>
            <a:endParaRPr lang="en-US" sz="1100" dirty="0">
              <a:effectLst/>
            </a:endParaRPr>
          </a:p>
          <a:p>
            <a:pPr lvl="1"/>
            <a:endParaRPr lang="en-US" sz="1100" dirty="0"/>
          </a:p>
          <a:p>
            <a:endParaRPr lang="en-US" sz="15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3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3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2B829C-BC72-DD45-9387-73199B9672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701" y="1805918"/>
            <a:ext cx="4788535" cy="996950"/>
          </a:xfrm>
          <a:prstGeom prst="rect">
            <a:avLst/>
          </a:prstGeom>
        </p:spPr>
      </p:pic>
      <p:sp>
        <p:nvSpPr>
          <p:cNvPr id="10" name="Text Box 52">
            <a:extLst>
              <a:ext uri="{FF2B5EF4-FFF2-40B4-BE49-F238E27FC236}">
                <a16:creationId xmlns:a16="http://schemas.microsoft.com/office/drawing/2014/main" id="{B1351D03-32E3-604D-85F2-55BEDD2F0D7F}"/>
              </a:ext>
            </a:extLst>
          </p:cNvPr>
          <p:cNvSpPr txBox="1"/>
          <p:nvPr/>
        </p:nvSpPr>
        <p:spPr>
          <a:xfrm>
            <a:off x="6899914" y="3804743"/>
            <a:ext cx="4453890" cy="1916435"/>
          </a:xfrm>
          <a:prstGeom prst="rect">
            <a:avLst/>
          </a:prstGeom>
          <a:solidFill>
            <a:schemeClr val="accent3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ibrary(e1071)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svmoutput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&lt;-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svm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(`Airline Name`~., data=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trainData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kernel="linear", #kernel function that projects the low dimensional problem into higher dimensional space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cross=10, #use 10 fold cross-validation in this model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scale=FALSE)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svmpredict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&lt;- round(predict(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svmoutput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test, type="response"))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svm_compTable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&lt;-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data.frame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testData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[,1],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svmpredict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colnames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svm_compTable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&lt;- c('Test', '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percentage_svm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&lt;- length(which(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svm_compTable$Test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svm_compTable$Pred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))/dim(</a:t>
            </a:r>
            <a:r>
              <a:rPr lang="en-US" sz="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svm_compTable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)[1]</a:t>
            </a:r>
          </a:p>
        </p:txBody>
      </p:sp>
    </p:spTree>
    <p:extLst>
      <p:ext uri="{BB962C8B-B14F-4D97-AF65-F5344CB8AC3E}">
        <p14:creationId xmlns:p14="http://schemas.microsoft.com/office/powerpoint/2010/main" val="314697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756312-CDD4-E440-8E9C-7BE8FA04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28059"/>
            <a:ext cx="10386849" cy="9334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Insights</a:t>
            </a:r>
            <a:br>
              <a:rPr lang="en-US" b="1" dirty="0"/>
            </a:br>
            <a:endParaRPr 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54CFF5-C5A5-1040-AC0F-6066EDCD0647}"/>
              </a:ext>
            </a:extLst>
          </p:cNvPr>
          <p:cNvSpPr txBox="1">
            <a:spLocks/>
          </p:cNvSpPr>
          <p:nvPr/>
        </p:nvSpPr>
        <p:spPr>
          <a:xfrm>
            <a:off x="6096000" y="788275"/>
            <a:ext cx="5749159" cy="54758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800" dirty="0"/>
              <a:t>As an experiment, ‘No. of loyalty cards’ variable was adjusted in the following manner for </a:t>
            </a:r>
            <a:r>
              <a:rPr lang="en-US" sz="1800" dirty="0" err="1"/>
              <a:t>SouthEast</a:t>
            </a:r>
            <a:r>
              <a:rPr lang="en-US" sz="1800" dirty="0"/>
              <a:t> Airlines Co.:</a:t>
            </a:r>
          </a:p>
          <a:p>
            <a:pPr lvl="1"/>
            <a:r>
              <a:rPr lang="en-US" sz="1800" dirty="0"/>
              <a:t>If no cards were offered, offer one card at the least</a:t>
            </a:r>
          </a:p>
          <a:p>
            <a:pPr lvl="1"/>
            <a:r>
              <a:rPr lang="en-US" sz="1800" dirty="0"/>
              <a:t>If cards were already offered then increase the number of loyalty cards by 10%, 50% and 100%</a:t>
            </a:r>
          </a:p>
          <a:p>
            <a:pPr marL="457200" lvl="1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100" b="1" u="sng" dirty="0"/>
              <a:t>Conclusion</a:t>
            </a:r>
          </a:p>
          <a:p>
            <a:pPr marL="0" indent="0">
              <a:buNone/>
            </a:pPr>
            <a:r>
              <a:rPr lang="en-US" sz="2000" dirty="0"/>
              <a:t>Clearly in my opinion variable ‘No. of Loyalty cards’ seems a mere distractor and cannot be used in any meaningful analysis. Also, that statement possibly holds some ground to the dataset in entirety. As a Data-Scientist or Business Analyst for Southeast Airlines Co.  I would recommend getting more insightful data:</a:t>
            </a:r>
          </a:p>
          <a:p>
            <a:pPr lvl="1"/>
            <a:r>
              <a:rPr lang="en-US" sz="2000" dirty="0"/>
              <a:t>Adding passenger first and last names can possibly help in determining how a passenger truly rated his/her experience when flying an airline provider and how that impacted flying again with the same airline in the future</a:t>
            </a:r>
          </a:p>
          <a:p>
            <a:pPr lvl="1"/>
            <a:r>
              <a:rPr lang="en-US" sz="2000" dirty="0"/>
              <a:t>Specific satisfaction indices – related to delay and service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endParaRPr lang="en-US" sz="1800" dirty="0"/>
          </a:p>
          <a:p>
            <a:pPr marL="457200" lvl="1" indent="0">
              <a:buNone/>
            </a:pPr>
            <a:endParaRPr lang="en-US" sz="1100" dirty="0">
              <a:effectLst/>
            </a:endParaRPr>
          </a:p>
          <a:p>
            <a:pPr lvl="1"/>
            <a:endParaRPr lang="en-US" sz="1100" dirty="0"/>
          </a:p>
          <a:p>
            <a:endParaRPr lang="en-US" sz="15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3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3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9431FB-48FA-5248-BEED-8E1F9F5037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7" y="556054"/>
            <a:ext cx="4204138" cy="309103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74E7FA-4DB5-BD41-BB4B-55E4B48AB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81246"/>
              </p:ext>
            </p:extLst>
          </p:nvPr>
        </p:nvGraphicFramePr>
        <p:xfrm>
          <a:off x="838197" y="3773213"/>
          <a:ext cx="3891457" cy="2364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649">
                  <a:extLst>
                    <a:ext uri="{9D8B030D-6E8A-4147-A177-3AD203B41FA5}">
                      <a16:colId xmlns:a16="http://schemas.microsoft.com/office/drawing/2014/main" val="506285082"/>
                    </a:ext>
                  </a:extLst>
                </a:gridCol>
                <a:gridCol w="1261369">
                  <a:extLst>
                    <a:ext uri="{9D8B030D-6E8A-4147-A177-3AD203B41FA5}">
                      <a16:colId xmlns:a16="http://schemas.microsoft.com/office/drawing/2014/main" val="3845699076"/>
                    </a:ext>
                  </a:extLst>
                </a:gridCol>
                <a:gridCol w="1198439">
                  <a:extLst>
                    <a:ext uri="{9D8B030D-6E8A-4147-A177-3AD203B41FA5}">
                      <a16:colId xmlns:a16="http://schemas.microsoft.com/office/drawing/2014/main" val="3728202984"/>
                    </a:ext>
                  </a:extLst>
                </a:gridCol>
              </a:tblGrid>
              <a:tr h="103063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Percentage increase in loyalty cards offered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Bookings per data set 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(in numbers)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Bookings per data set 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(in %)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4754765"/>
                  </a:ext>
                </a:extLst>
              </a:tr>
              <a:tr h="4383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2779862"/>
                  </a:ext>
                </a:extLst>
              </a:tr>
              <a:tr h="4574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889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11.88%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9124281"/>
                  </a:ext>
                </a:extLst>
              </a:tr>
              <a:tr h="4383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5.53%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0568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37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812</Words>
  <Application>Microsoft Macintosh PowerPoint</Application>
  <PresentationFormat>Widescreen</PresentationFormat>
  <Paragraphs>123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IST-687 Final Project</vt:lpstr>
      <vt:lpstr>Analysis on data-set</vt:lpstr>
      <vt:lpstr>Business Questions</vt:lpstr>
      <vt:lpstr>Descriptive Stats – popularity, satisfaction, loyalty program</vt:lpstr>
      <vt:lpstr>Data Modeling Techniques and Predictive Analysis </vt:lpstr>
      <vt:lpstr>Insights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IST-687 Final Project</dc:title>
  <dc:creator>Sharat Sripada</dc:creator>
  <cp:lastModifiedBy>Sharat Sripada</cp:lastModifiedBy>
  <cp:revision>13</cp:revision>
  <dcterms:created xsi:type="dcterms:W3CDTF">2020-03-24T00:35:18Z</dcterms:created>
  <dcterms:modified xsi:type="dcterms:W3CDTF">2020-03-24T01:55:59Z</dcterms:modified>
</cp:coreProperties>
</file>