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93401"/>
  </p:normalViewPr>
  <p:slideViewPr>
    <p:cSldViewPr snapToGrid="0" snapToObjects="1">
      <p:cViewPr varScale="1">
        <p:scale>
          <a:sx n="119" d="100"/>
          <a:sy n="119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2425-1976-FF41-B189-CFC6264DC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FF5E7-F852-AD43-9B04-7AA25A859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5D78-D571-4348-9CBA-FD68D571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FEBC-4F38-1842-A705-AC912468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FC5E-17C7-A748-BA8F-05BA71A5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B94-021C-4B4A-A2DB-2B97945B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3AE07-CA80-CE4E-A2E6-D94326CCC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BA3E-7823-F546-8DA3-D25E5439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87EA-BC3F-BE44-A74B-E5B79600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50F6-3F7B-EF4B-A99E-CE347E73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99BB3-49AF-0E40-B632-F035254E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61466-7314-974C-9020-60D1B448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3DCD-F0F1-9E4A-9759-B5688D07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CDCB-E8CD-A844-B056-A1491050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0ABB-87D9-C34B-9019-FF6A2123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FEA-1813-D840-A1CF-823B138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5AA5-0563-F241-88A6-FACB0912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B0A0-83D1-7C47-8281-C0917C6B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365B-BDDF-3248-A6B1-F91BB169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123F-4A38-8847-B6EA-51F6D359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B2FD-E538-3F42-9466-AE0401E7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7E650-B1CA-D945-B748-F5DC696E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A251D-0103-8B4C-B3E2-2EAE033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1FB3-D8BA-F642-8719-6A195507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6DFE-5C39-2449-B90D-E27C808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3E5B-A5EF-DD48-B533-18D279CE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069B-787A-504C-A664-8763A8DD2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AAC7-2304-2241-8156-1CCA688E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6E0A4-774D-B14E-A6B8-E7D5362B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8051F-2F2D-4D42-8C51-C2AA4C79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5F92-6AF5-884D-96A6-9412F629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0042-67B8-4541-B44F-ABE77E8A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EBF28-A7CD-DC44-A6F1-932BEA44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145FB-E28D-F249-ACFC-11BD9658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DD19F-8E9F-BD44-9961-AAC9FD4BA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8819F-F66A-394F-A39E-40CCBA436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70361-603E-0B44-A730-FEE5D3C8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97EEE-0497-2843-8248-F01552C6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19111-5E32-D24E-8B4C-BCC20AB4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9F9B-F46E-F942-AE91-FB731C06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66B98-E810-3445-B4C3-35B803B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B8563-CAE4-5345-BB0F-A57CB5C1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BEF21-1CD8-3841-ABE4-873E83EB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D7F07-ABD0-1949-B680-D6F7DC76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DF2A2-0827-7945-8145-F8205CAE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DDF08-58E9-5745-8FE6-86FDFA75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7070-42BA-5645-BD10-74DC677E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0EF1-421D-BD4A-B1EE-FCE17DDF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F7223-30AE-1946-AEFA-D85F83955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7450E-EDDE-EC40-B84D-674CE774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C15A5-ED2F-7740-9058-9F21950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409DE-DA69-2B47-B568-50DE0F35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1011-8120-EE4D-BEC4-54470EB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3422C-5A97-B247-85DE-CDFADE356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17C03-A492-7841-8D4B-C3D56AE55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5165-D7C3-FD44-BE8B-1A7E07B2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4799-736A-B240-966C-AB69DD42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55254-EEB6-3841-8261-A08CEBD4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A43ED-03F3-3E46-AA4A-6B1E8256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0189F-4423-4545-AEC5-0A1ECDFC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BBA5-5C9C-7E42-BB89-F6BBE63F3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431A-682D-3140-8976-E5FE8DBE105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484A-FEAB-E44B-9DCD-5C08455D3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02E0-357F-C741-88F9-B330B58E5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05A3-17D9-DF4F-818A-8528EE43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34EE-1825-4A41-96C5-FF4E1F408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472" y="2300139"/>
            <a:ext cx="9376528" cy="1209823"/>
          </a:xfrm>
        </p:spPr>
        <p:txBody>
          <a:bodyPr/>
          <a:lstStyle/>
          <a:p>
            <a:r>
              <a:rPr lang="en-US" b="1" dirty="0"/>
              <a:t>IST-687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131F8-4429-C54B-B466-85E50D6E6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364" y="4929352"/>
            <a:ext cx="3659117" cy="359085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Project Owners (Individual):</a:t>
            </a:r>
          </a:p>
          <a:p>
            <a:pPr algn="l"/>
            <a:r>
              <a:rPr lang="en-US" sz="1400" b="1" dirty="0"/>
              <a:t>Sharat Sripada</a:t>
            </a:r>
            <a:r>
              <a:rPr 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341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DADF-DFFC-584C-B07B-F425ADAA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8059"/>
            <a:ext cx="10247722" cy="747238"/>
          </a:xfrm>
        </p:spPr>
        <p:txBody>
          <a:bodyPr>
            <a:normAutofit/>
          </a:bodyPr>
          <a:lstStyle/>
          <a:p>
            <a:r>
              <a:rPr lang="en-US" sz="3600" b="1" dirty="0"/>
              <a:t>Overall Summary – Update#3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71A7-4357-1B46-9A12-B4B85784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07"/>
            <a:ext cx="5032021" cy="2654651"/>
          </a:xfrm>
          <a:solidFill>
            <a:schemeClr val="accent6">
              <a:lumMod val="40000"/>
              <a:lumOff val="60000"/>
            </a:schemeClr>
          </a:solidFill>
          <a:ln w="25400"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Accomplishments this last period</a:t>
            </a:r>
          </a:p>
          <a:p>
            <a:r>
              <a:rPr lang="en-US" sz="1200" dirty="0"/>
              <a:t>Used </a:t>
            </a:r>
            <a:r>
              <a:rPr lang="en-US" sz="1200" dirty="0" err="1"/>
              <a:t>ggplot</a:t>
            </a:r>
            <a:r>
              <a:rPr lang="en-US" sz="1200" dirty="0"/>
              <a:t> to visualize analysis from Update #2</a:t>
            </a:r>
          </a:p>
          <a:p>
            <a:r>
              <a:rPr lang="en-US" sz="1200" dirty="0"/>
              <a:t>Ran linear regression (correlation analysis) on the following variables from Update #2:</a:t>
            </a:r>
          </a:p>
          <a:p>
            <a:pPr marL="742950" lvl="1" indent="-285750">
              <a:buFontTx/>
              <a:buChar char="-"/>
            </a:pPr>
            <a:r>
              <a:rPr lang="en-US" sz="800" dirty="0"/>
              <a:t>Delay &amp; Popularity of airline - </a:t>
            </a:r>
            <a:r>
              <a:rPr lang="en-US" sz="800" b="1" dirty="0">
                <a:solidFill>
                  <a:srgbClr val="FF0000"/>
                </a:solidFill>
              </a:rPr>
              <a:t>WEAK</a:t>
            </a:r>
          </a:p>
          <a:p>
            <a:pPr marL="742950" lvl="1" indent="-285750">
              <a:buFontTx/>
              <a:buChar char="-"/>
            </a:pPr>
            <a:r>
              <a:rPr lang="en-US" sz="800" dirty="0"/>
              <a:t>Satisfaction &amp; Popularity of airline - </a:t>
            </a:r>
            <a:r>
              <a:rPr lang="en-US" sz="800" b="1" dirty="0">
                <a:solidFill>
                  <a:srgbClr val="FF0000"/>
                </a:solidFill>
              </a:rPr>
              <a:t>WEAK</a:t>
            </a:r>
          </a:p>
          <a:p>
            <a:pPr marL="742950" lvl="1" indent="-285750">
              <a:buFontTx/>
              <a:buChar char="-"/>
            </a:pPr>
            <a:r>
              <a:rPr lang="en-US" sz="800" dirty="0"/>
              <a:t>Loyalty cards &amp; Popularity of airline - </a:t>
            </a:r>
            <a:r>
              <a:rPr lang="en-US" sz="800" b="1" dirty="0">
                <a:solidFill>
                  <a:srgbClr val="00B050"/>
                </a:solidFill>
              </a:rPr>
              <a:t>STRONG</a:t>
            </a:r>
          </a:p>
          <a:p>
            <a:pPr marL="742950" lvl="1" indent="-285750">
              <a:buFontTx/>
              <a:buChar char="-"/>
            </a:pPr>
            <a:r>
              <a:rPr lang="en-US" sz="800" dirty="0"/>
              <a:t>Delay &amp; Satisfaction – </a:t>
            </a:r>
            <a:r>
              <a:rPr lang="en-US" sz="800" b="1" dirty="0">
                <a:solidFill>
                  <a:schemeClr val="accent4"/>
                </a:solidFill>
              </a:rPr>
              <a:t>MEDIUM</a:t>
            </a:r>
          </a:p>
          <a:p>
            <a:pPr marL="0" indent="0">
              <a:buNone/>
            </a:pPr>
            <a:r>
              <a:rPr lang="en-US" sz="1200" dirty="0"/>
              <a:t>       All analysis between Delay, Satisfaction, Loyalty cards yielded low R-square values. </a:t>
            </a:r>
          </a:p>
          <a:p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B75C6B-0B24-854D-8444-89B2075C1559}"/>
              </a:ext>
            </a:extLst>
          </p:cNvPr>
          <p:cNvSpPr txBox="1">
            <a:spLocks/>
          </p:cNvSpPr>
          <p:nvPr/>
        </p:nvSpPr>
        <p:spPr>
          <a:xfrm>
            <a:off x="838201" y="3838221"/>
            <a:ext cx="5032021" cy="27770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Plans for next update</a:t>
            </a:r>
          </a:p>
          <a:p>
            <a:r>
              <a:rPr lang="en-US" sz="1600" dirty="0"/>
              <a:t>Re-visit project rubric and prep for final presentation</a:t>
            </a:r>
          </a:p>
          <a:p>
            <a:r>
              <a:rPr lang="en-US" sz="1600" dirty="0"/>
              <a:t>Make suggestions to improve passenger affinity to an airline – mostly in terms in loyalty cards/discounts offered to passengers</a:t>
            </a:r>
          </a:p>
          <a:p>
            <a:r>
              <a:rPr lang="en-US" sz="1600" dirty="0"/>
              <a:t>Explore all regression/classification models from HW8/HW9 to predict outcomes based on actions</a:t>
            </a:r>
          </a:p>
          <a:p>
            <a:endParaRPr lang="en-US" sz="1600" dirty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CF300-17BF-8849-958D-1C67D1EFA991}"/>
              </a:ext>
            </a:extLst>
          </p:cNvPr>
          <p:cNvSpPr txBox="1">
            <a:spLocks/>
          </p:cNvSpPr>
          <p:nvPr/>
        </p:nvSpPr>
        <p:spPr>
          <a:xfrm>
            <a:off x="6053899" y="965608"/>
            <a:ext cx="5032022" cy="265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What is working well</a:t>
            </a:r>
          </a:p>
          <a:p>
            <a:r>
              <a:rPr lang="en-US" sz="1600" dirty="0"/>
              <a:t>Code implementation – modular design and using concepts/learnings from the course</a:t>
            </a:r>
          </a:p>
          <a:p>
            <a:r>
              <a:rPr lang="en-US" sz="1600" dirty="0"/>
              <a:t>Setup review with peer for final project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BDFD2C-BF71-0F40-9365-A29EF9C018A0}"/>
              </a:ext>
            </a:extLst>
          </p:cNvPr>
          <p:cNvSpPr txBox="1">
            <a:spLocks/>
          </p:cNvSpPr>
          <p:nvPr/>
        </p:nvSpPr>
        <p:spPr>
          <a:xfrm>
            <a:off x="6053899" y="3838221"/>
            <a:ext cx="5032021" cy="2777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Issues/What is not working well</a:t>
            </a:r>
          </a:p>
          <a:p>
            <a:r>
              <a:rPr lang="en-US" sz="1600" dirty="0"/>
              <a:t>No blocking issues</a:t>
            </a:r>
          </a:p>
          <a:p>
            <a:r>
              <a:rPr lang="en-US" sz="1600" dirty="0"/>
              <a:t>Setup office-hours with Prof. </a:t>
            </a:r>
            <a:r>
              <a:rPr lang="en-US" sz="1600" dirty="0" err="1"/>
              <a:t>Krudys</a:t>
            </a:r>
            <a:r>
              <a:rPr lang="en-US" sz="1600" dirty="0"/>
              <a:t> to review progress &amp; seek guidance</a:t>
            </a:r>
          </a:p>
        </p:txBody>
      </p:sp>
    </p:spTree>
    <p:extLst>
      <p:ext uri="{BB962C8B-B14F-4D97-AF65-F5344CB8AC3E}">
        <p14:creationId xmlns:p14="http://schemas.microsoft.com/office/powerpoint/2010/main" val="49527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7654F3-E626-2A4A-8C90-62C16B7C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8059"/>
            <a:ext cx="10247722" cy="747238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ggplot</a:t>
            </a:r>
            <a:r>
              <a:rPr lang="en-US" sz="3600" b="1" dirty="0"/>
              <a:t> – popularity, satisfaction, loyalty program – Update#3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34D85-C006-484C-8AF3-ADDBA1F5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335505"/>
            <a:ext cx="8939604" cy="55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5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449B80-C114-C545-9714-A5FBFB31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8059"/>
            <a:ext cx="10247722" cy="747238"/>
          </a:xfrm>
        </p:spPr>
        <p:txBody>
          <a:bodyPr>
            <a:normAutofit/>
          </a:bodyPr>
          <a:lstStyle/>
          <a:p>
            <a:r>
              <a:rPr lang="en-US" sz="3600" b="1" dirty="0"/>
              <a:t>Conclusion  – Update#3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CC5A9E-A495-A148-8375-C5EE2983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875297"/>
            <a:ext cx="5464268" cy="5854644"/>
          </a:xfrm>
        </p:spPr>
        <p:txBody>
          <a:bodyPr>
            <a:normAutofit/>
          </a:bodyPr>
          <a:lstStyle/>
          <a:p>
            <a:r>
              <a:rPr lang="en-US" sz="1600" dirty="0"/>
              <a:t>Very low co-relation between variables – ran the step function to determine the lowest number of variables that can accurately predict an independent variable/Parsimonious model (with formula = Satisfaction ~. &lt;all-numeric-</a:t>
            </a:r>
            <a:r>
              <a:rPr lang="en-US" sz="1600" dirty="0" err="1"/>
              <a:t>comparible</a:t>
            </a:r>
            <a:r>
              <a:rPr lang="en-US" sz="1600" dirty="0"/>
              <a:t>-vars&gt;) which yielded very low correlation results</a:t>
            </a:r>
          </a:p>
          <a:p>
            <a:r>
              <a:rPr lang="en-US" sz="1600" dirty="0"/>
              <a:t>To spend more time analyzing &amp; comparing the following models to make predictions:</a:t>
            </a:r>
          </a:p>
          <a:p>
            <a:pPr lvl="1"/>
            <a:r>
              <a:rPr lang="en-US" sz="1200" dirty="0"/>
              <a:t>Linear regression/</a:t>
            </a:r>
            <a:r>
              <a:rPr lang="en-US" sz="1200" dirty="0" err="1"/>
              <a:t>lm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/>
              <a:t>Kernel Support Vector Machines/</a:t>
            </a:r>
            <a:r>
              <a:rPr lang="en-US" sz="1200" dirty="0" err="1"/>
              <a:t>ksvm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/>
              <a:t>Support Vector Machines/</a:t>
            </a:r>
            <a:r>
              <a:rPr lang="en-US" sz="1200" dirty="0" err="1"/>
              <a:t>svm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/>
              <a:t>Naïve Bayes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2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275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IST-687 Final Project</vt:lpstr>
      <vt:lpstr>Overall Summary – Update#3</vt:lpstr>
      <vt:lpstr>ggplot – popularity, satisfaction, loyalty program – Update#3</vt:lpstr>
      <vt:lpstr>Conclusion  – Update#3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IST-687 Final Project</dc:title>
  <dc:creator>Sharat Sripada</dc:creator>
  <cp:lastModifiedBy>Sharat Sripada</cp:lastModifiedBy>
  <cp:revision>42</cp:revision>
  <dcterms:created xsi:type="dcterms:W3CDTF">2020-02-10T02:38:03Z</dcterms:created>
  <dcterms:modified xsi:type="dcterms:W3CDTF">2020-03-16T03:54:57Z</dcterms:modified>
</cp:coreProperties>
</file>