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24"/>
    <p:restoredTop sz="94694"/>
  </p:normalViewPr>
  <p:slideViewPr>
    <p:cSldViewPr snapToGrid="0" snapToObjects="1">
      <p:cViewPr>
        <p:scale>
          <a:sx n="190" d="100"/>
          <a:sy n="19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E0148-01A1-344B-AD91-C7E76E997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CE7F3-50D3-614A-8BBA-60FB989DF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A877F-4C78-0C42-A6DE-36FB73012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416D-32FB-E644-8206-B3A545C69CD8}" type="datetimeFigureOut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B1157-66B2-3644-823E-342ABF1DB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5EDEA-62AB-B342-8E1A-0281ACB62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54CF-C728-3844-BE19-A4D93E119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78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1893-022D-0F4B-977C-11070D55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35785-C7EB-0C45-9D97-B340F5283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F733F-6AC3-3243-9F78-742616CF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416D-32FB-E644-8206-B3A545C69CD8}" type="datetimeFigureOut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BBA8A-EF91-6343-9B00-5101A84FE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E2604-0655-484F-94E5-04F37897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54CF-C728-3844-BE19-A4D93E119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4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A4727A-BE98-F144-9B5D-A8F32D21C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D5D8B-B2AB-4B4D-AB96-94F5BF04C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DB25B-1DF9-A644-AE3F-C980FDEF7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416D-32FB-E644-8206-B3A545C69CD8}" type="datetimeFigureOut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B4A30-928D-5540-A5B1-09F106C10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EF6EC-49FE-1946-811C-C74DCBE2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54CF-C728-3844-BE19-A4D93E119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07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18BF-B8F6-AE44-8C01-EC73E4549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588EE-4D25-2041-A231-4ACA47FDC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4A925-3B0F-CA41-897C-86CEC2381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416D-32FB-E644-8206-B3A545C69CD8}" type="datetimeFigureOut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BADD7-A49B-C249-AED5-D60FF3F8C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24095-B7E7-4144-BE3D-8B8CB482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54CF-C728-3844-BE19-A4D93E119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8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F086E-C3FC-DD4A-BA18-0FDFAE702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F1577-3757-FC43-9288-79E00B5E5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DB477-CBC4-7A45-9953-2F84F3661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416D-32FB-E644-8206-B3A545C69CD8}" type="datetimeFigureOut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018A9-8152-8E41-AA13-A4F33CBF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02727-B484-5B44-A32E-DFC38A5C6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54CF-C728-3844-BE19-A4D93E119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9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6D9FC-44DD-7842-960A-1E5C52C7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D47A3-7FBA-FD42-B068-FA4D3EA91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791E8-F04E-E14E-98E5-76BD99E79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D6EA5-8592-024E-8AEC-8F8D2EDD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416D-32FB-E644-8206-B3A545C69CD8}" type="datetimeFigureOut">
              <a:rPr lang="en-US" smtClean="0"/>
              <a:t>10/5/19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1D044-0BEA-6D48-BE33-66D85AD11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60A11-3803-8A42-9DBB-6FCAC967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54CF-C728-3844-BE19-A4D93E119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5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6D49F-FEF2-3341-9AA0-18E46F405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9BE46-72B8-3948-AF2E-777831382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33A33-CDE6-9148-BE62-29D0EE71E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B722B6-8BF3-D44F-95E9-51B423567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6457F-AD0E-934E-BCF1-A0CD87D5A2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466B0C-FBDA-E347-9E86-1752846B7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416D-32FB-E644-8206-B3A545C69CD8}" type="datetimeFigureOut">
              <a:rPr lang="en-US" smtClean="0"/>
              <a:t>10/5/19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CA181C-9ACB-FF4B-B838-6C89A28F2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1720E1-AC7C-DD44-85B6-38032B166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54CF-C728-3844-BE19-A4D93E119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6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255A3-8053-444D-AEAF-9AB2B2A18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34248A-C10B-664E-A477-B5A4878FB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416D-32FB-E644-8206-B3A545C69CD8}" type="datetimeFigureOut">
              <a:rPr lang="en-US" smtClean="0"/>
              <a:t>10/5/19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64E57-74DC-7F4B-B00A-A43EC250F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CD0A8-BDF6-4341-B449-3B13C7D29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54CF-C728-3844-BE19-A4D93E119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34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CE92A-30FB-1E46-B59B-7DE2B75D2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416D-32FB-E644-8206-B3A545C69CD8}" type="datetimeFigureOut">
              <a:rPr lang="en-US" smtClean="0"/>
              <a:t>10/5/19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3A478D-0A99-EC48-A444-515BF3F1B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5E602-1AD0-F343-B2D8-7F8015F5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54CF-C728-3844-BE19-A4D93E119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0F8DC-EA39-744B-8918-3D42FACBB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37E95-F4D9-424C-8F06-28CBD8983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35D9A-B09B-D643-AC1E-58139B1D5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E3CF4-C55A-974D-A7FC-F87422F82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416D-32FB-E644-8206-B3A545C69CD8}" type="datetimeFigureOut">
              <a:rPr lang="en-US" smtClean="0"/>
              <a:t>10/5/19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0EAEA-95C4-0D4C-9648-9CDA2109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06890-192D-2E41-8E99-5C1B71FA6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54CF-C728-3844-BE19-A4D93E119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6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6AE40-C063-444B-B174-3BE96597A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48B8D8-F086-9C44-9030-2D6DAA8709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EA25D-03AC-CA40-A9AD-A4EDC5484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C8876-E043-3845-9D82-5AC74C04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416D-32FB-E644-8206-B3A545C69CD8}" type="datetimeFigureOut">
              <a:rPr lang="en-US" smtClean="0"/>
              <a:t>10/5/19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7BD08-2452-4B4F-BB33-207F1C04C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03556-4591-714A-BF5A-5C10E5A7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54CF-C728-3844-BE19-A4D93E119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21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FA5301-DD39-F44E-8409-075FA5F3A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B359B-E987-CC49-B984-C875C42A8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532B2-5C9C-804E-B622-53067EB9FF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3416D-32FB-E644-8206-B3A545C69CD8}" type="datetimeFigureOut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B9F55-7B0B-1043-B73B-A7A177748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4B6B2-3288-7F4D-8C37-0B8F74A36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A54CF-C728-3844-BE19-A4D93E119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9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s 1">
            <a:extLst>
              <a:ext uri="{FF2B5EF4-FFF2-40B4-BE49-F238E27FC236}">
                <a16:creationId xmlns:a16="http://schemas.microsoft.com/office/drawing/2014/main" id="{5140397D-AC3D-8B47-A6D2-7EDF2FBF9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522" y="373638"/>
            <a:ext cx="630238" cy="274638"/>
          </a:xfrm>
          <a:prstGeom prst="flowChartProcess">
            <a:avLst/>
          </a:prstGeom>
          <a:gradFill rotWithShape="1">
            <a:gsLst>
              <a:gs pos="0">
                <a:srgbClr val="4F81BD"/>
              </a:gs>
              <a:gs pos="100000">
                <a:srgbClr val="A7BFDE"/>
              </a:gs>
            </a:gsLst>
            <a:lin ang="16200000"/>
          </a:gradFill>
          <a:ln w="9525">
            <a:solidFill>
              <a:srgbClr val="4579B8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Customer found defect (CFD)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Process 2">
            <a:extLst>
              <a:ext uri="{FF2B5EF4-FFF2-40B4-BE49-F238E27FC236}">
                <a16:creationId xmlns:a16="http://schemas.microsoft.com/office/drawing/2014/main" id="{69165F66-BA6F-B34C-AB24-44342EA34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223" y="967364"/>
            <a:ext cx="630238" cy="366254"/>
          </a:xfrm>
          <a:prstGeom prst="flowChartProcess">
            <a:avLst/>
          </a:prstGeom>
          <a:gradFill rotWithShape="1">
            <a:gsLst>
              <a:gs pos="0">
                <a:srgbClr val="4F81BD"/>
              </a:gs>
              <a:gs pos="100000">
                <a:srgbClr val="A7BFDE"/>
              </a:gs>
            </a:gsLst>
            <a:lin ang="16200000"/>
          </a:gradFill>
          <a:ln w="9525">
            <a:solidFill>
              <a:srgbClr val="4579B8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Technical-Assistance-Center (TAC)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Decision 3">
            <a:extLst>
              <a:ext uri="{FF2B5EF4-FFF2-40B4-BE49-F238E27FC236}">
                <a16:creationId xmlns:a16="http://schemas.microsoft.com/office/drawing/2014/main" id="{6AA7ED90-853E-8048-8CC7-C2811B877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572" y="1667330"/>
            <a:ext cx="804863" cy="606424"/>
          </a:xfrm>
          <a:prstGeom prst="flowChartDecision">
            <a:avLst/>
          </a:prstGeom>
          <a:gradFill rotWithShape="1">
            <a:gsLst>
              <a:gs pos="0">
                <a:srgbClr val="4F81BD"/>
              </a:gs>
              <a:gs pos="100000">
                <a:srgbClr val="A7BFDE"/>
              </a:gs>
            </a:gsLst>
            <a:lin ang="16200000"/>
          </a:gradFill>
          <a:ln w="9525">
            <a:solidFill>
              <a:srgbClr val="4579B8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Resolve - Level-1 support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Process 4">
            <a:extLst>
              <a:ext uri="{FF2B5EF4-FFF2-40B4-BE49-F238E27FC236}">
                <a16:creationId xmlns:a16="http://schemas.microsoft.com/office/drawing/2014/main" id="{1BABBDA8-7D0E-CD46-95A8-7CA69BACD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212" y="1687856"/>
            <a:ext cx="579262" cy="239667"/>
          </a:xfrm>
          <a:prstGeom prst="flowChartProcess">
            <a:avLst/>
          </a:prstGeom>
          <a:gradFill rotWithShape="1">
            <a:gsLst>
              <a:gs pos="0">
                <a:srgbClr val="4F81BD"/>
              </a:gs>
              <a:gs pos="100000">
                <a:srgbClr val="A7BFDE"/>
              </a:gs>
            </a:gsLst>
            <a:lin ang="16200000"/>
          </a:gradFill>
          <a:ln w="9525">
            <a:solidFill>
              <a:srgbClr val="4579B8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User workflow error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Decision 5">
            <a:extLst>
              <a:ext uri="{FF2B5EF4-FFF2-40B4-BE49-F238E27FC236}">
                <a16:creationId xmlns:a16="http://schemas.microsoft.com/office/drawing/2014/main" id="{2483D8D2-4CEA-F045-AE37-06A255CDF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151" y="2618554"/>
            <a:ext cx="871538" cy="713321"/>
          </a:xfrm>
          <a:prstGeom prst="flowChartDecision">
            <a:avLst/>
          </a:prstGeom>
          <a:gradFill rotWithShape="1">
            <a:gsLst>
              <a:gs pos="0">
                <a:srgbClr val="4F81BD"/>
              </a:gs>
              <a:gs pos="100000">
                <a:srgbClr val="A7BFDE"/>
              </a:gs>
            </a:gsLst>
            <a:lin ang="16200000"/>
          </a:gradFill>
          <a:ln w="9525">
            <a:solidFill>
              <a:srgbClr val="4579B8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Resolve -Advance services support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Process 6">
            <a:extLst>
              <a:ext uri="{FF2B5EF4-FFF2-40B4-BE49-F238E27FC236}">
                <a16:creationId xmlns:a16="http://schemas.microsoft.com/office/drawing/2014/main" id="{9A2C25B9-1582-4040-9BE4-8C957D098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096" y="2594388"/>
            <a:ext cx="601128" cy="299341"/>
          </a:xfrm>
          <a:prstGeom prst="flowChartProcess">
            <a:avLst/>
          </a:prstGeom>
          <a:gradFill rotWithShape="1">
            <a:gsLst>
              <a:gs pos="0">
                <a:srgbClr val="4F81BD"/>
              </a:gs>
              <a:gs pos="100000">
                <a:srgbClr val="A7BFDE"/>
              </a:gs>
            </a:gsLst>
            <a:lin ang="16200000"/>
          </a:gradFill>
          <a:ln w="9525">
            <a:solidFill>
              <a:srgbClr val="4579B8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Process memory/thread dumps, analyze GC-cycle </a:t>
            </a:r>
            <a:r>
              <a:rPr kumimoji="0" lang="en-US" altLang="en-US" sz="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etc</a:t>
            </a:r>
            <a:r>
              <a:rPr kumimoji="0" lang="en-US" altLang="en-US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Process 8">
            <a:extLst>
              <a:ext uri="{FF2B5EF4-FFF2-40B4-BE49-F238E27FC236}">
                <a16:creationId xmlns:a16="http://schemas.microsoft.com/office/drawing/2014/main" id="{FB7B2385-8DA2-0F48-A376-36BB3B23F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832" y="5489296"/>
            <a:ext cx="879736" cy="284094"/>
          </a:xfrm>
          <a:prstGeom prst="flowChartProcess">
            <a:avLst/>
          </a:prstGeom>
          <a:gradFill rotWithShape="1">
            <a:gsLst>
              <a:gs pos="0">
                <a:srgbClr val="4F81BD"/>
              </a:gs>
              <a:gs pos="100000">
                <a:srgbClr val="A7BFDE"/>
              </a:gs>
            </a:gsLst>
            <a:lin ang="16200000"/>
          </a:gradFill>
          <a:ln w="9525">
            <a:solidFill>
              <a:srgbClr val="4579B8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Replicate CFD in R&amp;D labs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Decision 9">
            <a:extLst>
              <a:ext uri="{FF2B5EF4-FFF2-40B4-BE49-F238E27FC236}">
                <a16:creationId xmlns:a16="http://schemas.microsoft.com/office/drawing/2014/main" id="{20985723-7A8E-5544-B413-3F14D2D54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776" y="3649200"/>
            <a:ext cx="843743" cy="752411"/>
          </a:xfrm>
          <a:prstGeom prst="flowChartDecision">
            <a:avLst/>
          </a:prstGeom>
          <a:gradFill rotWithShape="1">
            <a:gsLst>
              <a:gs pos="0">
                <a:srgbClr val="4F81BD"/>
              </a:gs>
              <a:gs pos="100000">
                <a:srgbClr val="A7BFDE"/>
              </a:gs>
            </a:gsLst>
            <a:lin ang="16200000"/>
          </a:gradFill>
          <a:ln w="9525">
            <a:solidFill>
              <a:srgbClr val="4579B8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R&amp;D support 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(product experts)</a:t>
            </a:r>
            <a:endParaRPr lang="en-US" altLang="en-US" sz="400" dirty="0">
              <a:latin typeface="Arial" panose="020B0604020202020204" pitchFamily="34" charset="0"/>
            </a:endParaRPr>
          </a:p>
        </p:txBody>
      </p:sp>
      <p:sp>
        <p:nvSpPr>
          <p:cNvPr id="13" name="Process 10">
            <a:extLst>
              <a:ext uri="{FF2B5EF4-FFF2-40B4-BE49-F238E27FC236}">
                <a16:creationId xmlns:a16="http://schemas.microsoft.com/office/drawing/2014/main" id="{037D1F8A-F61D-AA49-9700-A708D75E0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3965" y="951897"/>
            <a:ext cx="712354" cy="655330"/>
          </a:xfrm>
          <a:prstGeom prst="flowChartProcess">
            <a:avLst/>
          </a:prstGeom>
          <a:gradFill rotWithShape="1">
            <a:gsLst>
              <a:gs pos="0">
                <a:srgbClr val="4F81BD"/>
              </a:gs>
              <a:gs pos="100000">
                <a:srgbClr val="A7BFDE"/>
              </a:gs>
            </a:gsLst>
            <a:lin ang="16200000"/>
          </a:gradFill>
          <a:ln w="9525">
            <a:solidFill>
              <a:srgbClr val="4579B8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Based on severity: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(1)</a:t>
            </a:r>
            <a:r>
              <a:rPr kumimoji="0" lang="en-US" altLang="en-US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hotfix/</a:t>
            </a:r>
            <a:r>
              <a:rPr kumimoji="0" lang="en-US" altLang="en-US" sz="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hotpatch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(2) s</a:t>
            </a:r>
            <a:r>
              <a:rPr kumimoji="0" lang="en-US" altLang="en-US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oftware maintenance release (+ several other feature enhancements, CFDs)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Process 11">
            <a:extLst>
              <a:ext uri="{FF2B5EF4-FFF2-40B4-BE49-F238E27FC236}">
                <a16:creationId xmlns:a16="http://schemas.microsoft.com/office/drawing/2014/main" id="{1C7D68FF-1CB9-C241-A653-0909F90BC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991" y="1869595"/>
            <a:ext cx="711371" cy="233772"/>
          </a:xfrm>
          <a:prstGeom prst="flowChartProcess">
            <a:avLst/>
          </a:prstGeom>
          <a:gradFill rotWithShape="1">
            <a:gsLst>
              <a:gs pos="0">
                <a:srgbClr val="4F81BD"/>
              </a:gs>
              <a:gs pos="100000">
                <a:srgbClr val="A7BFDE"/>
              </a:gs>
            </a:gsLst>
            <a:lin ang="16200000"/>
          </a:gradFill>
          <a:ln w="9525">
            <a:solidFill>
              <a:srgbClr val="4579B8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Development phase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Decision 12">
            <a:extLst>
              <a:ext uri="{FF2B5EF4-FFF2-40B4-BE49-F238E27FC236}">
                <a16:creationId xmlns:a16="http://schemas.microsoft.com/office/drawing/2014/main" id="{B428A81E-3003-5B4D-B2B6-A8C76DEC3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1142" y="3153873"/>
            <a:ext cx="891428" cy="772600"/>
          </a:xfrm>
          <a:prstGeom prst="flowChartDecision">
            <a:avLst/>
          </a:prstGeom>
          <a:gradFill rotWithShape="1">
            <a:gsLst>
              <a:gs pos="0">
                <a:srgbClr val="4F81BD"/>
              </a:gs>
              <a:gs pos="100000">
                <a:srgbClr val="A7BFDE"/>
              </a:gs>
            </a:gsLst>
            <a:lin ang="16200000"/>
          </a:gradFill>
          <a:ln w="9525">
            <a:solidFill>
              <a:srgbClr val="4579B8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Hotfix/</a:t>
            </a:r>
            <a:r>
              <a:rPr kumimoji="0" lang="en-US" altLang="en-US" sz="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Hotpatch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B5FA684-C175-304E-9C31-7B6E69E7DD27}"/>
              </a:ext>
            </a:extLst>
          </p:cNvPr>
          <p:cNvCxnSpPr>
            <a:cxnSpLocks/>
          </p:cNvCxnSpPr>
          <p:nvPr/>
        </p:nvCxnSpPr>
        <p:spPr>
          <a:xfrm flipV="1">
            <a:off x="5630866" y="3545715"/>
            <a:ext cx="3335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Process 11">
            <a:extLst>
              <a:ext uri="{FF2B5EF4-FFF2-40B4-BE49-F238E27FC236}">
                <a16:creationId xmlns:a16="http://schemas.microsoft.com/office/drawing/2014/main" id="{C0347B2E-7830-0B42-8FDC-94434730B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602" y="4237450"/>
            <a:ext cx="708190" cy="245082"/>
          </a:xfrm>
          <a:prstGeom prst="flowChartProcess">
            <a:avLst/>
          </a:prstGeom>
          <a:gradFill rotWithShape="1">
            <a:gsLst>
              <a:gs pos="0">
                <a:srgbClr val="4F81BD"/>
              </a:gs>
              <a:gs pos="100000">
                <a:srgbClr val="A7BFDE"/>
              </a:gs>
            </a:gsLst>
            <a:lin ang="16200000"/>
          </a:gradFill>
          <a:ln w="9525">
            <a:solidFill>
              <a:srgbClr val="4579B8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50" dirty="0"/>
              <a:t>GA build for staging</a:t>
            </a:r>
            <a:endParaRPr kumimoji="0" lang="en-US" altLang="en-US" sz="5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" name="Process 11">
            <a:extLst>
              <a:ext uri="{FF2B5EF4-FFF2-40B4-BE49-F238E27FC236}">
                <a16:creationId xmlns:a16="http://schemas.microsoft.com/office/drawing/2014/main" id="{EE2F1FA8-EC15-D041-8414-9B4B570A8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2539" y="3428000"/>
            <a:ext cx="260466" cy="184130"/>
          </a:xfrm>
          <a:prstGeom prst="flowChartProcess">
            <a:avLst/>
          </a:prstGeom>
          <a:gradFill rotWithShape="1">
            <a:gsLst>
              <a:gs pos="0">
                <a:srgbClr val="4F81BD"/>
              </a:gs>
              <a:gs pos="100000">
                <a:srgbClr val="A7BFDE"/>
              </a:gs>
            </a:gsLst>
            <a:lin ang="16200000"/>
          </a:gradFill>
          <a:ln w="9525">
            <a:solidFill>
              <a:srgbClr val="4579B8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FC</a:t>
            </a:r>
          </a:p>
        </p:txBody>
      </p:sp>
      <p:sp>
        <p:nvSpPr>
          <p:cNvPr id="28" name="Process 11">
            <a:extLst>
              <a:ext uri="{FF2B5EF4-FFF2-40B4-BE49-F238E27FC236}">
                <a16:creationId xmlns:a16="http://schemas.microsoft.com/office/drawing/2014/main" id="{2DF1610E-7D57-C544-AAAF-FF6B22D2E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9695" y="3427999"/>
            <a:ext cx="260466" cy="184130"/>
          </a:xfrm>
          <a:prstGeom prst="flowChartProcess">
            <a:avLst/>
          </a:prstGeom>
          <a:gradFill rotWithShape="1">
            <a:gsLst>
              <a:gs pos="0">
                <a:srgbClr val="4F81BD"/>
              </a:gs>
              <a:gs pos="100000">
                <a:srgbClr val="A7BFDE"/>
              </a:gs>
            </a:gsLst>
            <a:lin ang="16200000"/>
          </a:gradFill>
          <a:ln w="9525">
            <a:solidFill>
              <a:srgbClr val="4579B8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50" dirty="0"/>
              <a:t>R</a:t>
            </a:r>
            <a:r>
              <a:rPr kumimoji="0" lang="en-US" altLang="en-US" sz="5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</a:t>
            </a:r>
          </a:p>
        </p:txBody>
      </p:sp>
      <p:sp>
        <p:nvSpPr>
          <p:cNvPr id="29" name="Process 11">
            <a:extLst>
              <a:ext uri="{FF2B5EF4-FFF2-40B4-BE49-F238E27FC236}">
                <a16:creationId xmlns:a16="http://schemas.microsoft.com/office/drawing/2014/main" id="{5DC478CE-6BF0-5446-BE8D-FD7AE1E53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1810" y="3422887"/>
            <a:ext cx="314856" cy="184126"/>
          </a:xfrm>
          <a:prstGeom prst="flowChartProcess">
            <a:avLst/>
          </a:prstGeom>
          <a:gradFill rotWithShape="1">
            <a:gsLst>
              <a:gs pos="0">
                <a:srgbClr val="4F81BD"/>
              </a:gs>
              <a:gs pos="100000">
                <a:srgbClr val="A7BFDE"/>
              </a:gs>
            </a:gsLst>
            <a:lin ang="16200000"/>
          </a:gradFill>
          <a:ln w="9525">
            <a:solidFill>
              <a:srgbClr val="4579B8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50" dirty="0"/>
              <a:t>RTM</a:t>
            </a:r>
            <a:endParaRPr kumimoji="0" lang="en-US" altLang="en-US" sz="5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0" name="Process 11">
            <a:extLst>
              <a:ext uri="{FF2B5EF4-FFF2-40B4-BE49-F238E27FC236}">
                <a16:creationId xmlns:a16="http://schemas.microsoft.com/office/drawing/2014/main" id="{0D5C54E9-CE2B-2343-B8EE-3CADFFB34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1070" y="3428026"/>
            <a:ext cx="314856" cy="184103"/>
          </a:xfrm>
          <a:prstGeom prst="flowChartProcess">
            <a:avLst/>
          </a:prstGeom>
          <a:gradFill rotWithShape="1">
            <a:gsLst>
              <a:gs pos="0">
                <a:srgbClr val="4F81BD"/>
              </a:gs>
              <a:gs pos="100000">
                <a:srgbClr val="A7BFDE"/>
              </a:gs>
            </a:gsLst>
            <a:lin ang="16200000"/>
          </a:gradFill>
          <a:ln w="9525">
            <a:solidFill>
              <a:srgbClr val="4579B8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50" dirty="0"/>
              <a:t>GA</a:t>
            </a:r>
            <a:endParaRPr kumimoji="0" lang="en-US" altLang="en-US" sz="5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5DD64E7-FE4C-3C49-B96D-D12153F9137D}"/>
              </a:ext>
            </a:extLst>
          </p:cNvPr>
          <p:cNvCxnSpPr>
            <a:cxnSpLocks/>
          </p:cNvCxnSpPr>
          <p:nvPr/>
        </p:nvCxnSpPr>
        <p:spPr>
          <a:xfrm>
            <a:off x="2084733" y="1954860"/>
            <a:ext cx="3966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19A3288-1ECD-E341-B265-39EAC671D153}"/>
              </a:ext>
            </a:extLst>
          </p:cNvPr>
          <p:cNvCxnSpPr>
            <a:cxnSpLocks/>
          </p:cNvCxnSpPr>
          <p:nvPr/>
        </p:nvCxnSpPr>
        <p:spPr>
          <a:xfrm>
            <a:off x="2140420" y="2971182"/>
            <a:ext cx="348693" cy="2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Process 11">
            <a:extLst>
              <a:ext uri="{FF2B5EF4-FFF2-40B4-BE49-F238E27FC236}">
                <a16:creationId xmlns:a16="http://schemas.microsoft.com/office/drawing/2014/main" id="{B094C16D-0F66-B243-B941-90B257AEE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0208" y="4810738"/>
            <a:ext cx="708190" cy="245082"/>
          </a:xfrm>
          <a:prstGeom prst="flowChartProcess">
            <a:avLst/>
          </a:prstGeom>
          <a:gradFill rotWithShape="1">
            <a:gsLst>
              <a:gs pos="0">
                <a:srgbClr val="4F81BD"/>
              </a:gs>
              <a:gs pos="100000">
                <a:srgbClr val="A7BFDE"/>
              </a:gs>
            </a:gsLst>
            <a:lin ang="16200000"/>
          </a:gradFill>
          <a:ln w="9525">
            <a:solidFill>
              <a:srgbClr val="4579B8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50" dirty="0"/>
              <a:t>GA announcement</a:t>
            </a:r>
            <a:endParaRPr kumimoji="0" lang="en-US" altLang="en-US" sz="5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CF9EB71-D371-2648-87A9-D30895FC7176}"/>
              </a:ext>
            </a:extLst>
          </p:cNvPr>
          <p:cNvCxnSpPr>
            <a:cxnSpLocks/>
          </p:cNvCxnSpPr>
          <p:nvPr/>
        </p:nvCxnSpPr>
        <p:spPr>
          <a:xfrm flipH="1">
            <a:off x="704416" y="2974787"/>
            <a:ext cx="491060" cy="4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A14C048-57EA-F445-ADA5-0A11F9451E69}"/>
              </a:ext>
            </a:extLst>
          </p:cNvPr>
          <p:cNvCxnSpPr>
            <a:cxnSpLocks/>
          </p:cNvCxnSpPr>
          <p:nvPr/>
        </p:nvCxnSpPr>
        <p:spPr>
          <a:xfrm flipH="1">
            <a:off x="717173" y="4007785"/>
            <a:ext cx="491060" cy="4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C90F9B4-EEF4-1747-A48E-1A944FC8C820}"/>
              </a:ext>
            </a:extLst>
          </p:cNvPr>
          <p:cNvCxnSpPr>
            <a:cxnSpLocks/>
          </p:cNvCxnSpPr>
          <p:nvPr/>
        </p:nvCxnSpPr>
        <p:spPr>
          <a:xfrm flipH="1">
            <a:off x="715975" y="1967291"/>
            <a:ext cx="491060" cy="4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Process 6">
            <a:extLst>
              <a:ext uri="{FF2B5EF4-FFF2-40B4-BE49-F238E27FC236}">
                <a16:creationId xmlns:a16="http://schemas.microsoft.com/office/drawing/2014/main" id="{CB4E8C84-F776-F84F-B858-0E4365A36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4795" y="2994579"/>
            <a:ext cx="598429" cy="393449"/>
          </a:xfrm>
          <a:prstGeom prst="flowChartProcess">
            <a:avLst/>
          </a:prstGeom>
          <a:gradFill rotWithShape="1">
            <a:gsLst>
              <a:gs pos="0">
                <a:srgbClr val="4F81BD"/>
              </a:gs>
              <a:gs pos="100000">
                <a:srgbClr val="A7BFDE"/>
              </a:gs>
            </a:gsLst>
            <a:lin ang="16200000"/>
          </a:gradFill>
          <a:ln w="9525">
            <a:solidFill>
              <a:srgbClr val="4579B8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Analyze CPU </a:t>
            </a:r>
            <a:r>
              <a:rPr kumimoji="0" lang="en-US" altLang="en-US" sz="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hoggers</a:t>
            </a:r>
            <a:r>
              <a:rPr kumimoji="0" lang="en-US" altLang="en-US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queue depths, memory exceptions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53A778-6B50-9A42-9B0E-48ED16941092}"/>
              </a:ext>
            </a:extLst>
          </p:cNvPr>
          <p:cNvSpPr txBox="1"/>
          <p:nvPr/>
        </p:nvSpPr>
        <p:spPr>
          <a:xfrm>
            <a:off x="2002837" y="2981251"/>
            <a:ext cx="662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5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Advanced troubleshooting</a:t>
            </a:r>
            <a:endParaRPr lang="en-US" sz="550" b="1" dirty="0">
              <a:latin typeface="+mj-lt"/>
            </a:endParaRPr>
          </a:p>
        </p:txBody>
      </p:sp>
      <p:sp>
        <p:nvSpPr>
          <p:cNvPr id="49" name="Process 6">
            <a:extLst>
              <a:ext uri="{FF2B5EF4-FFF2-40B4-BE49-F238E27FC236}">
                <a16:creationId xmlns:a16="http://schemas.microsoft.com/office/drawing/2014/main" id="{2F9628B2-411E-6C40-80B0-C29B5B5A3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72" y="985876"/>
            <a:ext cx="601128" cy="299341"/>
          </a:xfrm>
          <a:prstGeom prst="flowChartProcess">
            <a:avLst/>
          </a:prstGeom>
          <a:gradFill rotWithShape="1">
            <a:gsLst>
              <a:gs pos="0">
                <a:srgbClr val="4F81BD"/>
              </a:gs>
              <a:gs pos="100000">
                <a:srgbClr val="A7BFDE"/>
              </a:gs>
            </a:gsLst>
            <a:lin ang="16200000"/>
          </a:gradFill>
          <a:ln w="9525">
            <a:solidFill>
              <a:srgbClr val="4579B8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00" dirty="0">
                <a:ea typeface="MS Mincho" panose="02020609040205080304" pitchFamily="49" charset="-128"/>
                <a:cs typeface="Times New Roman" panose="02020603050405020304" pitchFamily="18" charset="0"/>
              </a:rPr>
              <a:t>Need additional data from customer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5CC2041-E197-7B40-8E3C-A4AF01B1BE78}"/>
              </a:ext>
            </a:extLst>
          </p:cNvPr>
          <p:cNvSpPr txBox="1"/>
          <p:nvPr/>
        </p:nvSpPr>
        <p:spPr>
          <a:xfrm>
            <a:off x="812167" y="1762027"/>
            <a:ext cx="266584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5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No</a:t>
            </a:r>
            <a:endParaRPr lang="en-US" sz="550" b="1" dirty="0">
              <a:latin typeface="+mj-lt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96592B-35E4-EF43-BE19-8CFEA81B0AB5}"/>
              </a:ext>
            </a:extLst>
          </p:cNvPr>
          <p:cNvSpPr txBox="1"/>
          <p:nvPr/>
        </p:nvSpPr>
        <p:spPr>
          <a:xfrm>
            <a:off x="812167" y="2793515"/>
            <a:ext cx="266584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5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No</a:t>
            </a:r>
            <a:endParaRPr lang="en-US" sz="550" b="1" dirty="0"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8D5F49-32AE-CE4B-B9FE-DDCE5BEB0DBE}"/>
              </a:ext>
            </a:extLst>
          </p:cNvPr>
          <p:cNvSpPr txBox="1"/>
          <p:nvPr/>
        </p:nvSpPr>
        <p:spPr>
          <a:xfrm>
            <a:off x="812167" y="3794952"/>
            <a:ext cx="266584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5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No</a:t>
            </a:r>
            <a:endParaRPr lang="en-US" sz="550" b="1" dirty="0">
              <a:latin typeface="+mj-lt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11E246B-C039-B745-9ED6-C2F0ECC68B02}"/>
              </a:ext>
            </a:extLst>
          </p:cNvPr>
          <p:cNvCxnSpPr>
            <a:cxnSpLocks/>
          </p:cNvCxnSpPr>
          <p:nvPr/>
        </p:nvCxnSpPr>
        <p:spPr>
          <a:xfrm>
            <a:off x="1660823" y="3359565"/>
            <a:ext cx="0" cy="28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F8DD6F3-6B79-5447-9E0A-132EC486573E}"/>
              </a:ext>
            </a:extLst>
          </p:cNvPr>
          <p:cNvSpPr txBox="1"/>
          <p:nvPr/>
        </p:nvSpPr>
        <p:spPr>
          <a:xfrm>
            <a:off x="1643604" y="3326111"/>
            <a:ext cx="2665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" b="1" dirty="0"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No -</a:t>
            </a:r>
            <a:endParaRPr lang="en-US" sz="550" b="1" dirty="0">
              <a:latin typeface="+mj-lt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AFE4241-55FF-0D4F-A35B-2BE813AE6BDA}"/>
              </a:ext>
            </a:extLst>
          </p:cNvPr>
          <p:cNvCxnSpPr>
            <a:cxnSpLocks/>
          </p:cNvCxnSpPr>
          <p:nvPr/>
        </p:nvCxnSpPr>
        <p:spPr>
          <a:xfrm flipV="1">
            <a:off x="706089" y="1348915"/>
            <a:ext cx="0" cy="2779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0191957-EE8D-FA4A-B649-D4E62D313B3F}"/>
              </a:ext>
            </a:extLst>
          </p:cNvPr>
          <p:cNvCxnSpPr>
            <a:cxnSpLocks/>
          </p:cNvCxnSpPr>
          <p:nvPr/>
        </p:nvCxnSpPr>
        <p:spPr>
          <a:xfrm>
            <a:off x="1100712" y="1139662"/>
            <a:ext cx="2378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Process 6">
            <a:extLst>
              <a:ext uri="{FF2B5EF4-FFF2-40B4-BE49-F238E27FC236}">
                <a16:creationId xmlns:a16="http://schemas.microsoft.com/office/drawing/2014/main" id="{02D9D0BC-5DF7-D943-8F61-6ECB91D76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5744" y="3485192"/>
            <a:ext cx="598428" cy="299342"/>
          </a:xfrm>
          <a:prstGeom prst="flowChartProcess">
            <a:avLst/>
          </a:prstGeom>
          <a:gradFill rotWithShape="1">
            <a:gsLst>
              <a:gs pos="0">
                <a:srgbClr val="4F81BD"/>
              </a:gs>
              <a:gs pos="100000">
                <a:srgbClr val="A7BFDE"/>
              </a:gs>
            </a:gsLst>
            <a:lin ang="16200000"/>
          </a:gradFill>
          <a:ln w="9525">
            <a:solidFill>
              <a:srgbClr val="4579B8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Analyze tech-support logs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DF606C9-1CE1-1941-BE18-99E4FF19E895}"/>
              </a:ext>
            </a:extLst>
          </p:cNvPr>
          <p:cNvCxnSpPr>
            <a:cxnSpLocks/>
          </p:cNvCxnSpPr>
          <p:nvPr/>
        </p:nvCxnSpPr>
        <p:spPr>
          <a:xfrm>
            <a:off x="1643604" y="2310294"/>
            <a:ext cx="0" cy="28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17E0100-026B-F049-8593-20CE322A1C4B}"/>
              </a:ext>
            </a:extLst>
          </p:cNvPr>
          <p:cNvSpPr txBox="1"/>
          <p:nvPr/>
        </p:nvSpPr>
        <p:spPr>
          <a:xfrm>
            <a:off x="1633003" y="2315349"/>
            <a:ext cx="266584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" b="1" dirty="0"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No</a:t>
            </a:r>
            <a:endParaRPr lang="en-US" sz="550" b="1" dirty="0">
              <a:latin typeface="+mj-lt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003E3E8-27AA-F24D-A83C-D5E027024D3C}"/>
              </a:ext>
            </a:extLst>
          </p:cNvPr>
          <p:cNvSpPr txBox="1"/>
          <p:nvPr/>
        </p:nvSpPr>
        <p:spPr>
          <a:xfrm>
            <a:off x="2112920" y="1786152"/>
            <a:ext cx="314259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" b="1" dirty="0"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Yes</a:t>
            </a:r>
            <a:endParaRPr lang="en-US" sz="550" b="1" dirty="0">
              <a:latin typeface="+mj-lt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14A408F-7007-B24C-88FC-34E1A6938893}"/>
              </a:ext>
            </a:extLst>
          </p:cNvPr>
          <p:cNvCxnSpPr>
            <a:cxnSpLocks/>
          </p:cNvCxnSpPr>
          <p:nvPr/>
        </p:nvCxnSpPr>
        <p:spPr>
          <a:xfrm flipV="1">
            <a:off x="1552890" y="676322"/>
            <a:ext cx="0" cy="248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B1E96FA-456C-E041-9284-5AE8B9D0494B}"/>
              </a:ext>
            </a:extLst>
          </p:cNvPr>
          <p:cNvCxnSpPr>
            <a:cxnSpLocks/>
          </p:cNvCxnSpPr>
          <p:nvPr/>
        </p:nvCxnSpPr>
        <p:spPr>
          <a:xfrm>
            <a:off x="1679249" y="688977"/>
            <a:ext cx="0" cy="236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804FE0C-8564-9043-97FC-6DCE294AA107}"/>
              </a:ext>
            </a:extLst>
          </p:cNvPr>
          <p:cNvCxnSpPr>
            <a:cxnSpLocks/>
          </p:cNvCxnSpPr>
          <p:nvPr/>
        </p:nvCxnSpPr>
        <p:spPr>
          <a:xfrm>
            <a:off x="1633003" y="1413475"/>
            <a:ext cx="0" cy="236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92A3ED3-228F-9541-881A-8615CF62C9D3}"/>
              </a:ext>
            </a:extLst>
          </p:cNvPr>
          <p:cNvSpPr txBox="1"/>
          <p:nvPr/>
        </p:nvSpPr>
        <p:spPr>
          <a:xfrm>
            <a:off x="2148109" y="2793515"/>
            <a:ext cx="333313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" b="1" dirty="0"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Yes</a:t>
            </a:r>
            <a:endParaRPr lang="en-US" sz="550" b="1" dirty="0">
              <a:latin typeface="+mj-lt"/>
            </a:endParaRPr>
          </a:p>
        </p:txBody>
      </p:sp>
      <p:sp>
        <p:nvSpPr>
          <p:cNvPr id="79" name="Right Brace 78">
            <a:extLst>
              <a:ext uri="{FF2B5EF4-FFF2-40B4-BE49-F238E27FC236}">
                <a16:creationId xmlns:a16="http://schemas.microsoft.com/office/drawing/2014/main" id="{3BF471A7-9320-6645-9102-6D08F5A00AD2}"/>
              </a:ext>
            </a:extLst>
          </p:cNvPr>
          <p:cNvSpPr/>
          <p:nvPr/>
        </p:nvSpPr>
        <p:spPr>
          <a:xfrm>
            <a:off x="3231063" y="2555682"/>
            <a:ext cx="154642" cy="172169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81" name="Process 8">
            <a:extLst>
              <a:ext uri="{FF2B5EF4-FFF2-40B4-BE49-F238E27FC236}">
                <a16:creationId xmlns:a16="http://schemas.microsoft.com/office/drawing/2014/main" id="{9B65928F-E5AB-0B41-9C82-4EAE373C2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228" y="4734995"/>
            <a:ext cx="890589" cy="424122"/>
          </a:xfrm>
          <a:prstGeom prst="flowChartProcess">
            <a:avLst/>
          </a:prstGeom>
          <a:gradFill rotWithShape="1">
            <a:gsLst>
              <a:gs pos="0">
                <a:srgbClr val="4F81BD"/>
              </a:gs>
              <a:gs pos="100000">
                <a:srgbClr val="A7BFDE"/>
              </a:gs>
            </a:gsLst>
            <a:lin ang="16200000"/>
          </a:gradFill>
          <a:ln w="9525">
            <a:solidFill>
              <a:srgbClr val="4579B8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Analyze all data</a:t>
            </a:r>
            <a:r>
              <a:rPr lang="en-US" altLang="en-US" sz="500" dirty="0">
                <a:ea typeface="MS Mincho" panose="02020609040205080304" pitchFamily="49" charset="-128"/>
                <a:cs typeface="Times New Roman" panose="02020603050405020304" pitchFamily="18" charset="0"/>
              </a:rPr>
              <a:t>, leverage </a:t>
            </a:r>
            <a:r>
              <a:rPr kumimoji="0" lang="en-US" altLang="en-US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analysis from various support levels – engage software architects, feature owners (Dev/Test)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2" name="Process 4">
            <a:extLst>
              <a:ext uri="{FF2B5EF4-FFF2-40B4-BE49-F238E27FC236}">
                <a16:creationId xmlns:a16="http://schemas.microsoft.com/office/drawing/2014/main" id="{11DBC967-F677-7A4D-897D-6D1F30E59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096" y="2021911"/>
            <a:ext cx="573276" cy="239662"/>
          </a:xfrm>
          <a:prstGeom prst="flowChartProcess">
            <a:avLst/>
          </a:prstGeom>
          <a:gradFill rotWithShape="1">
            <a:gsLst>
              <a:gs pos="0">
                <a:srgbClr val="4F81BD"/>
              </a:gs>
              <a:gs pos="100000">
                <a:srgbClr val="A7BFDE"/>
              </a:gs>
            </a:gsLst>
            <a:lin ang="16200000"/>
          </a:gradFill>
          <a:ln w="9525">
            <a:solidFill>
              <a:srgbClr val="4579B8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Usability/serviceability related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3" name="Process 4">
            <a:extLst>
              <a:ext uri="{FF2B5EF4-FFF2-40B4-BE49-F238E27FC236}">
                <a16:creationId xmlns:a16="http://schemas.microsoft.com/office/drawing/2014/main" id="{6985E39B-95F3-7845-9DCB-4F36A4A63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1925" y="1868050"/>
            <a:ext cx="616884" cy="462917"/>
          </a:xfrm>
          <a:prstGeom prst="flowChartProcess">
            <a:avLst/>
          </a:prstGeom>
          <a:gradFill rotWithShape="1">
            <a:gsLst>
              <a:gs pos="0">
                <a:srgbClr val="4F81BD"/>
              </a:gs>
              <a:gs pos="100000">
                <a:srgbClr val="A7BFDE"/>
              </a:gs>
            </a:gsLst>
            <a:lin ang="16200000"/>
          </a:gradFill>
          <a:ln w="9525">
            <a:solidFill>
              <a:srgbClr val="4579B8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Improve product documentation, feature enhancement requests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19EF833-44BE-A949-A47B-4D45494E42A8}"/>
              </a:ext>
            </a:extLst>
          </p:cNvPr>
          <p:cNvCxnSpPr>
            <a:cxnSpLocks/>
          </p:cNvCxnSpPr>
          <p:nvPr/>
        </p:nvCxnSpPr>
        <p:spPr>
          <a:xfrm>
            <a:off x="3201899" y="2141742"/>
            <a:ext cx="2054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2C480CC-D101-EB42-B703-6F1466E24E49}"/>
              </a:ext>
            </a:extLst>
          </p:cNvPr>
          <p:cNvCxnSpPr>
            <a:cxnSpLocks/>
          </p:cNvCxnSpPr>
          <p:nvPr/>
        </p:nvCxnSpPr>
        <p:spPr>
          <a:xfrm flipV="1">
            <a:off x="4084184" y="2125195"/>
            <a:ext cx="360069" cy="2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1B59C82-EEA8-0A4C-B40E-B2CB801940C8}"/>
              </a:ext>
            </a:extLst>
          </p:cNvPr>
          <p:cNvCxnSpPr>
            <a:cxnSpLocks/>
          </p:cNvCxnSpPr>
          <p:nvPr/>
        </p:nvCxnSpPr>
        <p:spPr>
          <a:xfrm>
            <a:off x="4457230" y="1274199"/>
            <a:ext cx="3562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Process 4">
            <a:extLst>
              <a:ext uri="{FF2B5EF4-FFF2-40B4-BE49-F238E27FC236}">
                <a16:creationId xmlns:a16="http://schemas.microsoft.com/office/drawing/2014/main" id="{6EE790CD-ACF2-1D42-AD8C-49A7ADADE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8581" y="3242696"/>
            <a:ext cx="616813" cy="261427"/>
          </a:xfrm>
          <a:prstGeom prst="flowChartProcess">
            <a:avLst/>
          </a:prstGeom>
          <a:gradFill rotWithShape="1">
            <a:gsLst>
              <a:gs pos="0">
                <a:srgbClr val="4F81BD"/>
              </a:gs>
              <a:gs pos="100000">
                <a:srgbClr val="A7BFDE"/>
              </a:gs>
            </a:gsLst>
            <a:lin ang="16200000"/>
          </a:gradFill>
          <a:ln w="9525">
            <a:solidFill>
              <a:srgbClr val="4579B8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Root-cause CFD</a:t>
            </a:r>
          </a:p>
        </p:txBody>
      </p:sp>
      <p:sp>
        <p:nvSpPr>
          <p:cNvPr id="101" name="Process 6">
            <a:extLst>
              <a:ext uri="{FF2B5EF4-FFF2-40B4-BE49-F238E27FC236}">
                <a16:creationId xmlns:a16="http://schemas.microsoft.com/office/drawing/2014/main" id="{6D560E70-BA65-474A-AAC5-6285EE4DC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6657" y="3881325"/>
            <a:ext cx="598428" cy="299342"/>
          </a:xfrm>
          <a:prstGeom prst="flowChartProcess">
            <a:avLst/>
          </a:prstGeom>
          <a:gradFill rotWithShape="1">
            <a:gsLst>
              <a:gs pos="0">
                <a:srgbClr val="4F81BD"/>
              </a:gs>
              <a:gs pos="100000">
                <a:srgbClr val="A7BFDE"/>
              </a:gs>
            </a:gsLst>
            <a:lin ang="16200000"/>
          </a:gradFill>
          <a:ln w="9525">
            <a:solidFill>
              <a:srgbClr val="4579B8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Replicate CFD with limited resources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8F5D59D-3597-324D-A18E-F95A6AFF18A9}"/>
              </a:ext>
            </a:extLst>
          </p:cNvPr>
          <p:cNvCxnSpPr>
            <a:cxnSpLocks/>
          </p:cNvCxnSpPr>
          <p:nvPr/>
        </p:nvCxnSpPr>
        <p:spPr>
          <a:xfrm flipV="1">
            <a:off x="4457230" y="878761"/>
            <a:ext cx="0" cy="2778151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rminator 104">
            <a:extLst>
              <a:ext uri="{FF2B5EF4-FFF2-40B4-BE49-F238E27FC236}">
                <a16:creationId xmlns:a16="http://schemas.microsoft.com/office/drawing/2014/main" id="{F009332F-237B-0B40-AE4B-C031E1D180C6}"/>
              </a:ext>
            </a:extLst>
          </p:cNvPr>
          <p:cNvSpPr/>
          <p:nvPr/>
        </p:nvSpPr>
        <p:spPr>
          <a:xfrm>
            <a:off x="5088365" y="5471014"/>
            <a:ext cx="2488646" cy="23185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/>
              <a:t>Make software available to customers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1744E2A-8320-7E45-848F-7B33DEF5F918}"/>
              </a:ext>
            </a:extLst>
          </p:cNvPr>
          <p:cNvCxnSpPr>
            <a:cxnSpLocks/>
          </p:cNvCxnSpPr>
          <p:nvPr/>
        </p:nvCxnSpPr>
        <p:spPr>
          <a:xfrm>
            <a:off x="1657831" y="4428733"/>
            <a:ext cx="0" cy="28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ADAFC38-1FAB-0343-AFA8-0C9DFC8F83F3}"/>
              </a:ext>
            </a:extLst>
          </p:cNvPr>
          <p:cNvCxnSpPr>
            <a:cxnSpLocks/>
          </p:cNvCxnSpPr>
          <p:nvPr/>
        </p:nvCxnSpPr>
        <p:spPr>
          <a:xfrm>
            <a:off x="1645878" y="5194118"/>
            <a:ext cx="0" cy="28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F2A7FF3-B535-CE4C-9C6D-3810C796C945}"/>
              </a:ext>
            </a:extLst>
          </p:cNvPr>
          <p:cNvCxnSpPr>
            <a:cxnSpLocks/>
          </p:cNvCxnSpPr>
          <p:nvPr/>
        </p:nvCxnSpPr>
        <p:spPr>
          <a:xfrm>
            <a:off x="1643604" y="5823115"/>
            <a:ext cx="0" cy="28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Connector 109">
            <a:extLst>
              <a:ext uri="{FF2B5EF4-FFF2-40B4-BE49-F238E27FC236}">
                <a16:creationId xmlns:a16="http://schemas.microsoft.com/office/drawing/2014/main" id="{415B636E-5CFB-2549-A4B1-64B0AF79E106}"/>
              </a:ext>
            </a:extLst>
          </p:cNvPr>
          <p:cNvSpPr/>
          <p:nvPr/>
        </p:nvSpPr>
        <p:spPr>
          <a:xfrm>
            <a:off x="1529304" y="6136187"/>
            <a:ext cx="228600" cy="1961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</a:p>
        </p:txBody>
      </p:sp>
      <p:sp>
        <p:nvSpPr>
          <p:cNvPr id="111" name="Connector 110">
            <a:extLst>
              <a:ext uri="{FF2B5EF4-FFF2-40B4-BE49-F238E27FC236}">
                <a16:creationId xmlns:a16="http://schemas.microsoft.com/office/drawing/2014/main" id="{F90A844D-7810-B44E-88F0-9854FF3CE1AF}"/>
              </a:ext>
            </a:extLst>
          </p:cNvPr>
          <p:cNvSpPr/>
          <p:nvPr/>
        </p:nvSpPr>
        <p:spPr>
          <a:xfrm>
            <a:off x="5088364" y="384517"/>
            <a:ext cx="228600" cy="1961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E0AB066-31FA-DA44-B4A4-F66E21BCE8E9}"/>
              </a:ext>
            </a:extLst>
          </p:cNvPr>
          <p:cNvCxnSpPr>
            <a:cxnSpLocks/>
          </p:cNvCxnSpPr>
          <p:nvPr/>
        </p:nvCxnSpPr>
        <p:spPr>
          <a:xfrm>
            <a:off x="5204771" y="621016"/>
            <a:ext cx="0" cy="307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Process 11">
            <a:extLst>
              <a:ext uri="{FF2B5EF4-FFF2-40B4-BE49-F238E27FC236}">
                <a16:creationId xmlns:a16="http://schemas.microsoft.com/office/drawing/2014/main" id="{DEA4E083-53D6-7342-A945-8627FDCB6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4532" y="2376817"/>
            <a:ext cx="684996" cy="509699"/>
          </a:xfrm>
          <a:prstGeom prst="flowChartProcess">
            <a:avLst/>
          </a:prstGeom>
          <a:gradFill rotWithShape="1">
            <a:gsLst>
              <a:gs pos="0">
                <a:srgbClr val="4F81BD"/>
              </a:gs>
              <a:gs pos="100000">
                <a:srgbClr val="A7BFDE"/>
              </a:gs>
            </a:gsLst>
            <a:lin ang="16200000"/>
          </a:gradFill>
          <a:ln w="9525">
            <a:solidFill>
              <a:srgbClr val="4579B8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Test phase -  Unit tests,  CI/CD pipelines, regression suites, manual tests, Scale/Syste</a:t>
            </a:r>
            <a:r>
              <a:rPr lang="en-US" altLang="en-US" sz="5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 tests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514CEF6-B920-764C-80D8-A7388CA459ED}"/>
              </a:ext>
            </a:extLst>
          </p:cNvPr>
          <p:cNvCxnSpPr>
            <a:cxnSpLocks/>
          </p:cNvCxnSpPr>
          <p:nvPr/>
        </p:nvCxnSpPr>
        <p:spPr>
          <a:xfrm>
            <a:off x="5172248" y="1632176"/>
            <a:ext cx="934" cy="2115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47CD79D-BBE4-2C42-8FA2-C0BBA76A3188}"/>
              </a:ext>
            </a:extLst>
          </p:cNvPr>
          <p:cNvCxnSpPr>
            <a:cxnSpLocks/>
          </p:cNvCxnSpPr>
          <p:nvPr/>
        </p:nvCxnSpPr>
        <p:spPr>
          <a:xfrm>
            <a:off x="5186101" y="2133710"/>
            <a:ext cx="934" cy="2115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BF6F5E1-5A19-D44E-9681-376F62B96466}"/>
              </a:ext>
            </a:extLst>
          </p:cNvPr>
          <p:cNvCxnSpPr>
            <a:cxnSpLocks/>
          </p:cNvCxnSpPr>
          <p:nvPr/>
        </p:nvCxnSpPr>
        <p:spPr>
          <a:xfrm>
            <a:off x="5177788" y="2917878"/>
            <a:ext cx="934" cy="2115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71C62DFF-E53F-2E49-98E0-6F83689E4C72}"/>
              </a:ext>
            </a:extLst>
          </p:cNvPr>
          <p:cNvSpPr txBox="1"/>
          <p:nvPr/>
        </p:nvSpPr>
        <p:spPr>
          <a:xfrm>
            <a:off x="5611486" y="3368743"/>
            <a:ext cx="314259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" b="1" dirty="0"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No</a:t>
            </a:r>
            <a:endParaRPr lang="en-US" sz="550" b="1" dirty="0">
              <a:latin typeface="+mj-lt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E472CA4-3C35-CA44-8E58-58B53F40FE62}"/>
              </a:ext>
            </a:extLst>
          </p:cNvPr>
          <p:cNvSpPr txBox="1"/>
          <p:nvPr/>
        </p:nvSpPr>
        <p:spPr>
          <a:xfrm>
            <a:off x="6456283" y="3154904"/>
            <a:ext cx="6503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Quality gates</a:t>
            </a:r>
            <a:endParaRPr lang="en-US" sz="700" b="1" dirty="0">
              <a:latin typeface="+mj-lt"/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D1FA370-0D5C-D341-B0F6-1BDB72CFB7E4}"/>
              </a:ext>
            </a:extLst>
          </p:cNvPr>
          <p:cNvCxnSpPr>
            <a:cxnSpLocks/>
          </p:cNvCxnSpPr>
          <p:nvPr/>
        </p:nvCxnSpPr>
        <p:spPr>
          <a:xfrm>
            <a:off x="5172248" y="3943526"/>
            <a:ext cx="0" cy="304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0BA92F17-EA8A-C140-9621-2CBC710EC360}"/>
              </a:ext>
            </a:extLst>
          </p:cNvPr>
          <p:cNvSpPr txBox="1"/>
          <p:nvPr/>
        </p:nvSpPr>
        <p:spPr>
          <a:xfrm>
            <a:off x="5177906" y="3918650"/>
            <a:ext cx="314259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" b="1" dirty="0"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Yes</a:t>
            </a:r>
            <a:endParaRPr lang="en-US" sz="550" b="1" dirty="0">
              <a:latin typeface="+mj-lt"/>
            </a:endParaRPr>
          </a:p>
        </p:txBody>
      </p:sp>
      <p:sp>
        <p:nvSpPr>
          <p:cNvPr id="127" name="Process 11">
            <a:extLst>
              <a:ext uri="{FF2B5EF4-FFF2-40B4-BE49-F238E27FC236}">
                <a16:creationId xmlns:a16="http://schemas.microsoft.com/office/drawing/2014/main" id="{01B165ED-A7B5-964C-A7D8-8591E90B1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3027" y="4265140"/>
            <a:ext cx="708190" cy="245082"/>
          </a:xfrm>
          <a:prstGeom prst="flowChartProcess">
            <a:avLst/>
          </a:prstGeom>
          <a:gradFill rotWithShape="1">
            <a:gsLst>
              <a:gs pos="0">
                <a:srgbClr val="4F81BD"/>
              </a:gs>
              <a:gs pos="100000">
                <a:srgbClr val="A7BFDE"/>
              </a:gs>
            </a:gsLst>
            <a:lin ang="16200000"/>
          </a:gradFill>
          <a:ln w="9525">
            <a:solidFill>
              <a:srgbClr val="4579B8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50" dirty="0"/>
              <a:t>Staging hotfix/</a:t>
            </a:r>
            <a:r>
              <a:rPr lang="en-US" altLang="en-US" sz="550" dirty="0" err="1"/>
              <a:t>hotpatch</a:t>
            </a:r>
            <a:endParaRPr kumimoji="0" lang="en-US" altLang="en-US" sz="5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A5E761B-B351-DC43-BD46-1BCED324E1B2}"/>
              </a:ext>
            </a:extLst>
          </p:cNvPr>
          <p:cNvCxnSpPr>
            <a:cxnSpLocks/>
          </p:cNvCxnSpPr>
          <p:nvPr/>
        </p:nvCxnSpPr>
        <p:spPr>
          <a:xfrm>
            <a:off x="6255154" y="3533836"/>
            <a:ext cx="137480" cy="0"/>
          </a:xfrm>
          <a:prstGeom prst="straightConnector1">
            <a:avLst/>
          </a:prstGeom>
          <a:ln>
            <a:headEnd type="none" w="lg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6D597B8-9BC6-FE4B-AEE6-26966B01FF11}"/>
              </a:ext>
            </a:extLst>
          </p:cNvPr>
          <p:cNvCxnSpPr>
            <a:cxnSpLocks/>
          </p:cNvCxnSpPr>
          <p:nvPr/>
        </p:nvCxnSpPr>
        <p:spPr>
          <a:xfrm>
            <a:off x="6648134" y="3531610"/>
            <a:ext cx="137480" cy="0"/>
          </a:xfrm>
          <a:prstGeom prst="straightConnector1">
            <a:avLst/>
          </a:prstGeom>
          <a:ln>
            <a:headEnd type="none" w="lg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2DD4E43-9290-8F4B-A758-29D80FD5FBBF}"/>
              </a:ext>
            </a:extLst>
          </p:cNvPr>
          <p:cNvCxnSpPr>
            <a:cxnSpLocks/>
          </p:cNvCxnSpPr>
          <p:nvPr/>
        </p:nvCxnSpPr>
        <p:spPr>
          <a:xfrm>
            <a:off x="7106666" y="3531610"/>
            <a:ext cx="137480" cy="0"/>
          </a:xfrm>
          <a:prstGeom prst="straightConnector1">
            <a:avLst/>
          </a:prstGeom>
          <a:ln>
            <a:headEnd type="none" w="lg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12A48933-2B33-7244-9651-E927121724D9}"/>
              </a:ext>
            </a:extLst>
          </p:cNvPr>
          <p:cNvCxnSpPr>
            <a:cxnSpLocks/>
          </p:cNvCxnSpPr>
          <p:nvPr/>
        </p:nvCxnSpPr>
        <p:spPr>
          <a:xfrm>
            <a:off x="7402956" y="3629202"/>
            <a:ext cx="0" cy="569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296F5964-2826-4A46-8747-1962632E5755}"/>
              </a:ext>
            </a:extLst>
          </p:cNvPr>
          <p:cNvCxnSpPr>
            <a:cxnSpLocks/>
          </p:cNvCxnSpPr>
          <p:nvPr/>
        </p:nvCxnSpPr>
        <p:spPr>
          <a:xfrm flipH="1">
            <a:off x="5162361" y="4543039"/>
            <a:ext cx="9887" cy="9279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11DCFDE2-8B35-554E-95BE-9CF8D94E3C3F}"/>
              </a:ext>
            </a:extLst>
          </p:cNvPr>
          <p:cNvCxnSpPr>
            <a:cxnSpLocks/>
          </p:cNvCxnSpPr>
          <p:nvPr/>
        </p:nvCxnSpPr>
        <p:spPr>
          <a:xfrm>
            <a:off x="7402956" y="5081260"/>
            <a:ext cx="1" cy="369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2A6C995C-86C9-FA42-ACF8-B507C210DB3A}"/>
              </a:ext>
            </a:extLst>
          </p:cNvPr>
          <p:cNvCxnSpPr>
            <a:cxnSpLocks/>
          </p:cNvCxnSpPr>
          <p:nvPr/>
        </p:nvCxnSpPr>
        <p:spPr>
          <a:xfrm>
            <a:off x="7399117" y="4510222"/>
            <a:ext cx="0" cy="2905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F63E607D-57B5-B745-9AAE-FA20619A0558}"/>
              </a:ext>
            </a:extLst>
          </p:cNvPr>
          <p:cNvCxnSpPr>
            <a:cxnSpLocks/>
          </p:cNvCxnSpPr>
          <p:nvPr/>
        </p:nvCxnSpPr>
        <p:spPr>
          <a:xfrm flipV="1">
            <a:off x="4068809" y="3385653"/>
            <a:ext cx="360069" cy="2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D5FDBBCA-A1ED-594C-89EC-9AF32CF44172}"/>
              </a:ext>
            </a:extLst>
          </p:cNvPr>
          <p:cNvCxnSpPr>
            <a:cxnSpLocks/>
          </p:cNvCxnSpPr>
          <p:nvPr/>
        </p:nvCxnSpPr>
        <p:spPr>
          <a:xfrm flipH="1" flipV="1">
            <a:off x="5975044" y="3241582"/>
            <a:ext cx="437392" cy="11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DF2D332D-8649-5446-9522-7DF18D093901}"/>
              </a:ext>
            </a:extLst>
          </p:cNvPr>
          <p:cNvCxnSpPr>
            <a:cxnSpLocks/>
          </p:cNvCxnSpPr>
          <p:nvPr/>
        </p:nvCxnSpPr>
        <p:spPr>
          <a:xfrm flipH="1">
            <a:off x="7162966" y="3253814"/>
            <a:ext cx="39455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743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188</Words>
  <Application>Microsoft Macintosh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Sharat Sripada</dc:creator>
  <cp:lastModifiedBy>Sharat Sripada</cp:lastModifiedBy>
  <cp:revision>20</cp:revision>
  <dcterms:created xsi:type="dcterms:W3CDTF">2019-10-05T18:26:10Z</dcterms:created>
  <dcterms:modified xsi:type="dcterms:W3CDTF">2019-10-06T03:24:53Z</dcterms:modified>
</cp:coreProperties>
</file>