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5" r:id="rId3"/>
    <p:sldId id="269" r:id="rId4"/>
    <p:sldId id="267" r:id="rId5"/>
    <p:sldId id="258" r:id="rId6"/>
    <p:sldId id="271" r:id="rId7"/>
    <p:sldId id="263" r:id="rId8"/>
    <p:sldId id="270" r:id="rId9"/>
    <p:sldId id="262" r:id="rId10"/>
    <p:sldId id="259" r:id="rId11"/>
    <p:sldId id="260" r:id="rId12"/>
    <p:sldId id="272"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4694"/>
  </p:normalViewPr>
  <p:slideViewPr>
    <p:cSldViewPr snapToGrid="0" snapToObjects="1">
      <p:cViewPr varScale="1">
        <p:scale>
          <a:sx n="138" d="100"/>
          <a:sy n="138"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F01E-4180-E547-8369-A83B71DE6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DFB3DD-218D-2241-B085-9089732B77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6A6F1-1DD1-9F4D-A9A0-11009365755B}"/>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CC13BCE7-2D95-4F4D-BF07-B21D6C92C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2B17-742B-5147-A623-4BBD80BE34C9}"/>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277088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AB3A-A2F3-EE4D-B0C5-1AF68F65F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860DC-43B9-A44B-8A2F-F52F37894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FD13A-4077-E946-8F9F-45CD0311F1E5}"/>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8B15652A-68C3-6542-B573-243F5A35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842C4-B368-3E4F-9784-E368C9690F7E}"/>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245623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58A91-B197-AB49-9796-F857190E47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E7982-95F8-5B4B-9EB2-FF56210EC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B9AB7-FEA9-C04C-9023-9C689BCD155B}"/>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1F7361AE-290C-094A-B9A0-4F17AD43F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55C99-493C-1341-B1B3-BCEEC2B7A22E}"/>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6174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46CB-5245-A743-A976-ADF40EC0D0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87456-9020-7741-A789-E94D2694D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0FDC3-12F7-1442-9AFE-89538B56A94E}"/>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2A0FDC90-4A20-8E41-8C88-B231C5AC8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96E9C-85A9-2A4C-8989-4BCBC46C7B26}"/>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8733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1E5E-3EE7-2E4F-9424-BA03E08043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67FC7A-E8CF-D64E-B94B-30B0391EE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9B99D-90F2-4F44-881C-023E84CF47C1}"/>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C85829CC-B2D4-464F-8125-1476570A1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BA1FE-B1BF-A840-9804-77AF441303CA}"/>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196404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8270-8037-7840-810E-EB93F5322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A9BFFD-3253-6948-BB87-4566BF2F75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C1745-B44C-1C46-9D69-E0DF1C316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315D64-7D28-AA4A-8657-6A9B042AAAFA}"/>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6" name="Footer Placeholder 5">
            <a:extLst>
              <a:ext uri="{FF2B5EF4-FFF2-40B4-BE49-F238E27FC236}">
                <a16:creationId xmlns:a16="http://schemas.microsoft.com/office/drawing/2014/main" id="{85111D3C-443A-F445-A852-C1B62EEC7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DE7EC-794A-2846-926A-A4006E6FDA96}"/>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128012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3634-F003-E947-B68D-04D0E8C2EF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0CD2F1-25C1-9042-B828-0B85CC86D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65A01A-4637-B54E-A7AA-205692896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90F9AF-A9CB-4643-8AD6-651C88610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41FAB-A22B-CC46-A412-F9BC7B2A0A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A5513-4BDA-5D49-99B3-0D99EC8C471F}"/>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8" name="Footer Placeholder 7">
            <a:extLst>
              <a:ext uri="{FF2B5EF4-FFF2-40B4-BE49-F238E27FC236}">
                <a16:creationId xmlns:a16="http://schemas.microsoft.com/office/drawing/2014/main" id="{568800D5-CD22-0D4E-A2B3-4D455BF992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EDF08E-96F8-664A-AEF7-BCC592FC4666}"/>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343854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BA93-B065-254B-B899-7DFDB4EA3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F1632E-4565-B24A-BDFC-2C4A71B151A3}"/>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4" name="Footer Placeholder 3">
            <a:extLst>
              <a:ext uri="{FF2B5EF4-FFF2-40B4-BE49-F238E27FC236}">
                <a16:creationId xmlns:a16="http://schemas.microsoft.com/office/drawing/2014/main" id="{96E1AA16-567B-1C49-8DCA-77B5AD0BFC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6C1863-323C-1A41-A055-9F529B177A65}"/>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177103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6A16D-ECDE-6748-9111-F2B8ACFE5AF5}"/>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3" name="Footer Placeholder 2">
            <a:extLst>
              <a:ext uri="{FF2B5EF4-FFF2-40B4-BE49-F238E27FC236}">
                <a16:creationId xmlns:a16="http://schemas.microsoft.com/office/drawing/2014/main" id="{36793E00-40C1-1743-AEC9-68B918ADED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C9E77-8CD9-C949-929C-9F6CE375C987}"/>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92921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4832-949F-2B40-8B51-F8BACB866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7CAC30-0EA9-144A-AB25-678359BA4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617AEE-E608-B147-AA7B-10C3D9E9C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CFB84-5299-4E43-A150-4827768A1C5A}"/>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6" name="Footer Placeholder 5">
            <a:extLst>
              <a:ext uri="{FF2B5EF4-FFF2-40B4-BE49-F238E27FC236}">
                <a16:creationId xmlns:a16="http://schemas.microsoft.com/office/drawing/2014/main" id="{FCD1F14E-5C30-944C-AD29-61DD85DEC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970D6-7710-C24F-A6DB-57B8A5BCADB6}"/>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71768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7CB6-D9BB-484A-82A0-C2248C74B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920CA0-B707-9341-AB7F-19A63C6F2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5BC9E0-E963-174B-8C7C-DCDDDB3E2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C3E02-5981-D946-8B43-431F85A65D30}"/>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6" name="Footer Placeholder 5">
            <a:extLst>
              <a:ext uri="{FF2B5EF4-FFF2-40B4-BE49-F238E27FC236}">
                <a16:creationId xmlns:a16="http://schemas.microsoft.com/office/drawing/2014/main" id="{58D5CD27-6903-8741-95A6-1E0B36C85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64265-DCB6-AE47-AE59-94C54702416F}"/>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342642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462C9-1779-FC4C-AE80-B08DC34DF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5EB376-FA9E-BB48-AA81-35B653C49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1F59F-6F7F-204B-99D8-B2EEAAFA0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EAEE999A-1EE1-4E46-A78D-C517A70E07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11168D-EC31-F141-A09F-043C0EE30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B0D77-2F16-B942-8C13-E15B0354CB9B}" type="slidenum">
              <a:rPr lang="en-US" smtClean="0"/>
              <a:t>‹#›</a:t>
            </a:fld>
            <a:endParaRPr lang="en-US"/>
          </a:p>
        </p:txBody>
      </p:sp>
    </p:spTree>
    <p:extLst>
      <p:ext uri="{BB962C8B-B14F-4D97-AF65-F5344CB8AC3E}">
        <p14:creationId xmlns:p14="http://schemas.microsoft.com/office/powerpoint/2010/main" val="327243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4907-81FF-A949-B6B1-1358FD0C4CB4}"/>
              </a:ext>
            </a:extLst>
          </p:cNvPr>
          <p:cNvSpPr>
            <a:spLocks noGrp="1"/>
          </p:cNvSpPr>
          <p:nvPr>
            <p:ph type="title"/>
          </p:nvPr>
        </p:nvSpPr>
        <p:spPr>
          <a:xfrm>
            <a:off x="838199" y="126587"/>
            <a:ext cx="10084905" cy="748056"/>
          </a:xfrm>
        </p:spPr>
        <p:txBody>
          <a:bodyPr>
            <a:normAutofit fontScale="90000"/>
          </a:bodyPr>
          <a:lstStyle/>
          <a:p>
            <a:pPr algn="r"/>
            <a:r>
              <a:rPr lang="en-US" sz="2000" b="1" dirty="0"/>
              <a:t>Process Improvement Project – Improve turn-around time &amp; time-to-resolution for customer found defects </a:t>
            </a:r>
            <a:r>
              <a:rPr lang="en-US" sz="1700" dirty="0"/>
              <a:t> </a:t>
            </a:r>
            <a:br>
              <a:rPr lang="en-US" sz="1600" dirty="0"/>
            </a:br>
            <a:r>
              <a:rPr lang="en-US" sz="1400" b="1" dirty="0">
                <a:solidFill>
                  <a:schemeClr val="accent6"/>
                </a:solidFill>
              </a:rPr>
              <a:t>Process Owner: Sharat Sripada</a:t>
            </a:r>
          </a:p>
        </p:txBody>
      </p:sp>
      <p:graphicFrame>
        <p:nvGraphicFramePr>
          <p:cNvPr id="5" name="Content Placeholder 4">
            <a:extLst>
              <a:ext uri="{FF2B5EF4-FFF2-40B4-BE49-F238E27FC236}">
                <a16:creationId xmlns:a16="http://schemas.microsoft.com/office/drawing/2014/main" id="{A3A3E02A-1E43-8745-9949-F9C047AFCBB4}"/>
              </a:ext>
            </a:extLst>
          </p:cNvPr>
          <p:cNvGraphicFramePr>
            <a:graphicFrameLocks noGrp="1"/>
          </p:cNvGraphicFramePr>
          <p:nvPr>
            <p:ph idx="1"/>
            <p:extLst>
              <p:ext uri="{D42A27DB-BD31-4B8C-83A1-F6EECF244321}">
                <p14:modId xmlns:p14="http://schemas.microsoft.com/office/powerpoint/2010/main" val="3037624698"/>
              </p:ext>
            </p:extLst>
          </p:nvPr>
        </p:nvGraphicFramePr>
        <p:xfrm>
          <a:off x="0" y="874642"/>
          <a:ext cx="12192000" cy="5960267"/>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808047542"/>
                    </a:ext>
                  </a:extLst>
                </a:gridCol>
                <a:gridCol w="2438400">
                  <a:extLst>
                    <a:ext uri="{9D8B030D-6E8A-4147-A177-3AD203B41FA5}">
                      <a16:colId xmlns:a16="http://schemas.microsoft.com/office/drawing/2014/main" val="3655242978"/>
                    </a:ext>
                  </a:extLst>
                </a:gridCol>
                <a:gridCol w="2438400">
                  <a:extLst>
                    <a:ext uri="{9D8B030D-6E8A-4147-A177-3AD203B41FA5}">
                      <a16:colId xmlns:a16="http://schemas.microsoft.com/office/drawing/2014/main" val="3560695015"/>
                    </a:ext>
                  </a:extLst>
                </a:gridCol>
                <a:gridCol w="2438400">
                  <a:extLst>
                    <a:ext uri="{9D8B030D-6E8A-4147-A177-3AD203B41FA5}">
                      <a16:colId xmlns:a16="http://schemas.microsoft.com/office/drawing/2014/main" val="1461315373"/>
                    </a:ext>
                  </a:extLst>
                </a:gridCol>
                <a:gridCol w="2438400">
                  <a:extLst>
                    <a:ext uri="{9D8B030D-6E8A-4147-A177-3AD203B41FA5}">
                      <a16:colId xmlns:a16="http://schemas.microsoft.com/office/drawing/2014/main" val="3424412883"/>
                    </a:ext>
                  </a:extLst>
                </a:gridCol>
              </a:tblGrid>
              <a:tr h="427383">
                <a:tc>
                  <a:txBody>
                    <a:bodyPr/>
                    <a:lstStyle/>
                    <a:p>
                      <a:r>
                        <a:rPr lang="en-US" b="0" dirty="0"/>
                        <a:t>       Define – 9/25 </a:t>
                      </a:r>
                    </a:p>
                  </a:txBody>
                  <a:tcPr/>
                </a:tc>
                <a:tc>
                  <a:txBody>
                    <a:bodyPr/>
                    <a:lstStyle/>
                    <a:p>
                      <a:r>
                        <a:rPr lang="en-US" b="0" dirty="0"/>
                        <a:t>   Measure – 10/10</a:t>
                      </a:r>
                    </a:p>
                  </a:txBody>
                  <a:tcPr/>
                </a:tc>
                <a:tc>
                  <a:txBody>
                    <a:bodyPr/>
                    <a:lstStyle/>
                    <a:p>
                      <a:r>
                        <a:rPr lang="en-US" b="0" dirty="0"/>
                        <a:t>    Analyze – 11/1</a:t>
                      </a:r>
                    </a:p>
                  </a:txBody>
                  <a:tcPr/>
                </a:tc>
                <a:tc>
                  <a:txBody>
                    <a:bodyPr/>
                    <a:lstStyle/>
                    <a:p>
                      <a:r>
                        <a:rPr lang="en-US" b="0" dirty="0"/>
                        <a:t>     Improve – 12/1</a:t>
                      </a:r>
                    </a:p>
                  </a:txBody>
                  <a:tcPr/>
                </a:tc>
                <a:tc>
                  <a:txBody>
                    <a:bodyPr/>
                    <a:lstStyle/>
                    <a:p>
                      <a:r>
                        <a:rPr lang="en-US" b="0" dirty="0"/>
                        <a:t>     Control </a:t>
                      </a:r>
                      <a:r>
                        <a:rPr lang="en-US" sz="1200" b="0" dirty="0"/>
                        <a:t>(ongoing)</a:t>
                      </a:r>
                    </a:p>
                  </a:txBody>
                  <a:tcPr/>
                </a:tc>
                <a:extLst>
                  <a:ext uri="{0D108BD9-81ED-4DB2-BD59-A6C34878D82A}">
                    <a16:rowId xmlns:a16="http://schemas.microsoft.com/office/drawing/2014/main" val="1771674304"/>
                  </a:ext>
                </a:extLst>
              </a:tr>
              <a:tr h="5532884">
                <a:tc>
                  <a:txBody>
                    <a:bodyPr/>
                    <a:lstStyle/>
                    <a:p>
                      <a:r>
                        <a:rPr lang="en-US" sz="1050" b="1" dirty="0">
                          <a:latin typeface="+mn-lt"/>
                          <a:ea typeface="Menlo" panose="020B0609030804020204" pitchFamily="49" charset="0"/>
                          <a:cs typeface="Menlo" panose="020B0609030804020204" pitchFamily="49" charset="0"/>
                        </a:rPr>
                        <a:t>Problem Statement:</a:t>
                      </a:r>
                      <a:r>
                        <a:rPr lang="en-US" sz="1050" dirty="0">
                          <a:latin typeface="+mn-lt"/>
                          <a:ea typeface="Menlo" panose="020B0609030804020204" pitchFamily="49" charset="0"/>
                          <a:cs typeface="Menlo" panose="020B0609030804020204" pitchFamily="49" charset="0"/>
                        </a:rPr>
                        <a:t> </a:t>
                      </a:r>
                    </a:p>
                    <a:p>
                      <a:endParaRPr lang="en-US" sz="1000" dirty="0">
                        <a:latin typeface="+mn-lt"/>
                        <a:ea typeface="Menlo" panose="020B0609030804020204" pitchFamily="49" charset="0"/>
                        <a:cs typeface="Menlo" panose="020B0609030804020204" pitchFamily="49" charset="0"/>
                      </a:endParaRPr>
                    </a:p>
                    <a:p>
                      <a:r>
                        <a:rPr lang="en-US" sz="1000" dirty="0">
                          <a:latin typeface="+mn-lt"/>
                          <a:ea typeface="Menlo" panose="020B0609030804020204" pitchFamily="49" charset="0"/>
                          <a:cs typeface="Menlo" panose="020B0609030804020204" pitchFamily="49" charset="0"/>
                        </a:rPr>
                        <a:t>Improve support, Engineering turn-around time for customer found defects(CFDs) + improve overall quality of the product to lower incoming rate of defects</a:t>
                      </a:r>
                    </a:p>
                    <a:p>
                      <a:endParaRPr lang="en-US" sz="1000" dirty="0">
                        <a:latin typeface="+mn-lt"/>
                        <a:ea typeface="Menlo" panose="020B0609030804020204" pitchFamily="49" charset="0"/>
                        <a:cs typeface="Menlo" panose="020B0609030804020204" pitchFamily="49" charset="0"/>
                      </a:endParaRPr>
                    </a:p>
                    <a:p>
                      <a:endParaRPr lang="en-US" sz="1100" dirty="0">
                        <a:latin typeface="+mn-lt"/>
                        <a:ea typeface="Menlo" panose="020B0609030804020204" pitchFamily="49" charset="0"/>
                        <a:cs typeface="Menlo" panose="020B0609030804020204" pitchFamily="49" charset="0"/>
                      </a:endParaRPr>
                    </a:p>
                    <a:p>
                      <a:pPr lvl="0" fontAlgn="base"/>
                      <a:r>
                        <a:rPr lang="en-US" sz="1100" b="1" dirty="0">
                          <a:latin typeface="+mn-lt"/>
                          <a:ea typeface="Menlo" panose="020B0609030804020204" pitchFamily="49" charset="0"/>
                          <a:cs typeface="Menlo" panose="020B0609030804020204" pitchFamily="49" charset="0"/>
                        </a:rPr>
                        <a:t>Goals: </a:t>
                      </a:r>
                    </a:p>
                    <a:p>
                      <a:pPr marL="285750" lvl="0" indent="-285750" fontAlgn="base">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~10% reduction in turn-around time/mean time to defect resolution  (in terms of hours) </a:t>
                      </a:r>
                    </a:p>
                    <a:p>
                      <a:pPr marL="285750" lvl="0" indent="-285750" fontAlgn="base">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~5% lower incoming CFD rate – bracing some customer practices into our existing </a:t>
                      </a:r>
                    </a:p>
                    <a:p>
                      <a:endParaRPr lang="en-US" sz="1200" b="1" dirty="0"/>
                    </a:p>
                    <a:p>
                      <a:r>
                        <a:rPr lang="en-US" sz="1200" dirty="0"/>
                        <a:t>Phased approach</a:t>
                      </a:r>
                    </a:p>
                    <a:p>
                      <a:endParaRPr lang="en-US" sz="1200" dirty="0"/>
                    </a:p>
                    <a:p>
                      <a:endParaRPr lang="en-US" sz="1200" dirty="0"/>
                    </a:p>
                    <a:p>
                      <a:endParaRPr lang="en-US" sz="1200" dirty="0"/>
                    </a:p>
                    <a:p>
                      <a:r>
                        <a:rPr lang="en-US" sz="1200" dirty="0"/>
                        <a:t> </a:t>
                      </a:r>
                    </a:p>
                    <a:p>
                      <a:endParaRPr lang="en-US" sz="1200" dirty="0"/>
                    </a:p>
                  </a:txBody>
                  <a:tcPr>
                    <a:solidFill>
                      <a:schemeClr val="accent1">
                        <a:tint val="40000"/>
                      </a:schemeClr>
                    </a:solidFill>
                  </a:tcPr>
                </a:tc>
                <a:tc>
                  <a:txBody>
                    <a:bodyPr/>
                    <a:lstStyle/>
                    <a:p>
                      <a:endParaRPr lang="en-US" dirty="0"/>
                    </a:p>
                  </a:txBody>
                  <a:tcPr>
                    <a:noFill/>
                  </a:tcPr>
                </a:tc>
                <a:tc>
                  <a:txBody>
                    <a:bodyPr/>
                    <a:lstStyle/>
                    <a:p>
                      <a:endParaRPr lang="en-US" dirty="0"/>
                    </a:p>
                    <a:p>
                      <a:endParaRPr lang="en-US" dirty="0"/>
                    </a:p>
                    <a:p>
                      <a:endParaRPr lang="en-US" dirty="0"/>
                    </a:p>
                    <a:p>
                      <a:endParaRPr lang="en-US" dirty="0"/>
                    </a:p>
                    <a:p>
                      <a:endParaRPr lang="en-US" dirty="0"/>
                    </a:p>
                    <a:p>
                      <a:pPr marL="171450" indent="-1714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High correlation co-efficient between ‘Tag right component/category’ and ‘Overall Time to closure of defects’ among all known inputs/</a:t>
                      </a:r>
                      <a:r>
                        <a:rPr lang="en-US" sz="1000" dirty="0" err="1">
                          <a:latin typeface="+mn-lt"/>
                          <a:ea typeface="Menlo" panose="020B0609030804020204" pitchFamily="49" charset="0"/>
                          <a:cs typeface="Menlo" panose="020B0609030804020204" pitchFamily="49" charset="0"/>
                        </a:rPr>
                        <a:t>Xs</a:t>
                      </a:r>
                      <a:r>
                        <a:rPr lang="en-US" sz="1000" dirty="0">
                          <a:latin typeface="+mn-lt"/>
                          <a:ea typeface="Menlo" panose="020B0609030804020204" pitchFamily="49" charset="0"/>
                          <a:cs typeface="Menlo" panose="020B0609030804020204" pitchFamily="49" charset="0"/>
                        </a:rPr>
                        <a:t>.</a:t>
                      </a:r>
                    </a:p>
                    <a:p>
                      <a:pPr marL="171450" indent="-171450">
                        <a:buFont typeface="Arial" panose="020B0604020202020204" pitchFamily="34" charset="0"/>
                        <a:buChar char="•"/>
                      </a:pPr>
                      <a:endParaRPr lang="en-US" sz="1000" dirty="0">
                        <a:latin typeface="+mn-lt"/>
                        <a:ea typeface="Menlo" panose="020B0609030804020204" pitchFamily="49" charset="0"/>
                        <a:cs typeface="Menlo" panose="020B0609030804020204" pitchFamily="49" charset="0"/>
                      </a:endParaRPr>
                    </a:p>
                    <a:p>
                      <a:pPr marL="171450" indent="-1714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Scatter plot below shows the correlation between the variables the corresponding equation from linear regression is shown:</a:t>
                      </a:r>
                    </a:p>
                  </a:txBody>
                  <a:tcPr>
                    <a:solidFill>
                      <a:schemeClr val="accent1">
                        <a:tint val="40000"/>
                      </a:schemeClr>
                    </a:solidFill>
                  </a:tcPr>
                </a:tc>
                <a:tc>
                  <a:txBody>
                    <a:bodyPr/>
                    <a:lstStyle/>
                    <a:p>
                      <a:endParaRPr lang="en-US" dirty="0"/>
                    </a:p>
                    <a:p>
                      <a:endParaRPr lang="en-US" dirty="0"/>
                    </a:p>
                    <a:p>
                      <a:endParaRPr lang="en-US" dirty="0"/>
                    </a:p>
                    <a:p>
                      <a:pPr marL="285750" indent="-285750">
                        <a:buFont typeface="Arial" panose="020B0604020202020204" pitchFamily="34" charset="0"/>
                        <a:buChar char="•"/>
                      </a:pPr>
                      <a:endParaRPr lang="en-US" sz="1800" dirty="0">
                        <a:latin typeface="+mn-lt"/>
                        <a:ea typeface="+mn-ea"/>
                        <a:cs typeface="+mn-cs"/>
                      </a:endParaRPr>
                    </a:p>
                    <a:p>
                      <a:pPr marL="285750" indent="-2857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SQL remained at 2.0 after the process change which proves no significant benefits were gained</a:t>
                      </a:r>
                    </a:p>
                  </a:txBody>
                  <a:tcPr>
                    <a:noFill/>
                  </a:tcPr>
                </a:tc>
                <a:tc>
                  <a:txBody>
                    <a:bodyPr/>
                    <a:lstStyle/>
                    <a:p>
                      <a:endParaRPr lang="en-US" dirty="0"/>
                    </a:p>
                    <a:p>
                      <a:endParaRPr lang="en-US" dirty="0"/>
                    </a:p>
                    <a:p>
                      <a:endParaRPr lang="en-US" dirty="0"/>
                    </a:p>
                    <a:p>
                      <a:endParaRPr lang="en-US" dirty="0"/>
                    </a:p>
                    <a:p>
                      <a:endParaRPr lang="en-US" dirty="0"/>
                    </a:p>
                    <a:p>
                      <a:endParaRPr lang="en-US" dirty="0"/>
                    </a:p>
                    <a:p>
                      <a:pPr marL="171450" indent="-1714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Pilot for Phase-1 of the project (lowering overall CFD turn-around time) shows lower forecast for Jan-2020 which is encouraging. </a:t>
                      </a:r>
                    </a:p>
                    <a:p>
                      <a:pPr marL="171450" indent="-171450">
                        <a:buFont typeface="Arial" panose="020B0604020202020204" pitchFamily="34" charset="0"/>
                        <a:buChar char="•"/>
                      </a:pPr>
                      <a:endParaRPr lang="en-US" sz="1000" dirty="0">
                        <a:latin typeface="+mn-lt"/>
                        <a:ea typeface="Menlo" panose="020B0609030804020204" pitchFamily="49" charset="0"/>
                        <a:cs typeface="Menlo" panose="020B0609030804020204" pitchFamily="49" charset="0"/>
                      </a:endParaRPr>
                    </a:p>
                    <a:p>
                      <a:pPr marL="171450" indent="-1714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In pipeline for Q1 FY 2020, pilot for Phase-2 which also aims to reduce the overall count of CFDs.</a:t>
                      </a:r>
                    </a:p>
                  </a:txBody>
                  <a:tcPr>
                    <a:solidFill>
                      <a:schemeClr val="accent1">
                        <a:tint val="40000"/>
                      </a:schemeClr>
                    </a:solidFill>
                  </a:tcPr>
                </a:tc>
                <a:extLst>
                  <a:ext uri="{0D108BD9-81ED-4DB2-BD59-A6C34878D82A}">
                    <a16:rowId xmlns:a16="http://schemas.microsoft.com/office/drawing/2014/main" val="1437743703"/>
                  </a:ext>
                </a:extLst>
              </a:tr>
            </a:tbl>
          </a:graphicData>
        </a:graphic>
      </p:graphicFrame>
      <p:pic>
        <p:nvPicPr>
          <p:cNvPr id="9" name="Picture 8">
            <a:extLst>
              <a:ext uri="{FF2B5EF4-FFF2-40B4-BE49-F238E27FC236}">
                <a16:creationId xmlns:a16="http://schemas.microsoft.com/office/drawing/2014/main" id="{107E5908-4122-C14C-A7CD-384C847A8F7F}"/>
              </a:ext>
            </a:extLst>
          </p:cNvPr>
          <p:cNvPicPr>
            <a:picLocks noChangeAspect="1"/>
          </p:cNvPicPr>
          <p:nvPr/>
        </p:nvPicPr>
        <p:blipFill>
          <a:blip r:embed="rId2"/>
          <a:stretch>
            <a:fillRect/>
          </a:stretch>
        </p:blipFill>
        <p:spPr>
          <a:xfrm>
            <a:off x="1817017" y="4757193"/>
            <a:ext cx="1063705" cy="558896"/>
          </a:xfrm>
          <a:prstGeom prst="rect">
            <a:avLst/>
          </a:prstGeom>
        </p:spPr>
      </p:pic>
      <p:pic>
        <p:nvPicPr>
          <p:cNvPr id="11" name="Picture 10">
            <a:extLst>
              <a:ext uri="{FF2B5EF4-FFF2-40B4-BE49-F238E27FC236}">
                <a16:creationId xmlns:a16="http://schemas.microsoft.com/office/drawing/2014/main" id="{87619DC1-DC6D-9647-BA6C-2C3C289AE929}"/>
              </a:ext>
            </a:extLst>
          </p:cNvPr>
          <p:cNvPicPr>
            <a:picLocks noChangeAspect="1"/>
          </p:cNvPicPr>
          <p:nvPr/>
        </p:nvPicPr>
        <p:blipFill>
          <a:blip r:embed="rId3"/>
          <a:stretch>
            <a:fillRect/>
          </a:stretch>
        </p:blipFill>
        <p:spPr>
          <a:xfrm>
            <a:off x="2494798" y="3181621"/>
            <a:ext cx="2257307" cy="1181100"/>
          </a:xfrm>
          <a:prstGeom prst="rect">
            <a:avLst/>
          </a:prstGeom>
        </p:spPr>
      </p:pic>
      <p:pic>
        <p:nvPicPr>
          <p:cNvPr id="14" name="Picture 13">
            <a:extLst>
              <a:ext uri="{FF2B5EF4-FFF2-40B4-BE49-F238E27FC236}">
                <a16:creationId xmlns:a16="http://schemas.microsoft.com/office/drawing/2014/main" id="{A5A120FD-E3D6-9948-9451-1C8EB6268535}"/>
              </a:ext>
            </a:extLst>
          </p:cNvPr>
          <p:cNvPicPr>
            <a:picLocks noChangeAspect="1"/>
          </p:cNvPicPr>
          <p:nvPr/>
        </p:nvPicPr>
        <p:blipFill>
          <a:blip r:embed="rId4"/>
          <a:stretch>
            <a:fillRect/>
          </a:stretch>
        </p:blipFill>
        <p:spPr>
          <a:xfrm>
            <a:off x="2494798" y="5826966"/>
            <a:ext cx="2264736" cy="904447"/>
          </a:xfrm>
          <a:prstGeom prst="rect">
            <a:avLst/>
          </a:prstGeom>
        </p:spPr>
      </p:pic>
      <p:pic>
        <p:nvPicPr>
          <p:cNvPr id="16" name="Picture 15">
            <a:extLst>
              <a:ext uri="{FF2B5EF4-FFF2-40B4-BE49-F238E27FC236}">
                <a16:creationId xmlns:a16="http://schemas.microsoft.com/office/drawing/2014/main" id="{3C40F702-96B6-AF46-B2EA-1C6387B47DA1}"/>
              </a:ext>
            </a:extLst>
          </p:cNvPr>
          <p:cNvPicPr>
            <a:picLocks noChangeAspect="1"/>
          </p:cNvPicPr>
          <p:nvPr/>
        </p:nvPicPr>
        <p:blipFill>
          <a:blip r:embed="rId5"/>
          <a:stretch>
            <a:fillRect/>
          </a:stretch>
        </p:blipFill>
        <p:spPr>
          <a:xfrm>
            <a:off x="5063382" y="4199432"/>
            <a:ext cx="2125849" cy="1285101"/>
          </a:xfrm>
          <a:prstGeom prst="rect">
            <a:avLst/>
          </a:prstGeom>
        </p:spPr>
      </p:pic>
      <p:pic>
        <p:nvPicPr>
          <p:cNvPr id="18" name="Picture 17">
            <a:extLst>
              <a:ext uri="{FF2B5EF4-FFF2-40B4-BE49-F238E27FC236}">
                <a16:creationId xmlns:a16="http://schemas.microsoft.com/office/drawing/2014/main" id="{60DCEBDF-B280-2E43-AE0F-AA75BDC876D7}"/>
              </a:ext>
            </a:extLst>
          </p:cNvPr>
          <p:cNvPicPr>
            <a:picLocks noChangeAspect="1"/>
          </p:cNvPicPr>
          <p:nvPr/>
        </p:nvPicPr>
        <p:blipFill>
          <a:blip r:embed="rId6"/>
          <a:stretch>
            <a:fillRect/>
          </a:stretch>
        </p:blipFill>
        <p:spPr>
          <a:xfrm>
            <a:off x="7397589" y="1497482"/>
            <a:ext cx="2125849" cy="878957"/>
          </a:xfrm>
          <a:prstGeom prst="rect">
            <a:avLst/>
          </a:prstGeom>
        </p:spPr>
      </p:pic>
      <p:pic>
        <p:nvPicPr>
          <p:cNvPr id="21" name="Picture 20">
            <a:extLst>
              <a:ext uri="{FF2B5EF4-FFF2-40B4-BE49-F238E27FC236}">
                <a16:creationId xmlns:a16="http://schemas.microsoft.com/office/drawing/2014/main" id="{96046FB3-8EC0-A74D-972C-8CFD26832AE2}"/>
              </a:ext>
            </a:extLst>
          </p:cNvPr>
          <p:cNvPicPr>
            <a:picLocks noChangeAspect="1"/>
          </p:cNvPicPr>
          <p:nvPr/>
        </p:nvPicPr>
        <p:blipFill>
          <a:blip r:embed="rId7"/>
          <a:stretch>
            <a:fillRect/>
          </a:stretch>
        </p:blipFill>
        <p:spPr>
          <a:xfrm>
            <a:off x="9785499" y="1456566"/>
            <a:ext cx="2389984" cy="1448475"/>
          </a:xfrm>
          <a:prstGeom prst="rect">
            <a:avLst/>
          </a:prstGeom>
        </p:spPr>
      </p:pic>
      <p:sp>
        <p:nvSpPr>
          <p:cNvPr id="23" name="Oval Callout 22">
            <a:extLst>
              <a:ext uri="{FF2B5EF4-FFF2-40B4-BE49-F238E27FC236}">
                <a16:creationId xmlns:a16="http://schemas.microsoft.com/office/drawing/2014/main" id="{6B63776F-0309-0B46-BE6B-C505285B45C3}"/>
              </a:ext>
            </a:extLst>
          </p:cNvPr>
          <p:cNvSpPr/>
          <p:nvPr/>
        </p:nvSpPr>
        <p:spPr>
          <a:xfrm>
            <a:off x="1575510" y="3484209"/>
            <a:ext cx="1050526" cy="463239"/>
          </a:xfrm>
          <a:prstGeom prst="wedgeEllipseCallout">
            <a:avLst>
              <a:gd name="adj1" fmla="val -81403"/>
              <a:gd name="adj2" fmla="val 7104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Menlo" panose="020B0609030804020204" pitchFamily="49" charset="0"/>
                <a:ea typeface="Menlo" panose="020B0609030804020204" pitchFamily="49" charset="0"/>
                <a:cs typeface="Menlo" panose="020B0609030804020204" pitchFamily="49" charset="0"/>
              </a:rPr>
              <a:t>Process-chart explaining a typical flow for a CFD</a:t>
            </a:r>
          </a:p>
        </p:txBody>
      </p:sp>
      <p:pic>
        <p:nvPicPr>
          <p:cNvPr id="25" name="Picture 24">
            <a:extLst>
              <a:ext uri="{FF2B5EF4-FFF2-40B4-BE49-F238E27FC236}">
                <a16:creationId xmlns:a16="http://schemas.microsoft.com/office/drawing/2014/main" id="{5D932AA8-4D68-414A-872E-86C56B31BA33}"/>
              </a:ext>
            </a:extLst>
          </p:cNvPr>
          <p:cNvPicPr>
            <a:picLocks noChangeAspect="1"/>
          </p:cNvPicPr>
          <p:nvPr/>
        </p:nvPicPr>
        <p:blipFill>
          <a:blip r:embed="rId8"/>
          <a:stretch>
            <a:fillRect/>
          </a:stretch>
        </p:blipFill>
        <p:spPr>
          <a:xfrm>
            <a:off x="4060286" y="4726750"/>
            <a:ext cx="813769" cy="1054616"/>
          </a:xfrm>
          <a:prstGeom prst="rect">
            <a:avLst/>
          </a:prstGeom>
        </p:spPr>
      </p:pic>
      <p:sp>
        <p:nvSpPr>
          <p:cNvPr id="26" name="Down Arrow 25">
            <a:extLst>
              <a:ext uri="{FF2B5EF4-FFF2-40B4-BE49-F238E27FC236}">
                <a16:creationId xmlns:a16="http://schemas.microsoft.com/office/drawing/2014/main" id="{2C16284C-FD9F-3548-A2AC-8D2DB05BE059}"/>
              </a:ext>
            </a:extLst>
          </p:cNvPr>
          <p:cNvSpPr/>
          <p:nvPr/>
        </p:nvSpPr>
        <p:spPr>
          <a:xfrm rot="2131785">
            <a:off x="2783430" y="4155266"/>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4A26DA5-09D3-EF4B-AF11-3B22C45F9A79}"/>
              </a:ext>
            </a:extLst>
          </p:cNvPr>
          <p:cNvPicPr>
            <a:picLocks noChangeAspect="1"/>
          </p:cNvPicPr>
          <p:nvPr/>
        </p:nvPicPr>
        <p:blipFill>
          <a:blip r:embed="rId9"/>
          <a:stretch>
            <a:fillRect/>
          </a:stretch>
        </p:blipFill>
        <p:spPr>
          <a:xfrm>
            <a:off x="2938548" y="4724088"/>
            <a:ext cx="1091156" cy="720052"/>
          </a:xfrm>
          <a:prstGeom prst="rect">
            <a:avLst/>
          </a:prstGeom>
        </p:spPr>
      </p:pic>
      <p:sp>
        <p:nvSpPr>
          <p:cNvPr id="31" name="7-Point Star 30">
            <a:extLst>
              <a:ext uri="{FF2B5EF4-FFF2-40B4-BE49-F238E27FC236}">
                <a16:creationId xmlns:a16="http://schemas.microsoft.com/office/drawing/2014/main" id="{2FF379B7-095F-8940-B71F-30E8C3C08A01}"/>
              </a:ext>
            </a:extLst>
          </p:cNvPr>
          <p:cNvSpPr/>
          <p:nvPr/>
        </p:nvSpPr>
        <p:spPr>
          <a:xfrm rot="20567070">
            <a:off x="7206217" y="1380434"/>
            <a:ext cx="1037228" cy="629878"/>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Menlo" panose="020B0609030804020204" pitchFamily="49" charset="0"/>
                <a:ea typeface="Menlo" panose="020B0609030804020204" pitchFamily="49" charset="0"/>
                <a:cs typeface="Menlo" panose="020B0609030804020204" pitchFamily="49" charset="0"/>
              </a:rPr>
              <a:t>SQL2.0</a:t>
            </a:r>
          </a:p>
        </p:txBody>
      </p:sp>
      <p:sp>
        <p:nvSpPr>
          <p:cNvPr id="33" name="7-Point Star 32">
            <a:extLst>
              <a:ext uri="{FF2B5EF4-FFF2-40B4-BE49-F238E27FC236}">
                <a16:creationId xmlns:a16="http://schemas.microsoft.com/office/drawing/2014/main" id="{1C044529-C903-0049-B6C7-6529AD69C349}"/>
              </a:ext>
            </a:extLst>
          </p:cNvPr>
          <p:cNvSpPr/>
          <p:nvPr/>
        </p:nvSpPr>
        <p:spPr>
          <a:xfrm rot="20567070">
            <a:off x="2211069" y="5697711"/>
            <a:ext cx="1037228" cy="629878"/>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Menlo" panose="020B0609030804020204" pitchFamily="49" charset="0"/>
                <a:ea typeface="Menlo" panose="020B0609030804020204" pitchFamily="49" charset="0"/>
                <a:cs typeface="Menlo" panose="020B0609030804020204" pitchFamily="49" charset="0"/>
              </a:rPr>
              <a:t>SQL2.0</a:t>
            </a:r>
          </a:p>
        </p:txBody>
      </p:sp>
      <p:pic>
        <p:nvPicPr>
          <p:cNvPr id="35" name="Picture 34">
            <a:extLst>
              <a:ext uri="{FF2B5EF4-FFF2-40B4-BE49-F238E27FC236}">
                <a16:creationId xmlns:a16="http://schemas.microsoft.com/office/drawing/2014/main" id="{C25C31E9-6974-124E-ABE0-7C2A3C8AD11D}"/>
              </a:ext>
            </a:extLst>
          </p:cNvPr>
          <p:cNvPicPr>
            <a:picLocks noChangeAspect="1"/>
          </p:cNvPicPr>
          <p:nvPr/>
        </p:nvPicPr>
        <p:blipFill>
          <a:blip r:embed="rId10"/>
          <a:stretch>
            <a:fillRect/>
          </a:stretch>
        </p:blipFill>
        <p:spPr>
          <a:xfrm>
            <a:off x="7381111" y="3428265"/>
            <a:ext cx="2303831" cy="1551095"/>
          </a:xfrm>
          <a:prstGeom prst="rect">
            <a:avLst/>
          </a:prstGeom>
        </p:spPr>
      </p:pic>
      <p:pic>
        <p:nvPicPr>
          <p:cNvPr id="37" name="Picture 36">
            <a:extLst>
              <a:ext uri="{FF2B5EF4-FFF2-40B4-BE49-F238E27FC236}">
                <a16:creationId xmlns:a16="http://schemas.microsoft.com/office/drawing/2014/main" id="{AD4036F6-36FE-9346-A691-CD22FE42D58A}"/>
              </a:ext>
            </a:extLst>
          </p:cNvPr>
          <p:cNvPicPr>
            <a:picLocks noChangeAspect="1"/>
          </p:cNvPicPr>
          <p:nvPr/>
        </p:nvPicPr>
        <p:blipFill>
          <a:blip r:embed="rId11"/>
          <a:stretch>
            <a:fillRect/>
          </a:stretch>
        </p:blipFill>
        <p:spPr>
          <a:xfrm rot="20059247">
            <a:off x="7448307" y="4926075"/>
            <a:ext cx="1206500" cy="596900"/>
          </a:xfrm>
          <a:prstGeom prst="rect">
            <a:avLst/>
          </a:prstGeom>
        </p:spPr>
      </p:pic>
      <p:sp>
        <p:nvSpPr>
          <p:cNvPr id="38" name="Oval Callout 37">
            <a:extLst>
              <a:ext uri="{FF2B5EF4-FFF2-40B4-BE49-F238E27FC236}">
                <a16:creationId xmlns:a16="http://schemas.microsoft.com/office/drawing/2014/main" id="{1B10EA82-C790-3741-87CF-DE17EFC6D001}"/>
              </a:ext>
            </a:extLst>
          </p:cNvPr>
          <p:cNvSpPr/>
          <p:nvPr/>
        </p:nvSpPr>
        <p:spPr>
          <a:xfrm>
            <a:off x="8533027" y="5360518"/>
            <a:ext cx="1174804" cy="463239"/>
          </a:xfrm>
          <a:prstGeom prst="wedgeEllipseCallout">
            <a:avLst>
              <a:gd name="adj1" fmla="val -49893"/>
              <a:gd name="adj2" fmla="val -10562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Menlo" panose="020B0609030804020204" pitchFamily="49" charset="0"/>
                <a:ea typeface="Menlo" panose="020B0609030804020204" pitchFamily="49" charset="0"/>
                <a:cs typeface="Menlo" panose="020B0609030804020204" pitchFamily="49" charset="0"/>
              </a:rPr>
              <a:t>Unable to accept the null-hypotheses since p &gt;&gt; alpha!</a:t>
            </a:r>
          </a:p>
        </p:txBody>
      </p:sp>
      <p:sp>
        <p:nvSpPr>
          <p:cNvPr id="48" name="7-Point Star 47">
            <a:extLst>
              <a:ext uri="{FF2B5EF4-FFF2-40B4-BE49-F238E27FC236}">
                <a16:creationId xmlns:a16="http://schemas.microsoft.com/office/drawing/2014/main" id="{03425826-A0EF-4345-BDC3-7C4774312ECE}"/>
              </a:ext>
            </a:extLst>
          </p:cNvPr>
          <p:cNvSpPr/>
          <p:nvPr/>
        </p:nvSpPr>
        <p:spPr>
          <a:xfrm>
            <a:off x="8313422" y="2905040"/>
            <a:ext cx="1050526" cy="509797"/>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latin typeface="Menlo" panose="020B0609030804020204" pitchFamily="49" charset="0"/>
                <a:ea typeface="Menlo" panose="020B0609030804020204" pitchFamily="49" charset="0"/>
                <a:cs typeface="Menlo" panose="020B0609030804020204" pitchFamily="49" charset="0"/>
              </a:rPr>
              <a:t>Marginal gain in Mean</a:t>
            </a:r>
          </a:p>
        </p:txBody>
      </p:sp>
      <p:pic>
        <p:nvPicPr>
          <p:cNvPr id="51" name="Picture 50">
            <a:extLst>
              <a:ext uri="{FF2B5EF4-FFF2-40B4-BE49-F238E27FC236}">
                <a16:creationId xmlns:a16="http://schemas.microsoft.com/office/drawing/2014/main" id="{8963FBAC-5F1A-5348-AE70-EA3941D29332}"/>
              </a:ext>
            </a:extLst>
          </p:cNvPr>
          <p:cNvPicPr>
            <a:picLocks noChangeAspect="1"/>
          </p:cNvPicPr>
          <p:nvPr/>
        </p:nvPicPr>
        <p:blipFill>
          <a:blip r:embed="rId12"/>
          <a:stretch>
            <a:fillRect/>
          </a:stretch>
        </p:blipFill>
        <p:spPr>
          <a:xfrm>
            <a:off x="4929450" y="1456566"/>
            <a:ext cx="2206078" cy="1176575"/>
          </a:xfrm>
          <a:prstGeom prst="rect">
            <a:avLst/>
          </a:prstGeom>
        </p:spPr>
      </p:pic>
      <p:sp>
        <p:nvSpPr>
          <p:cNvPr id="53" name="Down Arrow 52">
            <a:extLst>
              <a:ext uri="{FF2B5EF4-FFF2-40B4-BE49-F238E27FC236}">
                <a16:creationId xmlns:a16="http://schemas.microsoft.com/office/drawing/2014/main" id="{F2E5BB7A-F1C5-D148-A631-E3D052D0FF1C}"/>
              </a:ext>
            </a:extLst>
          </p:cNvPr>
          <p:cNvSpPr/>
          <p:nvPr/>
        </p:nvSpPr>
        <p:spPr>
          <a:xfrm>
            <a:off x="3432461" y="4186984"/>
            <a:ext cx="220591" cy="519508"/>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BE316B2F-FD14-0A47-9874-4387AC8D469D}"/>
              </a:ext>
            </a:extLst>
          </p:cNvPr>
          <p:cNvSpPr/>
          <p:nvPr/>
        </p:nvSpPr>
        <p:spPr>
          <a:xfrm rot="19756465">
            <a:off x="4090269" y="4129230"/>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EE35D695-D066-4A44-B995-9197E46752DC}"/>
              </a:ext>
            </a:extLst>
          </p:cNvPr>
          <p:cNvPicPr>
            <a:picLocks noChangeAspect="1"/>
          </p:cNvPicPr>
          <p:nvPr/>
        </p:nvPicPr>
        <p:blipFill>
          <a:blip r:embed="rId13"/>
          <a:stretch>
            <a:fillRect/>
          </a:stretch>
        </p:blipFill>
        <p:spPr>
          <a:xfrm>
            <a:off x="2531495" y="1421260"/>
            <a:ext cx="2206078" cy="1261764"/>
          </a:xfrm>
          <a:prstGeom prst="rect">
            <a:avLst/>
          </a:prstGeom>
        </p:spPr>
      </p:pic>
      <p:sp>
        <p:nvSpPr>
          <p:cNvPr id="57" name="Down Arrow 56">
            <a:extLst>
              <a:ext uri="{FF2B5EF4-FFF2-40B4-BE49-F238E27FC236}">
                <a16:creationId xmlns:a16="http://schemas.microsoft.com/office/drawing/2014/main" id="{AF4E31B4-F4C0-FA41-84D6-90837E8F3F14}"/>
              </a:ext>
            </a:extLst>
          </p:cNvPr>
          <p:cNvSpPr/>
          <p:nvPr/>
        </p:nvSpPr>
        <p:spPr>
          <a:xfrm>
            <a:off x="3432461" y="2552906"/>
            <a:ext cx="224619" cy="613652"/>
          </a:xfrm>
          <a:prstGeom prst="downArrow">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42DB19F6-CE24-534B-8131-239C010AAB8D}"/>
              </a:ext>
            </a:extLst>
          </p:cNvPr>
          <p:cNvSpPr txBox="1"/>
          <p:nvPr/>
        </p:nvSpPr>
        <p:spPr>
          <a:xfrm rot="1029539">
            <a:off x="3433224" y="2170137"/>
            <a:ext cx="887211" cy="338554"/>
          </a:xfrm>
          <a:prstGeom prst="rect">
            <a:avLst/>
          </a:prstGeom>
          <a:solidFill>
            <a:srgbClr val="FFFF00"/>
          </a:solidFill>
        </p:spPr>
        <p:txBody>
          <a:bodyPr wrap="square" rtlCol="0">
            <a:spAutoFit/>
          </a:bodyPr>
          <a:lstStyle/>
          <a:p>
            <a:r>
              <a:rPr lang="en-US" sz="800" dirty="0">
                <a:latin typeface="Menlo" panose="020B0609030804020204" pitchFamily="49" charset="0"/>
                <a:ea typeface="Menlo" panose="020B0609030804020204" pitchFamily="49" charset="0"/>
                <a:cs typeface="Menlo" panose="020B0609030804020204" pitchFamily="49" charset="0"/>
              </a:rPr>
              <a:t>Data collection</a:t>
            </a:r>
          </a:p>
        </p:txBody>
      </p:sp>
      <p:sp>
        <p:nvSpPr>
          <p:cNvPr id="61" name="Down Arrow 60">
            <a:extLst>
              <a:ext uri="{FF2B5EF4-FFF2-40B4-BE49-F238E27FC236}">
                <a16:creationId xmlns:a16="http://schemas.microsoft.com/office/drawing/2014/main" id="{E199C43B-FC66-5545-8B95-2D16F35726A5}"/>
              </a:ext>
            </a:extLst>
          </p:cNvPr>
          <p:cNvSpPr/>
          <p:nvPr/>
        </p:nvSpPr>
        <p:spPr>
          <a:xfrm rot="1699715">
            <a:off x="8555445" y="3285079"/>
            <a:ext cx="144930" cy="61951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a:extLst>
              <a:ext uri="{FF2B5EF4-FFF2-40B4-BE49-F238E27FC236}">
                <a16:creationId xmlns:a16="http://schemas.microsoft.com/office/drawing/2014/main" id="{5C782F39-E3C9-C445-9791-40176D5390CA}"/>
              </a:ext>
            </a:extLst>
          </p:cNvPr>
          <p:cNvSpPr/>
          <p:nvPr/>
        </p:nvSpPr>
        <p:spPr>
          <a:xfrm rot="19870401">
            <a:off x="8958101" y="3284343"/>
            <a:ext cx="144930" cy="61951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EF240E3B-E6BE-F844-962E-9EF2FEB7CDBC}"/>
              </a:ext>
            </a:extLst>
          </p:cNvPr>
          <p:cNvPicPr>
            <a:picLocks noChangeAspect="1"/>
          </p:cNvPicPr>
          <p:nvPr/>
        </p:nvPicPr>
        <p:blipFill>
          <a:blip r:embed="rId14"/>
          <a:stretch>
            <a:fillRect/>
          </a:stretch>
        </p:blipFill>
        <p:spPr>
          <a:xfrm>
            <a:off x="36923" y="4059600"/>
            <a:ext cx="1697704" cy="1425518"/>
          </a:xfrm>
          <a:prstGeom prst="rect">
            <a:avLst/>
          </a:prstGeom>
        </p:spPr>
      </p:pic>
      <p:sp>
        <p:nvSpPr>
          <p:cNvPr id="66" name="Down Arrow 65">
            <a:extLst>
              <a:ext uri="{FF2B5EF4-FFF2-40B4-BE49-F238E27FC236}">
                <a16:creationId xmlns:a16="http://schemas.microsoft.com/office/drawing/2014/main" id="{576C6A95-426F-8647-82C7-5D0B5E11BC09}"/>
              </a:ext>
            </a:extLst>
          </p:cNvPr>
          <p:cNvSpPr/>
          <p:nvPr/>
        </p:nvSpPr>
        <p:spPr>
          <a:xfrm rot="16200000">
            <a:off x="2166238" y="739702"/>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a:extLst>
              <a:ext uri="{FF2B5EF4-FFF2-40B4-BE49-F238E27FC236}">
                <a16:creationId xmlns:a16="http://schemas.microsoft.com/office/drawing/2014/main" id="{15D4B633-928A-994C-83AA-DAC6A21F6CB0}"/>
              </a:ext>
            </a:extLst>
          </p:cNvPr>
          <p:cNvSpPr/>
          <p:nvPr/>
        </p:nvSpPr>
        <p:spPr>
          <a:xfrm rot="16200000">
            <a:off x="4650406" y="764736"/>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a:extLst>
              <a:ext uri="{FF2B5EF4-FFF2-40B4-BE49-F238E27FC236}">
                <a16:creationId xmlns:a16="http://schemas.microsoft.com/office/drawing/2014/main" id="{4CD2A769-64AD-884B-AA37-1CE99FB23905}"/>
              </a:ext>
            </a:extLst>
          </p:cNvPr>
          <p:cNvSpPr/>
          <p:nvPr/>
        </p:nvSpPr>
        <p:spPr>
          <a:xfrm rot="16200000">
            <a:off x="7093436" y="753612"/>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a:extLst>
              <a:ext uri="{FF2B5EF4-FFF2-40B4-BE49-F238E27FC236}">
                <a16:creationId xmlns:a16="http://schemas.microsoft.com/office/drawing/2014/main" id="{C625717D-9C57-4247-98E6-FAE2D0DA958F}"/>
              </a:ext>
            </a:extLst>
          </p:cNvPr>
          <p:cNvSpPr/>
          <p:nvPr/>
        </p:nvSpPr>
        <p:spPr>
          <a:xfrm rot="16200000">
            <a:off x="9595522" y="746468"/>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2394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216037-B444-EC4F-A445-6B83BF02271B}"/>
              </a:ext>
            </a:extLst>
          </p:cNvPr>
          <p:cNvSpPr>
            <a:spLocks noGrp="1"/>
          </p:cNvSpPr>
          <p:nvPr>
            <p:ph idx="1"/>
          </p:nvPr>
        </p:nvSpPr>
        <p:spPr>
          <a:xfrm>
            <a:off x="0" y="651733"/>
            <a:ext cx="10515600" cy="4351338"/>
          </a:xfrm>
        </p:spPr>
        <p:txBody>
          <a:bodyPr/>
          <a:lstStyle/>
          <a:p>
            <a:pPr marL="0" indent="0">
              <a:buNone/>
            </a:pPr>
            <a:r>
              <a:rPr lang="en-US" dirty="0"/>
              <a:t>Using the formula:</a:t>
            </a:r>
          </a:p>
          <a:p>
            <a:pPr marL="0" indent="0">
              <a:buNone/>
            </a:pPr>
            <a:r>
              <a:rPr lang="en-US" dirty="0"/>
              <a:t>   </a:t>
            </a:r>
          </a:p>
          <a:p>
            <a:pPr marL="0" indent="0">
              <a:buNone/>
            </a:pPr>
            <a:endParaRPr lang="en-US" dirty="0"/>
          </a:p>
          <a:p>
            <a:pPr marL="0" indent="0">
              <a:buNone/>
            </a:pPr>
            <a:r>
              <a:rPr lang="en-US" sz="1600" dirty="0"/>
              <a:t>Referencing data from the Measure phase:</a:t>
            </a:r>
          </a:p>
          <a:p>
            <a:r>
              <a:rPr lang="en-US" sz="1400" dirty="0"/>
              <a:t>Z(alpha/2) at 95% confidence level = 1.96</a:t>
            </a:r>
          </a:p>
          <a:p>
            <a:r>
              <a:rPr lang="en-US" sz="1400" dirty="0"/>
              <a:t>SD for data (overall turn-around time) = 519.62 hours (not accounting for weekends/holidays which we will use in the Error estimate) </a:t>
            </a:r>
          </a:p>
          <a:p>
            <a:r>
              <a:rPr lang="en-US" sz="1400" dirty="0"/>
              <a:t>Acceptable error = 40 hours</a:t>
            </a:r>
          </a:p>
          <a:p>
            <a:pPr marL="0" indent="0">
              <a:buNone/>
            </a:pPr>
            <a:r>
              <a:rPr lang="en-US" sz="1400" dirty="0"/>
              <a:t>n = (1.96 * 519.62) / 40 =  </a:t>
            </a:r>
            <a:r>
              <a:rPr lang="en-US" sz="1400" b="1" dirty="0"/>
              <a:t>25.46</a:t>
            </a:r>
          </a:p>
          <a:p>
            <a:pPr marL="0" indent="0">
              <a:buNone/>
            </a:pPr>
            <a:endParaRPr lang="en-US" sz="1400" dirty="0"/>
          </a:p>
          <a:p>
            <a:pPr marL="0" indent="0">
              <a:buNone/>
            </a:pPr>
            <a:r>
              <a:rPr lang="en-US" dirty="0"/>
              <a:t> </a:t>
            </a:r>
          </a:p>
        </p:txBody>
      </p:sp>
      <p:pic>
        <p:nvPicPr>
          <p:cNvPr id="5" name="Picture 4">
            <a:extLst>
              <a:ext uri="{FF2B5EF4-FFF2-40B4-BE49-F238E27FC236}">
                <a16:creationId xmlns:a16="http://schemas.microsoft.com/office/drawing/2014/main" id="{6869B6F9-AC6F-344B-8691-652296ECBF8A}"/>
              </a:ext>
            </a:extLst>
          </p:cNvPr>
          <p:cNvPicPr>
            <a:picLocks noChangeAspect="1"/>
          </p:cNvPicPr>
          <p:nvPr/>
        </p:nvPicPr>
        <p:blipFill>
          <a:blip r:embed="rId2"/>
          <a:stretch>
            <a:fillRect/>
          </a:stretch>
        </p:blipFill>
        <p:spPr>
          <a:xfrm>
            <a:off x="223967" y="1161448"/>
            <a:ext cx="1562100" cy="685800"/>
          </a:xfrm>
          <a:prstGeom prst="rect">
            <a:avLst/>
          </a:prstGeom>
        </p:spPr>
      </p:pic>
      <p:sp>
        <p:nvSpPr>
          <p:cNvPr id="8" name="Title 1">
            <a:extLst>
              <a:ext uri="{FF2B5EF4-FFF2-40B4-BE49-F238E27FC236}">
                <a16:creationId xmlns:a16="http://schemas.microsoft.com/office/drawing/2014/main" id="{677D12DA-D53C-614F-BD18-57ED9169C253}"/>
              </a:ext>
            </a:extLst>
          </p:cNvPr>
          <p:cNvSpPr>
            <a:spLocks noGrp="1"/>
          </p:cNvSpPr>
          <p:nvPr>
            <p:ph type="title"/>
          </p:nvPr>
        </p:nvSpPr>
        <p:spPr>
          <a:xfrm>
            <a:off x="0" y="92361"/>
            <a:ext cx="11046941" cy="852615"/>
          </a:xfrm>
        </p:spPr>
        <p:txBody>
          <a:bodyPr>
            <a:normAutofit fontScale="90000"/>
          </a:bodyPr>
          <a:lstStyle/>
          <a:p>
            <a:pPr algn="ctr"/>
            <a:r>
              <a:rPr lang="en-US" sz="3200" b="1" dirty="0">
                <a:solidFill>
                  <a:schemeClr val="accent4"/>
                </a:solidFill>
              </a:rPr>
              <a:t>M</a:t>
            </a:r>
            <a:r>
              <a:rPr lang="en-US" sz="3200" b="1" dirty="0"/>
              <a:t>easure Phase – Estimate sample size</a:t>
            </a:r>
            <a:br>
              <a:rPr lang="en-US" sz="3200" b="1" dirty="0"/>
            </a:br>
            <a:endParaRPr lang="en-US" sz="3200" b="1" dirty="0"/>
          </a:p>
        </p:txBody>
      </p:sp>
    </p:spTree>
    <p:extLst>
      <p:ext uri="{BB962C8B-B14F-4D97-AF65-F5344CB8AC3E}">
        <p14:creationId xmlns:p14="http://schemas.microsoft.com/office/powerpoint/2010/main" val="137881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6A94D-AE4B-B747-8E74-500A5602C458}"/>
              </a:ext>
            </a:extLst>
          </p:cNvPr>
          <p:cNvSpPr>
            <a:spLocks noGrp="1"/>
          </p:cNvSpPr>
          <p:nvPr>
            <p:ph idx="1"/>
          </p:nvPr>
        </p:nvSpPr>
        <p:spPr>
          <a:xfrm>
            <a:off x="7920680" y="840260"/>
            <a:ext cx="4040659" cy="4275438"/>
          </a:xfrm>
        </p:spPr>
        <p:txBody>
          <a:bodyPr>
            <a:normAutofit lnSpcReduction="10000"/>
          </a:bodyPr>
          <a:lstStyle/>
          <a:p>
            <a:pPr marL="0" indent="0">
              <a:buNone/>
            </a:pPr>
            <a:r>
              <a:rPr lang="en-US" sz="1600" dirty="0"/>
              <a:t>When gathering data &amp; tabulating top contributors adding delay to the overall resolution of a defect, I wanted to understand their correlation.</a:t>
            </a:r>
          </a:p>
          <a:p>
            <a:pPr marL="0" indent="0">
              <a:buNone/>
            </a:pPr>
            <a:r>
              <a:rPr lang="en-US" sz="1600" dirty="0"/>
              <a:t>Plotting the correlation co-efficient:</a:t>
            </a:r>
          </a:p>
          <a:p>
            <a:pPr marL="0" indent="0">
              <a:buNone/>
            </a:pPr>
            <a:r>
              <a:rPr lang="en-US" sz="1600" dirty="0"/>
              <a:t>1. The data beside indicates the </a:t>
            </a:r>
            <a:r>
              <a:rPr lang="en-US" sz="1600" dirty="0" err="1"/>
              <a:t>r-value</a:t>
            </a:r>
            <a:r>
              <a:rPr lang="en-US" sz="1600" dirty="0"/>
              <a:t> highest for ‘Tag right component/category’ (vs ‘Overall Time to closure’)</a:t>
            </a:r>
          </a:p>
          <a:p>
            <a:pPr marL="0" indent="0">
              <a:buNone/>
            </a:pPr>
            <a:r>
              <a:rPr lang="en-US" sz="1600" dirty="0"/>
              <a:t>2. Hence we plot the corresponding scatter plot &amp; derive the equation from Linear Regression:</a:t>
            </a:r>
          </a:p>
          <a:p>
            <a:pPr marL="0" indent="0" algn="ctr">
              <a:buNone/>
            </a:pPr>
            <a:r>
              <a:rPr lang="en-US" sz="1600" dirty="0">
                <a:highlight>
                  <a:srgbClr val="FFFF00"/>
                </a:highlight>
              </a:rPr>
              <a:t>y = 0.7534x + 313.3</a:t>
            </a:r>
          </a:p>
          <a:p>
            <a:pPr marL="0" indent="0">
              <a:buNone/>
            </a:pPr>
            <a:r>
              <a:rPr lang="en-US" sz="1600" dirty="0"/>
              <a:t>3. Also of significance was ‘Time taken to close bug after RCA’</a:t>
            </a:r>
          </a:p>
          <a:p>
            <a:pPr marL="0" indent="0">
              <a:buNone/>
            </a:pPr>
            <a:r>
              <a:rPr lang="en-US" sz="1600" dirty="0"/>
              <a:t>NOTE - Extreme corner table from Slide-6/Define Phase – Data collection</a:t>
            </a:r>
          </a:p>
          <a:p>
            <a:pPr marL="0" indent="0">
              <a:buNone/>
            </a:pPr>
            <a:endParaRPr lang="en-US" sz="1600" dirty="0"/>
          </a:p>
        </p:txBody>
      </p:sp>
      <p:sp>
        <p:nvSpPr>
          <p:cNvPr id="4" name="Title 1">
            <a:extLst>
              <a:ext uri="{FF2B5EF4-FFF2-40B4-BE49-F238E27FC236}">
                <a16:creationId xmlns:a16="http://schemas.microsoft.com/office/drawing/2014/main" id="{883E92BC-8E84-7C49-8B70-19A04F222E19}"/>
              </a:ext>
            </a:extLst>
          </p:cNvPr>
          <p:cNvSpPr>
            <a:spLocks noGrp="1"/>
          </p:cNvSpPr>
          <p:nvPr>
            <p:ph type="title"/>
          </p:nvPr>
        </p:nvSpPr>
        <p:spPr>
          <a:xfrm>
            <a:off x="0" y="1"/>
            <a:ext cx="11046941" cy="852615"/>
          </a:xfrm>
        </p:spPr>
        <p:txBody>
          <a:bodyPr>
            <a:normAutofit fontScale="90000"/>
          </a:bodyPr>
          <a:lstStyle/>
          <a:p>
            <a:pPr algn="ctr"/>
            <a:r>
              <a:rPr lang="en-US" sz="3200" b="1" dirty="0">
                <a:solidFill>
                  <a:schemeClr val="accent4"/>
                </a:solidFill>
              </a:rPr>
              <a:t>A</a:t>
            </a:r>
            <a:r>
              <a:rPr lang="en-US" sz="3200" b="1" dirty="0"/>
              <a:t>nalyze phase –  Scatter-plots and Correlation</a:t>
            </a:r>
            <a:br>
              <a:rPr lang="en-US" sz="3200" b="1" dirty="0"/>
            </a:br>
            <a:endParaRPr lang="en-US" sz="3200" b="1" dirty="0"/>
          </a:p>
        </p:txBody>
      </p:sp>
      <p:pic>
        <p:nvPicPr>
          <p:cNvPr id="5" name="Picture 4">
            <a:extLst>
              <a:ext uri="{FF2B5EF4-FFF2-40B4-BE49-F238E27FC236}">
                <a16:creationId xmlns:a16="http://schemas.microsoft.com/office/drawing/2014/main" id="{F0BD0786-624B-2B4D-BD77-C66B451FD6A5}"/>
              </a:ext>
            </a:extLst>
          </p:cNvPr>
          <p:cNvPicPr>
            <a:picLocks noChangeAspect="1"/>
          </p:cNvPicPr>
          <p:nvPr/>
        </p:nvPicPr>
        <p:blipFill>
          <a:blip r:embed="rId2"/>
          <a:stretch>
            <a:fillRect/>
          </a:stretch>
        </p:blipFill>
        <p:spPr>
          <a:xfrm>
            <a:off x="0" y="840259"/>
            <a:ext cx="4147637" cy="5375189"/>
          </a:xfrm>
          <a:prstGeom prst="rect">
            <a:avLst/>
          </a:prstGeom>
        </p:spPr>
      </p:pic>
      <p:pic>
        <p:nvPicPr>
          <p:cNvPr id="11" name="Picture 10">
            <a:extLst>
              <a:ext uri="{FF2B5EF4-FFF2-40B4-BE49-F238E27FC236}">
                <a16:creationId xmlns:a16="http://schemas.microsoft.com/office/drawing/2014/main" id="{C8B50C81-FCA3-7D41-A2F5-28B68227E5D1}"/>
              </a:ext>
            </a:extLst>
          </p:cNvPr>
          <p:cNvPicPr>
            <a:picLocks noChangeAspect="1"/>
          </p:cNvPicPr>
          <p:nvPr/>
        </p:nvPicPr>
        <p:blipFill>
          <a:blip r:embed="rId3"/>
          <a:stretch>
            <a:fillRect/>
          </a:stretch>
        </p:blipFill>
        <p:spPr>
          <a:xfrm>
            <a:off x="4178755" y="778475"/>
            <a:ext cx="3637520" cy="1940011"/>
          </a:xfrm>
          <a:prstGeom prst="rect">
            <a:avLst/>
          </a:prstGeom>
        </p:spPr>
      </p:pic>
      <p:pic>
        <p:nvPicPr>
          <p:cNvPr id="13" name="Picture 12">
            <a:extLst>
              <a:ext uri="{FF2B5EF4-FFF2-40B4-BE49-F238E27FC236}">
                <a16:creationId xmlns:a16="http://schemas.microsoft.com/office/drawing/2014/main" id="{532F407D-05B9-F64F-8170-13AADC1656A4}"/>
              </a:ext>
            </a:extLst>
          </p:cNvPr>
          <p:cNvPicPr>
            <a:picLocks noChangeAspect="1"/>
          </p:cNvPicPr>
          <p:nvPr/>
        </p:nvPicPr>
        <p:blipFill>
          <a:blip r:embed="rId4"/>
          <a:stretch>
            <a:fillRect/>
          </a:stretch>
        </p:blipFill>
        <p:spPr>
          <a:xfrm>
            <a:off x="4225037" y="2845898"/>
            <a:ext cx="3591238" cy="2170946"/>
          </a:xfrm>
          <a:prstGeom prst="rect">
            <a:avLst/>
          </a:prstGeom>
        </p:spPr>
      </p:pic>
      <p:sp>
        <p:nvSpPr>
          <p:cNvPr id="15" name="Oval 14">
            <a:extLst>
              <a:ext uri="{FF2B5EF4-FFF2-40B4-BE49-F238E27FC236}">
                <a16:creationId xmlns:a16="http://schemas.microsoft.com/office/drawing/2014/main" id="{2FFA05CB-0D44-104D-98A0-0A3D35D4A3F2}"/>
              </a:ext>
            </a:extLst>
          </p:cNvPr>
          <p:cNvSpPr/>
          <p:nvPr/>
        </p:nvSpPr>
        <p:spPr>
          <a:xfrm>
            <a:off x="5685183" y="2057400"/>
            <a:ext cx="934278" cy="347870"/>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87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F66F9-FCB6-BA4F-ACC4-9D68E03249B5}"/>
              </a:ext>
            </a:extLst>
          </p:cNvPr>
          <p:cNvSpPr>
            <a:spLocks noGrp="1"/>
          </p:cNvSpPr>
          <p:nvPr>
            <p:ph idx="1"/>
          </p:nvPr>
        </p:nvSpPr>
        <p:spPr>
          <a:xfrm>
            <a:off x="427383" y="852616"/>
            <a:ext cx="10926417" cy="5324347"/>
          </a:xfrm>
        </p:spPr>
        <p:txBody>
          <a:bodyPr>
            <a:normAutofit lnSpcReduction="10000"/>
          </a:bodyPr>
          <a:lstStyle/>
          <a:p>
            <a:pPr marL="0" indent="0">
              <a:buNone/>
            </a:pPr>
            <a:r>
              <a:rPr lang="en-US" sz="2000" dirty="0"/>
              <a:t>Based on the data that came out of the Analyze Phase, we did the following:</a:t>
            </a:r>
          </a:p>
          <a:p>
            <a:pPr marL="0" indent="0">
              <a:buNone/>
            </a:pPr>
            <a:r>
              <a:rPr lang="en-US" sz="2000" b="1" dirty="0"/>
              <a:t>For ‘Tag the right component/category’:</a:t>
            </a:r>
          </a:p>
          <a:p>
            <a:pPr lvl="1"/>
            <a:r>
              <a:rPr lang="en-US" sz="1800" dirty="0"/>
              <a:t>Support Engineers were informed during TOIs, trainings or New-Product-Intro sessions about what components they should tag to defects</a:t>
            </a:r>
          </a:p>
          <a:p>
            <a:pPr lvl="1"/>
            <a:r>
              <a:rPr lang="en-US" sz="1800" dirty="0"/>
              <a:t>Trainings also captured specific diagnostics to collect when the component was selected in the Bug tracking tool (it also pointed them in the direction to dive deeper with triaging defects so it could to go to the right component)</a:t>
            </a:r>
          </a:p>
          <a:p>
            <a:pPr lvl="1"/>
            <a:endParaRPr lang="en-US" dirty="0"/>
          </a:p>
          <a:p>
            <a:pPr marL="0" indent="0">
              <a:buNone/>
            </a:pPr>
            <a:r>
              <a:rPr lang="en-US" sz="2000" b="1" dirty="0"/>
              <a:t>For ‘Time taken to close the bug after an RCA’:</a:t>
            </a:r>
          </a:p>
          <a:p>
            <a:pPr lvl="1"/>
            <a:r>
              <a:rPr lang="en-US" sz="1800" dirty="0"/>
              <a:t>We went after the Teams responsible to book-keeping giving them some guide-lines</a:t>
            </a:r>
          </a:p>
          <a:p>
            <a:pPr marL="457200" lvl="1" indent="0">
              <a:buNone/>
            </a:pPr>
            <a:endParaRPr lang="en-US" dirty="0"/>
          </a:p>
          <a:p>
            <a:pPr marL="0" indent="0">
              <a:buNone/>
            </a:pPr>
            <a:r>
              <a:rPr lang="en-US" sz="2200" dirty="0"/>
              <a:t>NOTE – These are loaded process changes &amp; it possibly takes several releases to see these items become lesser contributors before we get our next bunch of parameters.</a:t>
            </a:r>
          </a:p>
          <a:p>
            <a:pPr marL="457200" lvl="1" indent="0">
              <a:buNone/>
            </a:pPr>
            <a:endParaRPr lang="en-US" dirty="0"/>
          </a:p>
          <a:p>
            <a:pPr marL="0" indent="0">
              <a:buNone/>
            </a:pPr>
            <a:r>
              <a:rPr lang="en-US" dirty="0"/>
              <a:t>I repeated the data collection process post these changes during the week of 12/2 – 12/8</a:t>
            </a:r>
          </a:p>
        </p:txBody>
      </p:sp>
      <p:sp>
        <p:nvSpPr>
          <p:cNvPr id="4" name="Title 1">
            <a:extLst>
              <a:ext uri="{FF2B5EF4-FFF2-40B4-BE49-F238E27FC236}">
                <a16:creationId xmlns:a16="http://schemas.microsoft.com/office/drawing/2014/main" id="{140E3ACE-353D-884B-A94D-EA39E85A0BEA}"/>
              </a:ext>
            </a:extLst>
          </p:cNvPr>
          <p:cNvSpPr>
            <a:spLocks noGrp="1"/>
          </p:cNvSpPr>
          <p:nvPr>
            <p:ph type="title"/>
          </p:nvPr>
        </p:nvSpPr>
        <p:spPr>
          <a:xfrm>
            <a:off x="0" y="36945"/>
            <a:ext cx="11046941" cy="852615"/>
          </a:xfrm>
        </p:spPr>
        <p:txBody>
          <a:bodyPr>
            <a:normAutofit fontScale="90000"/>
          </a:bodyPr>
          <a:lstStyle/>
          <a:p>
            <a:pPr algn="ctr"/>
            <a:r>
              <a:rPr lang="en-US" sz="3200" b="1" dirty="0">
                <a:solidFill>
                  <a:schemeClr val="accent4"/>
                </a:solidFill>
              </a:rPr>
              <a:t>I</a:t>
            </a:r>
            <a:r>
              <a:rPr lang="en-US" sz="3200" b="1" dirty="0"/>
              <a:t>mprove phase – What we did! </a:t>
            </a:r>
            <a:br>
              <a:rPr lang="en-US" sz="3200" b="1" dirty="0"/>
            </a:br>
            <a:endParaRPr lang="en-US" sz="3200" b="1" dirty="0"/>
          </a:p>
        </p:txBody>
      </p:sp>
    </p:spTree>
    <p:extLst>
      <p:ext uri="{BB962C8B-B14F-4D97-AF65-F5344CB8AC3E}">
        <p14:creationId xmlns:p14="http://schemas.microsoft.com/office/powerpoint/2010/main" val="255835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B24D9FC-E64C-C745-AD25-B1A911A1BBDD}"/>
              </a:ext>
            </a:extLst>
          </p:cNvPr>
          <p:cNvGraphicFramePr>
            <a:graphicFrameLocks noGrp="1"/>
          </p:cNvGraphicFramePr>
          <p:nvPr>
            <p:extLst>
              <p:ext uri="{D42A27DB-BD31-4B8C-83A1-F6EECF244321}">
                <p14:modId xmlns:p14="http://schemas.microsoft.com/office/powerpoint/2010/main" val="1732619586"/>
              </p:ext>
            </p:extLst>
          </p:nvPr>
        </p:nvGraphicFramePr>
        <p:xfrm>
          <a:off x="1145057" y="852616"/>
          <a:ext cx="7714738" cy="3200400"/>
        </p:xfrm>
        <a:graphic>
          <a:graphicData uri="http://schemas.openxmlformats.org/drawingml/2006/table">
            <a:tbl>
              <a:tblPr firstRow="1" bandRow="1">
                <a:tableStyleId>{5C22544A-7EE6-4342-B048-85BDC9FD1C3A}</a:tableStyleId>
              </a:tblPr>
              <a:tblGrid>
                <a:gridCol w="3857369">
                  <a:extLst>
                    <a:ext uri="{9D8B030D-6E8A-4147-A177-3AD203B41FA5}">
                      <a16:colId xmlns:a16="http://schemas.microsoft.com/office/drawing/2014/main" val="886612965"/>
                    </a:ext>
                  </a:extLst>
                </a:gridCol>
                <a:gridCol w="3857369">
                  <a:extLst>
                    <a:ext uri="{9D8B030D-6E8A-4147-A177-3AD203B41FA5}">
                      <a16:colId xmlns:a16="http://schemas.microsoft.com/office/drawing/2014/main" val="2867055154"/>
                    </a:ext>
                  </a:extLst>
                </a:gridCol>
              </a:tblGrid>
              <a:tr h="342422">
                <a:tc gridSpan="2">
                  <a:txBody>
                    <a:bodyPr/>
                    <a:lstStyle/>
                    <a:p>
                      <a:pPr algn="ctr"/>
                      <a:r>
                        <a:rPr lang="en-US" dirty="0">
                          <a:solidFill>
                            <a:schemeClr val="tx1"/>
                          </a:solidFill>
                        </a:rPr>
                        <a:t>Sigma Quality Level (SQL)</a:t>
                      </a:r>
                    </a:p>
                  </a:txBody>
                  <a:tcPr>
                    <a:solidFill>
                      <a:schemeClr val="accent4"/>
                    </a:solidFill>
                  </a:tcPr>
                </a:tc>
                <a:tc hMerge="1">
                  <a:txBody>
                    <a:bodyPr/>
                    <a:lstStyle/>
                    <a:p>
                      <a:endParaRPr lang="en-US" dirty="0"/>
                    </a:p>
                  </a:txBody>
                  <a:tcPr/>
                </a:tc>
                <a:extLst>
                  <a:ext uri="{0D108BD9-81ED-4DB2-BD59-A6C34878D82A}">
                    <a16:rowId xmlns:a16="http://schemas.microsoft.com/office/drawing/2014/main" val="728279593"/>
                  </a:ext>
                </a:extLst>
              </a:tr>
              <a:tr h="313887">
                <a:tc>
                  <a:txBody>
                    <a:bodyPr/>
                    <a:lstStyle/>
                    <a:p>
                      <a:pPr algn="ctr"/>
                      <a:r>
                        <a:rPr lang="en-US" sz="1600" dirty="0"/>
                        <a:t>Overall turn-around time</a:t>
                      </a:r>
                    </a:p>
                  </a:txBody>
                  <a:tcPr/>
                </a:tc>
                <a:tc>
                  <a:txBody>
                    <a:bodyPr/>
                    <a:lstStyle/>
                    <a:p>
                      <a:pPr algn="ctr"/>
                      <a:r>
                        <a:rPr lang="en-US" sz="1600" dirty="0"/>
                        <a:t>Defect incoming rate</a:t>
                      </a:r>
                    </a:p>
                  </a:txBody>
                  <a:tcPr/>
                </a:tc>
                <a:extLst>
                  <a:ext uri="{0D108BD9-81ED-4DB2-BD59-A6C34878D82A}">
                    <a16:rowId xmlns:a16="http://schemas.microsoft.com/office/drawing/2014/main" val="2624938931"/>
                  </a:ext>
                </a:extLst>
              </a:tr>
              <a:tr h="2111604">
                <a:tc>
                  <a:txBody>
                    <a:bodyPr/>
                    <a:lstStyle/>
                    <a:p>
                      <a:pPr marL="285750" lvl="0" indent="-285750">
                        <a:buFont typeface="Arial" panose="020B0604020202020204" pitchFamily="34" charset="0"/>
                        <a:buChar char="•"/>
                      </a:pPr>
                      <a:r>
                        <a:rPr lang="en-US" sz="1400" dirty="0"/>
                        <a:t>Defect opportunities that can cause the overall turn-around time to increase = 5</a:t>
                      </a:r>
                    </a:p>
                    <a:p>
                      <a:pPr marL="285750" lvl="0" indent="-285750">
                        <a:buFont typeface="Arial" panose="020B0604020202020204" pitchFamily="34" charset="0"/>
                        <a:buChar char="•"/>
                      </a:pPr>
                      <a:r>
                        <a:rPr lang="en-US" sz="1400" dirty="0"/>
                        <a:t>Defects sample set (Oct-Dec 2019) = 25</a:t>
                      </a:r>
                    </a:p>
                    <a:p>
                      <a:pPr marL="285750" lvl="0" indent="-285750">
                        <a:buFont typeface="Arial" panose="020B0604020202020204" pitchFamily="34" charset="0"/>
                        <a:buChar char="•"/>
                      </a:pPr>
                      <a:r>
                        <a:rPr lang="en-US" sz="1400" dirty="0"/>
                        <a:t>Overall defect opportunities = 5 * 25 = 125</a:t>
                      </a:r>
                    </a:p>
                    <a:p>
                      <a:pPr marL="285750" lvl="0" indent="-285750">
                        <a:buFont typeface="Arial" panose="020B0604020202020204" pitchFamily="34" charset="0"/>
                        <a:buChar char="•"/>
                      </a:pPr>
                      <a:r>
                        <a:rPr lang="en-US" sz="1400" dirty="0"/>
                        <a:t>Actual defects = 37</a:t>
                      </a:r>
                    </a:p>
                    <a:p>
                      <a:pPr marL="285750" lvl="0" indent="-285750">
                        <a:buFont typeface="Arial" panose="020B0604020202020204" pitchFamily="34" charset="0"/>
                        <a:buChar char="•"/>
                      </a:pPr>
                      <a:r>
                        <a:rPr lang="en-US" sz="1400" dirty="0"/>
                        <a:t>Defect per opportunity rate = 37/125 * 100 = 29.6</a:t>
                      </a:r>
                    </a:p>
                    <a:p>
                      <a:pPr marL="285750" lvl="0" indent="-285750" algn="ctr">
                        <a:buFont typeface="Arial" panose="020B0604020202020204" pitchFamily="34" charset="0"/>
                        <a:buChar char="•"/>
                      </a:pPr>
                      <a:r>
                        <a:rPr lang="en-US" sz="1400" dirty="0"/>
                        <a:t>Defects per million opportunities = 296000          </a:t>
                      </a:r>
                      <a:r>
                        <a:rPr lang="en-US" sz="1600" b="1" kern="1200" dirty="0">
                          <a:solidFill>
                            <a:schemeClr val="dk1"/>
                          </a:solidFill>
                          <a:highlight>
                            <a:srgbClr val="FFFF00"/>
                          </a:highlight>
                          <a:latin typeface="+mn-lt"/>
                          <a:ea typeface="+mn-ea"/>
                          <a:cs typeface="+mn-cs"/>
                        </a:rPr>
                        <a:t>SQL = 2.0</a:t>
                      </a:r>
                    </a:p>
                    <a:p>
                      <a:pPr marL="0" lvl="0" algn="ctr" defTabSz="914400" rtl="0" eaLnBrk="1" latinLnBrk="0" hangingPunct="1"/>
                      <a:r>
                        <a:rPr lang="en-US" sz="1200" b="0" kern="1200" dirty="0">
                          <a:solidFill>
                            <a:schemeClr val="dk1"/>
                          </a:solidFill>
                          <a:latin typeface="+mn-lt"/>
                          <a:ea typeface="+mn-ea"/>
                          <a:cs typeface="+mn-cs"/>
                        </a:rPr>
                        <a:t>        </a:t>
                      </a:r>
                      <a:r>
                        <a:rPr lang="en-US" sz="1200" b="0" i="1" kern="1200" dirty="0">
                          <a:solidFill>
                            <a:schemeClr val="dk1"/>
                          </a:solidFill>
                          <a:latin typeface="+mn-lt"/>
                          <a:ea typeface="+mn-ea"/>
                          <a:cs typeface="+mn-cs"/>
                        </a:rPr>
                        <a:t>No change from baseline </a:t>
                      </a:r>
                      <a:r>
                        <a:rPr lang="en-US" sz="1200" b="0" i="0" kern="1200" dirty="0">
                          <a:solidFill>
                            <a:schemeClr val="dk1"/>
                          </a:solidFill>
                          <a:latin typeface="+mn-lt"/>
                          <a:ea typeface="+mn-ea"/>
                          <a:cs typeface="+mn-cs"/>
                          <a:sym typeface="Wingdings" pitchFamily="2" charset="2"/>
                        </a:rPr>
                        <a:t></a:t>
                      </a:r>
                      <a:endParaRPr lang="en-US" sz="1200" b="0" i="0" kern="1200" dirty="0">
                        <a:solidFill>
                          <a:schemeClr val="dk1"/>
                        </a:solidFill>
                        <a:latin typeface="+mn-lt"/>
                        <a:ea typeface="+mn-ea"/>
                        <a:cs typeface="+mn-cs"/>
                      </a:endParaRPr>
                    </a:p>
                    <a:p>
                      <a:endParaRPr lang="en-US" dirty="0"/>
                    </a:p>
                  </a:txBody>
                  <a:tcPr/>
                </a:tc>
                <a:tc>
                  <a:txBody>
                    <a:bodyPr/>
                    <a:lstStyle/>
                    <a:p>
                      <a:pPr marL="0" lvl="0" indent="0">
                        <a:buFont typeface="Arial" panose="020B0604020202020204" pitchFamily="34" charset="0"/>
                        <a:buNone/>
                      </a:pPr>
                      <a:r>
                        <a:rPr lang="en-US" sz="1400" dirty="0"/>
                        <a:t>Did not have a software GA release in the last couple of months. </a:t>
                      </a:r>
                    </a:p>
                    <a:p>
                      <a:pPr marL="0" lvl="0" indent="0">
                        <a:buFont typeface="Arial" panose="020B0604020202020204" pitchFamily="34" charset="0"/>
                        <a:buNone/>
                      </a:pPr>
                      <a:endParaRPr lang="en-US" sz="1400" dirty="0"/>
                    </a:p>
                    <a:p>
                      <a:pPr marL="0" lvl="0" indent="0">
                        <a:buFont typeface="Arial" panose="020B0604020202020204" pitchFamily="34" charset="0"/>
                        <a:buNone/>
                      </a:pPr>
                      <a:r>
                        <a:rPr lang="en-US" sz="1400" dirty="0"/>
                        <a:t>SQL remained at 2.0 as well</a:t>
                      </a:r>
                    </a:p>
                  </a:txBody>
                  <a:tcPr/>
                </a:tc>
                <a:extLst>
                  <a:ext uri="{0D108BD9-81ED-4DB2-BD59-A6C34878D82A}">
                    <a16:rowId xmlns:a16="http://schemas.microsoft.com/office/drawing/2014/main" val="2073101195"/>
                  </a:ext>
                </a:extLst>
              </a:tr>
            </a:tbl>
          </a:graphicData>
        </a:graphic>
      </p:graphicFrame>
      <p:sp>
        <p:nvSpPr>
          <p:cNvPr id="5" name="Title 1">
            <a:extLst>
              <a:ext uri="{FF2B5EF4-FFF2-40B4-BE49-F238E27FC236}">
                <a16:creationId xmlns:a16="http://schemas.microsoft.com/office/drawing/2014/main" id="{0931D4DC-93D5-5E4F-A56D-33D739A3322B}"/>
              </a:ext>
            </a:extLst>
          </p:cNvPr>
          <p:cNvSpPr>
            <a:spLocks noGrp="1"/>
          </p:cNvSpPr>
          <p:nvPr>
            <p:ph type="title"/>
          </p:nvPr>
        </p:nvSpPr>
        <p:spPr>
          <a:xfrm>
            <a:off x="0" y="27709"/>
            <a:ext cx="11046941" cy="852615"/>
          </a:xfrm>
        </p:spPr>
        <p:txBody>
          <a:bodyPr>
            <a:normAutofit fontScale="90000"/>
          </a:bodyPr>
          <a:lstStyle/>
          <a:p>
            <a:pPr algn="ctr"/>
            <a:r>
              <a:rPr lang="en-US" sz="3200" b="1" dirty="0">
                <a:solidFill>
                  <a:schemeClr val="accent4"/>
                </a:solidFill>
              </a:rPr>
              <a:t>I</a:t>
            </a:r>
            <a:r>
              <a:rPr lang="en-US" sz="3200" b="1" dirty="0"/>
              <a:t>mprove phase - SQL &amp; Hypothesis Test</a:t>
            </a:r>
            <a:br>
              <a:rPr lang="en-US" sz="3200" b="1" dirty="0"/>
            </a:br>
            <a:endParaRPr lang="en-US" sz="3200" b="1" dirty="0"/>
          </a:p>
        </p:txBody>
      </p:sp>
      <p:sp>
        <p:nvSpPr>
          <p:cNvPr id="6" name="Content Placeholder 2">
            <a:extLst>
              <a:ext uri="{FF2B5EF4-FFF2-40B4-BE49-F238E27FC236}">
                <a16:creationId xmlns:a16="http://schemas.microsoft.com/office/drawing/2014/main" id="{B0728A9D-A942-4743-9E4B-E08CA6EF69F7}"/>
              </a:ext>
            </a:extLst>
          </p:cNvPr>
          <p:cNvSpPr>
            <a:spLocks noGrp="1"/>
          </p:cNvSpPr>
          <p:nvPr>
            <p:ph idx="1"/>
          </p:nvPr>
        </p:nvSpPr>
        <p:spPr>
          <a:xfrm>
            <a:off x="6539948" y="4204252"/>
            <a:ext cx="5049078" cy="2653747"/>
          </a:xfrm>
        </p:spPr>
        <p:txBody>
          <a:bodyPr>
            <a:normAutofit/>
          </a:bodyPr>
          <a:lstStyle/>
          <a:p>
            <a:pPr marL="0" indent="0">
              <a:buNone/>
            </a:pPr>
            <a:r>
              <a:rPr lang="en-US" sz="1600" b="1" dirty="0"/>
              <a:t>Hypothesis Test: </a:t>
            </a:r>
            <a:r>
              <a:rPr lang="en-US" sz="1600" dirty="0"/>
              <a:t>Since there was marginal improvement in the mean across data-sets before &amp; after the process improvement, I ran the following test: </a:t>
            </a:r>
          </a:p>
          <a:p>
            <a:r>
              <a:rPr lang="en-US" sz="1600" dirty="0"/>
              <a:t>Continuous -&gt; Two-Sample -&gt; Upper/Right-tail test</a:t>
            </a:r>
          </a:p>
          <a:p>
            <a:pPr marL="0" indent="0">
              <a:buNone/>
            </a:pPr>
            <a:endParaRPr lang="en-US" sz="1600" dirty="0"/>
          </a:p>
          <a:p>
            <a:pPr marL="0" indent="0">
              <a:buNone/>
            </a:pPr>
            <a:endParaRPr lang="en-US" sz="1600" dirty="0"/>
          </a:p>
          <a:p>
            <a:r>
              <a:rPr lang="en-US" sz="1600" dirty="0"/>
              <a:t>Since p-value &gt;&gt; alpha at 0.1, 0.05 or 0.01 we fail to Reject the Null hypothesis &amp; therefore state the new mean is not statistically different from the previous!</a:t>
            </a:r>
          </a:p>
          <a:p>
            <a:endParaRPr lang="en-US" dirty="0"/>
          </a:p>
          <a:p>
            <a:pPr marL="0" indent="0">
              <a:buNone/>
            </a:pPr>
            <a:endParaRPr lang="en-US" dirty="0"/>
          </a:p>
        </p:txBody>
      </p:sp>
      <p:pic>
        <p:nvPicPr>
          <p:cNvPr id="8" name="Picture 7">
            <a:extLst>
              <a:ext uri="{FF2B5EF4-FFF2-40B4-BE49-F238E27FC236}">
                <a16:creationId xmlns:a16="http://schemas.microsoft.com/office/drawing/2014/main" id="{B177D374-4BAD-4A41-B05C-2EB7B2E73E5C}"/>
              </a:ext>
            </a:extLst>
          </p:cNvPr>
          <p:cNvPicPr>
            <a:picLocks noChangeAspect="1"/>
          </p:cNvPicPr>
          <p:nvPr/>
        </p:nvPicPr>
        <p:blipFill>
          <a:blip r:embed="rId2"/>
          <a:stretch>
            <a:fillRect/>
          </a:stretch>
        </p:blipFill>
        <p:spPr>
          <a:xfrm>
            <a:off x="6874289" y="5317159"/>
            <a:ext cx="1206500" cy="596900"/>
          </a:xfrm>
          <a:prstGeom prst="rect">
            <a:avLst/>
          </a:prstGeom>
        </p:spPr>
      </p:pic>
      <p:pic>
        <p:nvPicPr>
          <p:cNvPr id="10" name="Picture 9">
            <a:extLst>
              <a:ext uri="{FF2B5EF4-FFF2-40B4-BE49-F238E27FC236}">
                <a16:creationId xmlns:a16="http://schemas.microsoft.com/office/drawing/2014/main" id="{F3F4D7C8-9BF0-CD48-A222-32D8E101AA0B}"/>
              </a:ext>
            </a:extLst>
          </p:cNvPr>
          <p:cNvPicPr>
            <a:picLocks noChangeAspect="1"/>
          </p:cNvPicPr>
          <p:nvPr/>
        </p:nvPicPr>
        <p:blipFill>
          <a:blip r:embed="rId3"/>
          <a:stretch>
            <a:fillRect/>
          </a:stretch>
        </p:blipFill>
        <p:spPr>
          <a:xfrm>
            <a:off x="2088293" y="4326199"/>
            <a:ext cx="3435178" cy="2312794"/>
          </a:xfrm>
          <a:prstGeom prst="rect">
            <a:avLst/>
          </a:prstGeom>
        </p:spPr>
      </p:pic>
    </p:spTree>
    <p:extLst>
      <p:ext uri="{BB962C8B-B14F-4D97-AF65-F5344CB8AC3E}">
        <p14:creationId xmlns:p14="http://schemas.microsoft.com/office/powerpoint/2010/main" val="341420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7D4C2-DB0C-4841-84ED-A44F29CE362B}"/>
              </a:ext>
            </a:extLst>
          </p:cNvPr>
          <p:cNvSpPr>
            <a:spLocks noGrp="1"/>
          </p:cNvSpPr>
          <p:nvPr>
            <p:ph idx="1"/>
          </p:nvPr>
        </p:nvSpPr>
        <p:spPr>
          <a:xfrm>
            <a:off x="7521309" y="872458"/>
            <a:ext cx="3908691" cy="2395331"/>
          </a:xfrm>
        </p:spPr>
        <p:txBody>
          <a:bodyPr/>
          <a:lstStyle/>
          <a:p>
            <a:pPr marL="0" indent="0">
              <a:buNone/>
            </a:pPr>
            <a:r>
              <a:rPr lang="en-US" sz="1600" b="1" dirty="0"/>
              <a:t>Time series analysis:</a:t>
            </a:r>
          </a:p>
          <a:p>
            <a:r>
              <a:rPr lang="en-US" sz="1600" dirty="0"/>
              <a:t>As a final step, we predict the mean time for CFD resolution in Jan-2020 using an exponential smoothing time series method shown alongside.</a:t>
            </a:r>
          </a:p>
          <a:p>
            <a:r>
              <a:rPr lang="en-US" sz="1600" dirty="0"/>
              <a:t>The forecast itself is encouraging, showing the mean time to resolution of a CFD:</a:t>
            </a:r>
          </a:p>
          <a:p>
            <a:pPr lvl="1"/>
            <a:r>
              <a:rPr lang="en-US" sz="1200" dirty="0"/>
              <a:t>DF=0.3 -&gt; 576</a:t>
            </a:r>
          </a:p>
          <a:p>
            <a:pPr lvl="1"/>
            <a:r>
              <a:rPr lang="en-US" sz="1200" dirty="0"/>
              <a:t>DF=0.9 -&gt; 637</a:t>
            </a:r>
          </a:p>
          <a:p>
            <a:endParaRPr lang="en-US" dirty="0"/>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DE89C8BC-4347-BD43-A91F-A6F632932337}"/>
              </a:ext>
            </a:extLst>
          </p:cNvPr>
          <p:cNvSpPr>
            <a:spLocks noGrp="1"/>
          </p:cNvSpPr>
          <p:nvPr>
            <p:ph type="title"/>
          </p:nvPr>
        </p:nvSpPr>
        <p:spPr>
          <a:xfrm>
            <a:off x="0" y="1"/>
            <a:ext cx="11046941" cy="852615"/>
          </a:xfrm>
        </p:spPr>
        <p:txBody>
          <a:bodyPr>
            <a:normAutofit fontScale="90000"/>
          </a:bodyPr>
          <a:lstStyle/>
          <a:p>
            <a:pPr algn="ctr"/>
            <a:r>
              <a:rPr lang="en-US" sz="3200" b="1" dirty="0">
                <a:solidFill>
                  <a:schemeClr val="accent4"/>
                </a:solidFill>
              </a:rPr>
              <a:t>C</a:t>
            </a:r>
            <a:r>
              <a:rPr lang="en-US" sz="3200" b="1" dirty="0"/>
              <a:t>ontrol phase – Time series, Next-steps &amp; conclusion</a:t>
            </a:r>
            <a:br>
              <a:rPr lang="en-US" sz="3200" b="1" dirty="0"/>
            </a:br>
            <a:endParaRPr lang="en-US" sz="3200" b="1" dirty="0"/>
          </a:p>
        </p:txBody>
      </p:sp>
      <p:pic>
        <p:nvPicPr>
          <p:cNvPr id="8" name="Picture 7">
            <a:extLst>
              <a:ext uri="{FF2B5EF4-FFF2-40B4-BE49-F238E27FC236}">
                <a16:creationId xmlns:a16="http://schemas.microsoft.com/office/drawing/2014/main" id="{0E99FDDC-C7A0-4B4E-836C-37D4C4359E35}"/>
              </a:ext>
            </a:extLst>
          </p:cNvPr>
          <p:cNvPicPr>
            <a:picLocks noChangeAspect="1"/>
          </p:cNvPicPr>
          <p:nvPr/>
        </p:nvPicPr>
        <p:blipFill>
          <a:blip r:embed="rId2"/>
          <a:stretch>
            <a:fillRect/>
          </a:stretch>
        </p:blipFill>
        <p:spPr>
          <a:xfrm>
            <a:off x="69573" y="969550"/>
            <a:ext cx="3631899" cy="2201151"/>
          </a:xfrm>
          <a:prstGeom prst="rect">
            <a:avLst/>
          </a:prstGeom>
        </p:spPr>
      </p:pic>
      <p:pic>
        <p:nvPicPr>
          <p:cNvPr id="12" name="Picture 11">
            <a:extLst>
              <a:ext uri="{FF2B5EF4-FFF2-40B4-BE49-F238E27FC236}">
                <a16:creationId xmlns:a16="http://schemas.microsoft.com/office/drawing/2014/main" id="{E4C0C0A3-A81B-214D-BB4D-33C6B5E0E7A6}"/>
              </a:ext>
            </a:extLst>
          </p:cNvPr>
          <p:cNvPicPr>
            <a:picLocks noChangeAspect="1"/>
          </p:cNvPicPr>
          <p:nvPr/>
        </p:nvPicPr>
        <p:blipFill>
          <a:blip r:embed="rId3"/>
          <a:stretch>
            <a:fillRect/>
          </a:stretch>
        </p:blipFill>
        <p:spPr>
          <a:xfrm>
            <a:off x="3674166" y="969549"/>
            <a:ext cx="3745242" cy="2201151"/>
          </a:xfrm>
          <a:prstGeom prst="rect">
            <a:avLst/>
          </a:prstGeom>
        </p:spPr>
      </p:pic>
      <p:sp>
        <p:nvSpPr>
          <p:cNvPr id="13" name="TextBox 12">
            <a:extLst>
              <a:ext uri="{FF2B5EF4-FFF2-40B4-BE49-F238E27FC236}">
                <a16:creationId xmlns:a16="http://schemas.microsoft.com/office/drawing/2014/main" id="{96A3328D-C185-9E4B-9AA0-0DCB437C070B}"/>
              </a:ext>
            </a:extLst>
          </p:cNvPr>
          <p:cNvSpPr txBox="1"/>
          <p:nvPr/>
        </p:nvSpPr>
        <p:spPr>
          <a:xfrm>
            <a:off x="69573" y="3586720"/>
            <a:ext cx="8408504" cy="2585323"/>
          </a:xfrm>
          <a:prstGeom prst="rect">
            <a:avLst/>
          </a:prstGeom>
          <a:noFill/>
          <a:ln>
            <a:noFill/>
          </a:ln>
        </p:spPr>
        <p:txBody>
          <a:bodyPr wrap="square" rtlCol="0">
            <a:spAutoFit/>
          </a:bodyPr>
          <a:lstStyle/>
          <a:p>
            <a:r>
              <a:rPr lang="en-US" b="1" dirty="0"/>
              <a:t>Next steps &amp; conclusion</a:t>
            </a:r>
          </a:p>
          <a:p>
            <a:pPr marL="285750" indent="-285750">
              <a:buFont typeface="Arial" panose="020B0604020202020204" pitchFamily="34" charset="0"/>
              <a:buChar char="•"/>
            </a:pPr>
            <a:r>
              <a:rPr lang="en-US" dirty="0"/>
              <a:t>This is a pilot but just the sheer volume of data &amp; all the variables associated with a complex eco-system are overwhelming – hence we would spend some effort in automating the data-collection process itself</a:t>
            </a:r>
          </a:p>
          <a:p>
            <a:pPr marL="285750" indent="-285750">
              <a:buFont typeface="Arial" panose="020B0604020202020204" pitchFamily="34" charset="0"/>
              <a:buChar char="•"/>
            </a:pPr>
            <a:r>
              <a:rPr lang="en-US" dirty="0"/>
              <a:t>Continue driving process improvements &amp; make necessary changes to get meaningful results</a:t>
            </a:r>
          </a:p>
          <a:p>
            <a:endParaRPr lang="en-US" dirty="0"/>
          </a:p>
          <a:p>
            <a:r>
              <a:rPr lang="en-US" dirty="0"/>
              <a:t>Goal - Streaming an efficient pipeline for flow of defects with the aim itself being to bring the rate of defects down. </a:t>
            </a:r>
          </a:p>
        </p:txBody>
      </p:sp>
      <p:sp>
        <p:nvSpPr>
          <p:cNvPr id="14" name="TextBox 13">
            <a:extLst>
              <a:ext uri="{FF2B5EF4-FFF2-40B4-BE49-F238E27FC236}">
                <a16:creationId xmlns:a16="http://schemas.microsoft.com/office/drawing/2014/main" id="{9645E29F-9FBE-9848-B949-6B962D31FBD0}"/>
              </a:ext>
            </a:extLst>
          </p:cNvPr>
          <p:cNvSpPr txBox="1"/>
          <p:nvPr/>
        </p:nvSpPr>
        <p:spPr>
          <a:xfrm rot="20292000">
            <a:off x="8079439" y="3152001"/>
            <a:ext cx="2519643" cy="553998"/>
          </a:xfrm>
          <a:prstGeom prst="rect">
            <a:avLst/>
          </a:prstGeom>
          <a:solidFill>
            <a:srgbClr val="FFFF00"/>
          </a:solidFill>
          <a:ln>
            <a:noFill/>
          </a:ln>
        </p:spPr>
        <p:txBody>
          <a:bodyPr wrap="square" rtlCol="0">
            <a:spAutoFit/>
          </a:bodyPr>
          <a:lstStyle/>
          <a:p>
            <a:r>
              <a:rPr lang="en-US" sz="1200" b="1" dirty="0"/>
              <a:t>Initial Goal of 10% reduction in time to resolution of defects is met!</a:t>
            </a:r>
            <a:r>
              <a:rPr lang="en-US" dirty="0"/>
              <a:t> </a:t>
            </a:r>
          </a:p>
        </p:txBody>
      </p:sp>
    </p:spTree>
    <p:extLst>
      <p:ext uri="{BB962C8B-B14F-4D97-AF65-F5344CB8AC3E}">
        <p14:creationId xmlns:p14="http://schemas.microsoft.com/office/powerpoint/2010/main" val="56196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4FF02-6708-4642-BB97-E89EC175BD1B}"/>
              </a:ext>
            </a:extLst>
          </p:cNvPr>
          <p:cNvSpPr>
            <a:spLocks noGrp="1"/>
          </p:cNvSpPr>
          <p:nvPr>
            <p:ph idx="1"/>
          </p:nvPr>
        </p:nvSpPr>
        <p:spPr>
          <a:xfrm>
            <a:off x="0" y="753762"/>
            <a:ext cx="11353800" cy="5423201"/>
          </a:xfrm>
        </p:spPr>
        <p:txBody>
          <a:bodyPr>
            <a:normAutofit fontScale="77500" lnSpcReduction="20000"/>
          </a:bodyPr>
          <a:lstStyle/>
          <a:p>
            <a:pPr marL="0" indent="0" algn="ctr">
              <a:buNone/>
            </a:pPr>
            <a:r>
              <a:rPr lang="en-US" sz="3300" b="1" i="1" dirty="0"/>
              <a:t>Improve turn-around time &amp; time-to-resolution for customer found defects (CFDs).</a:t>
            </a:r>
          </a:p>
          <a:p>
            <a:pPr marL="0" indent="0" algn="ctr">
              <a:buNone/>
            </a:pPr>
            <a:r>
              <a:rPr lang="en-US" dirty="0"/>
              <a:t> </a:t>
            </a:r>
          </a:p>
          <a:p>
            <a:r>
              <a:rPr lang="en-US" b="1" dirty="0"/>
              <a:t>Impact </a:t>
            </a:r>
          </a:p>
          <a:p>
            <a:pPr lvl="1" fontAlgn="base"/>
            <a:r>
              <a:rPr lang="en-US" dirty="0"/>
              <a:t>Impact to Customers (Consumers) – Critical services and applications can be impacted depending on the severity of a CFD.  Severity is categorized P1-P4 (P1 being most severe) and correspondingly have a spiraling effects on their growth and revenue. </a:t>
            </a:r>
          </a:p>
          <a:p>
            <a:pPr lvl="1" fontAlgn="base"/>
            <a:r>
              <a:rPr lang="en-US" dirty="0"/>
              <a:t>Impact to R&amp;D (Producers) - Engaging multi-tier support/R&amp;D escalation groups, development and test teams investigating, root-causing and fixing CFDs impacts productivity &amp; delivery of critical milestones. </a:t>
            </a:r>
            <a:endParaRPr lang="en-US" dirty="0">
              <a:solidFill>
                <a:schemeClr val="bg1">
                  <a:lumMod val="65000"/>
                </a:schemeClr>
              </a:solidFill>
            </a:endParaRPr>
          </a:p>
          <a:p>
            <a:pPr marL="457200" lvl="1" indent="0" fontAlgn="base">
              <a:buNone/>
            </a:pPr>
            <a:endParaRPr lang="en-US" dirty="0">
              <a:solidFill>
                <a:schemeClr val="bg1">
                  <a:lumMod val="65000"/>
                </a:schemeClr>
              </a:solidFill>
            </a:endParaRPr>
          </a:p>
          <a:p>
            <a:pPr fontAlgn="base"/>
            <a:r>
              <a:rPr lang="en-US" b="1" dirty="0"/>
              <a:t>Goals</a:t>
            </a:r>
          </a:p>
          <a:p>
            <a:pPr lvl="1" fontAlgn="base"/>
            <a:r>
              <a:rPr lang="en-US" dirty="0"/>
              <a:t>~10% reduction </a:t>
            </a:r>
            <a:r>
              <a:rPr lang="en-US" dirty="0">
                <a:ea typeface="Menlo" panose="020B0609030804020204" pitchFamily="49" charset="0"/>
                <a:cs typeface="Menlo" panose="020B0609030804020204" pitchFamily="49" charset="0"/>
              </a:rPr>
              <a:t>in turn-around time/mean time to defect resolution </a:t>
            </a:r>
            <a:r>
              <a:rPr lang="en-US" dirty="0"/>
              <a:t>(in terms of hours) </a:t>
            </a:r>
            <a:endParaRPr lang="en-US" sz="4000" dirty="0"/>
          </a:p>
          <a:p>
            <a:pPr lvl="1" fontAlgn="base"/>
            <a:r>
              <a:rPr lang="en-US" dirty="0"/>
              <a:t>~5% lower incoming CFD rate – bracing some customer practices into our existing </a:t>
            </a:r>
          </a:p>
          <a:p>
            <a:pPr marL="457200" lvl="1" indent="0" fontAlgn="base">
              <a:buNone/>
            </a:pPr>
            <a:endParaRPr lang="en-US" dirty="0"/>
          </a:p>
          <a:p>
            <a:pPr fontAlgn="base"/>
            <a:r>
              <a:rPr lang="en-US" b="1" dirty="0"/>
              <a:t>Team</a:t>
            </a:r>
          </a:p>
          <a:p>
            <a:pPr marL="0" indent="0" fontAlgn="base">
              <a:buNone/>
            </a:pPr>
            <a:r>
              <a:rPr lang="en-US" dirty="0"/>
              <a:t>Vice-President - Quality Engineering, Customer Advocacy Specialist &amp; Sharat Sripada</a:t>
            </a:r>
          </a:p>
          <a:p>
            <a:pPr marL="0" indent="0" fontAlgn="base">
              <a:buNone/>
            </a:pPr>
            <a:r>
              <a:rPr lang="en-US" dirty="0"/>
              <a:t> </a:t>
            </a:r>
          </a:p>
          <a:p>
            <a:pPr marL="0" indent="0">
              <a:buNone/>
            </a:pPr>
            <a:r>
              <a:rPr lang="en-US" dirty="0">
                <a:solidFill>
                  <a:schemeClr val="bg1">
                    <a:lumMod val="65000"/>
                  </a:schemeClr>
                </a:solidFill>
              </a:rPr>
              <a:t>NOTE – Cannot callout a dollar value in Impact/Savings/Goals since it is protected by NDA.</a:t>
            </a:r>
            <a:endParaRPr lang="en-US" dirty="0"/>
          </a:p>
          <a:p>
            <a:pPr marL="0" indent="0">
              <a:buNone/>
            </a:pPr>
            <a:endParaRPr lang="en-US" dirty="0"/>
          </a:p>
        </p:txBody>
      </p:sp>
      <p:sp>
        <p:nvSpPr>
          <p:cNvPr id="4" name="Title 1">
            <a:extLst>
              <a:ext uri="{FF2B5EF4-FFF2-40B4-BE49-F238E27FC236}">
                <a16:creationId xmlns:a16="http://schemas.microsoft.com/office/drawing/2014/main" id="{12036ED1-2F97-5D4E-B4CA-2DEA67DC1070}"/>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D</a:t>
            </a:r>
            <a:r>
              <a:rPr lang="en-US" sz="3200" b="1" dirty="0"/>
              <a:t>efine – Problem Statement, Impact &amp; Goals</a:t>
            </a:r>
          </a:p>
        </p:txBody>
      </p:sp>
    </p:spTree>
    <p:extLst>
      <p:ext uri="{BB962C8B-B14F-4D97-AF65-F5344CB8AC3E}">
        <p14:creationId xmlns:p14="http://schemas.microsoft.com/office/powerpoint/2010/main" val="421868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0DD69-DE3D-6E44-8393-F0332AE15449}"/>
              </a:ext>
            </a:extLst>
          </p:cNvPr>
          <p:cNvSpPr>
            <a:spLocks noGrp="1"/>
          </p:cNvSpPr>
          <p:nvPr>
            <p:ph idx="1"/>
          </p:nvPr>
        </p:nvSpPr>
        <p:spPr>
          <a:xfrm>
            <a:off x="111211" y="852616"/>
            <a:ext cx="11711334" cy="5575893"/>
          </a:xfrm>
        </p:spPr>
        <p:txBody>
          <a:bodyPr>
            <a:normAutofit/>
          </a:bodyPr>
          <a:lstStyle/>
          <a:p>
            <a:pPr marL="0" indent="0">
              <a:buNone/>
            </a:pPr>
            <a:r>
              <a:rPr lang="en-US" sz="2000" b="1" dirty="0"/>
              <a:t>Defects</a:t>
            </a:r>
          </a:p>
          <a:p>
            <a:pPr marL="0" indent="0">
              <a:buNone/>
            </a:pPr>
            <a:r>
              <a:rPr lang="en-US" sz="1800" dirty="0"/>
              <a:t>Based on the goals, we were able to identify the following indices and determine some pilot values for each of the categories:</a:t>
            </a:r>
          </a:p>
          <a:p>
            <a:pPr lvl="1"/>
            <a:r>
              <a:rPr lang="en-US" sz="1800" dirty="0"/>
              <a:t>Turn-around time top contributors:</a:t>
            </a:r>
          </a:p>
          <a:p>
            <a:pPr lvl="2"/>
            <a:r>
              <a:rPr lang="en-US" sz="1600" dirty="0"/>
              <a:t>Define problem &gt; 24 hours</a:t>
            </a:r>
          </a:p>
          <a:p>
            <a:pPr lvl="2"/>
            <a:r>
              <a:rPr lang="en-US" sz="1600" dirty="0"/>
              <a:t>Upload logs &gt; 8 hours</a:t>
            </a:r>
          </a:p>
          <a:p>
            <a:pPr lvl="2"/>
            <a:r>
              <a:rPr lang="en-US" sz="1600" dirty="0"/>
              <a:t>Tag the right category/component &gt; 120 hours</a:t>
            </a:r>
          </a:p>
          <a:p>
            <a:pPr lvl="2"/>
            <a:r>
              <a:rPr lang="en-US" sz="1600" dirty="0"/>
              <a:t>To close defect after RCA &gt; 400 hours</a:t>
            </a:r>
          </a:p>
          <a:p>
            <a:pPr lvl="2"/>
            <a:r>
              <a:rPr lang="en-US" sz="1600" dirty="0"/>
              <a:t>Overall time to closure &gt; 600 hours</a:t>
            </a:r>
            <a:r>
              <a:rPr lang="en-US" dirty="0"/>
              <a:t>   </a:t>
            </a:r>
          </a:p>
          <a:p>
            <a:pPr lvl="1"/>
            <a:r>
              <a:rPr lang="en-US" sz="1800" dirty="0"/>
              <a:t>CFD incoming rate &gt; 5 per day </a:t>
            </a:r>
          </a:p>
          <a:p>
            <a:pPr marL="457200" lvl="1" indent="0">
              <a:buNone/>
            </a:pPr>
            <a:endParaRPr lang="en-US" dirty="0"/>
          </a:p>
          <a:p>
            <a:pPr marL="0" indent="0">
              <a:buNone/>
            </a:pPr>
            <a:r>
              <a:rPr lang="en-US" sz="2400" b="1" dirty="0"/>
              <a:t>Definitions</a:t>
            </a:r>
          </a:p>
          <a:p>
            <a:pPr lvl="1"/>
            <a:r>
              <a:rPr lang="en-US" sz="1600" dirty="0"/>
              <a:t>Define problem: Time a support Engineer takes to understand and define/create a defect in the Bug Tracking Tool (also explains steps he did to triage or remediate a problem)</a:t>
            </a:r>
          </a:p>
          <a:p>
            <a:pPr lvl="1"/>
            <a:r>
              <a:rPr lang="en-US" sz="1600" dirty="0"/>
              <a:t>Upload logs: Time a support Engineer  takes to collect diagnostic information/logs from customer production &amp; upload it to the defect in the Bug Tracking Tool</a:t>
            </a:r>
          </a:p>
          <a:p>
            <a:pPr lvl="1"/>
            <a:r>
              <a:rPr lang="en-US" sz="1600" dirty="0"/>
              <a:t>Tag the right category/component: Time a defect is un-attended to since it landed in a wrong component</a:t>
            </a:r>
          </a:p>
          <a:p>
            <a:pPr lvl="1"/>
            <a:r>
              <a:rPr lang="en-US" sz="1600" dirty="0"/>
              <a:t>To close defect after RCA: Time a defect is left open after an RCA for completion of other book-keeping processes</a:t>
            </a:r>
            <a:endParaRPr lang="en-US" dirty="0"/>
          </a:p>
          <a:p>
            <a:pPr lvl="2"/>
            <a:endParaRPr lang="en-US" dirty="0"/>
          </a:p>
          <a:p>
            <a:pPr lvl="2"/>
            <a:endParaRPr lang="en-US" dirty="0"/>
          </a:p>
        </p:txBody>
      </p:sp>
      <p:sp>
        <p:nvSpPr>
          <p:cNvPr id="4" name="Title 1">
            <a:extLst>
              <a:ext uri="{FF2B5EF4-FFF2-40B4-BE49-F238E27FC236}">
                <a16:creationId xmlns:a16="http://schemas.microsoft.com/office/drawing/2014/main" id="{7E5F2E1C-00E0-CD4D-AA79-8B18DEED3EA4}"/>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D</a:t>
            </a:r>
            <a:r>
              <a:rPr lang="en-US" sz="3200" b="1" dirty="0"/>
              <a:t>efine – Operational Definitions</a:t>
            </a:r>
          </a:p>
        </p:txBody>
      </p:sp>
    </p:spTree>
    <p:extLst>
      <p:ext uri="{BB962C8B-B14F-4D97-AF65-F5344CB8AC3E}">
        <p14:creationId xmlns:p14="http://schemas.microsoft.com/office/powerpoint/2010/main" val="383924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036ED1-2F97-5D4E-B4CA-2DEA67DC1070}"/>
              </a:ext>
            </a:extLst>
          </p:cNvPr>
          <p:cNvSpPr>
            <a:spLocks noGrp="1"/>
          </p:cNvSpPr>
          <p:nvPr>
            <p:ph type="title"/>
          </p:nvPr>
        </p:nvSpPr>
        <p:spPr>
          <a:xfrm>
            <a:off x="0" y="1"/>
            <a:ext cx="11046941" cy="852615"/>
          </a:xfrm>
        </p:spPr>
        <p:txBody>
          <a:bodyPr>
            <a:normAutofit/>
          </a:bodyPr>
          <a:lstStyle/>
          <a:p>
            <a:pPr algn="ctr"/>
            <a:r>
              <a:rPr lang="en-US" sz="3200" b="1" dirty="0">
                <a:solidFill>
                  <a:srgbClr val="FFC000"/>
                </a:solidFill>
              </a:rPr>
              <a:t>D</a:t>
            </a:r>
            <a:r>
              <a:rPr lang="en-US" sz="3200" b="1" dirty="0"/>
              <a:t>efine Phase – Process Map</a:t>
            </a:r>
          </a:p>
        </p:txBody>
      </p:sp>
      <p:pic>
        <p:nvPicPr>
          <p:cNvPr id="5" name="Picture 4">
            <a:extLst>
              <a:ext uri="{FF2B5EF4-FFF2-40B4-BE49-F238E27FC236}">
                <a16:creationId xmlns:a16="http://schemas.microsoft.com/office/drawing/2014/main" id="{3E9A0826-0278-4944-A2DF-2F1BA6DDEA2D}"/>
              </a:ext>
            </a:extLst>
          </p:cNvPr>
          <p:cNvPicPr>
            <a:picLocks noChangeAspect="1"/>
          </p:cNvPicPr>
          <p:nvPr/>
        </p:nvPicPr>
        <p:blipFill>
          <a:blip r:embed="rId2"/>
          <a:stretch>
            <a:fillRect/>
          </a:stretch>
        </p:blipFill>
        <p:spPr>
          <a:xfrm>
            <a:off x="573457" y="939113"/>
            <a:ext cx="7086996" cy="5449329"/>
          </a:xfrm>
          <a:prstGeom prst="rect">
            <a:avLst/>
          </a:prstGeom>
        </p:spPr>
      </p:pic>
      <p:sp>
        <p:nvSpPr>
          <p:cNvPr id="2" name="Oval 1">
            <a:extLst>
              <a:ext uri="{FF2B5EF4-FFF2-40B4-BE49-F238E27FC236}">
                <a16:creationId xmlns:a16="http://schemas.microsoft.com/office/drawing/2014/main" id="{953409BE-3F85-F043-BEDC-0116655946AB}"/>
              </a:ext>
            </a:extLst>
          </p:cNvPr>
          <p:cNvSpPr/>
          <p:nvPr/>
        </p:nvSpPr>
        <p:spPr>
          <a:xfrm>
            <a:off x="1371599" y="2125362"/>
            <a:ext cx="1099751" cy="2743200"/>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Callout 5">
            <a:extLst>
              <a:ext uri="{FF2B5EF4-FFF2-40B4-BE49-F238E27FC236}">
                <a16:creationId xmlns:a16="http://schemas.microsoft.com/office/drawing/2014/main" id="{EA92D6FC-063C-F14E-A7A4-29EF2D95BF00}"/>
              </a:ext>
            </a:extLst>
          </p:cNvPr>
          <p:cNvSpPr/>
          <p:nvPr/>
        </p:nvSpPr>
        <p:spPr>
          <a:xfrm>
            <a:off x="2582559" y="1180073"/>
            <a:ext cx="1680519" cy="852615"/>
          </a:xfrm>
          <a:prstGeom prst="wedgeEllipseCallout">
            <a:avLst>
              <a:gd name="adj1" fmla="val -81298"/>
              <a:gd name="adj2" fmla="val 81057"/>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chemeClr val="tx1"/>
                </a:solidFill>
              </a:rPr>
              <a:t>Improve customer turn-around times within each Tier of support</a:t>
            </a:r>
          </a:p>
        </p:txBody>
      </p:sp>
      <p:sp>
        <p:nvSpPr>
          <p:cNvPr id="8" name="Oval 7">
            <a:extLst>
              <a:ext uri="{FF2B5EF4-FFF2-40B4-BE49-F238E27FC236}">
                <a16:creationId xmlns:a16="http://schemas.microsoft.com/office/drawing/2014/main" id="{457FD205-D7A4-4849-88A0-FF8052B3D875}"/>
              </a:ext>
            </a:extLst>
          </p:cNvPr>
          <p:cNvSpPr/>
          <p:nvPr/>
        </p:nvSpPr>
        <p:spPr>
          <a:xfrm>
            <a:off x="4676660" y="1408670"/>
            <a:ext cx="1099750" cy="232307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a:extLst>
              <a:ext uri="{FF2B5EF4-FFF2-40B4-BE49-F238E27FC236}">
                <a16:creationId xmlns:a16="http://schemas.microsoft.com/office/drawing/2014/main" id="{3E9EDEA5-F797-2D40-A453-767A38034FA8}"/>
              </a:ext>
            </a:extLst>
          </p:cNvPr>
          <p:cNvSpPr/>
          <p:nvPr/>
        </p:nvSpPr>
        <p:spPr>
          <a:xfrm>
            <a:off x="5776410" y="1087395"/>
            <a:ext cx="1724141" cy="976187"/>
          </a:xfrm>
          <a:prstGeom prst="wedgeEllipseCallout">
            <a:avLst>
              <a:gd name="adj1" fmla="val -58533"/>
              <a:gd name="adj2" fmla="val 75325"/>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chemeClr val="tx1"/>
                </a:solidFill>
              </a:rPr>
              <a:t> Incorporate customer workflows to improve product quality (hence lower CFDs)</a:t>
            </a:r>
          </a:p>
        </p:txBody>
      </p:sp>
      <p:sp>
        <p:nvSpPr>
          <p:cNvPr id="10" name="Content Placeholder 2">
            <a:extLst>
              <a:ext uri="{FF2B5EF4-FFF2-40B4-BE49-F238E27FC236}">
                <a16:creationId xmlns:a16="http://schemas.microsoft.com/office/drawing/2014/main" id="{AC736AF9-B8CC-1145-AB8B-CBA7581A9445}"/>
              </a:ext>
            </a:extLst>
          </p:cNvPr>
          <p:cNvSpPr>
            <a:spLocks noGrp="1"/>
          </p:cNvSpPr>
          <p:nvPr>
            <p:ph idx="1"/>
          </p:nvPr>
        </p:nvSpPr>
        <p:spPr>
          <a:xfrm>
            <a:off x="7719612" y="1952366"/>
            <a:ext cx="4472388" cy="3558747"/>
          </a:xfrm>
        </p:spPr>
        <p:txBody>
          <a:bodyPr>
            <a:normAutofit/>
          </a:bodyPr>
          <a:lstStyle/>
          <a:p>
            <a:pPr marL="0" indent="0">
              <a:buNone/>
            </a:pPr>
            <a:r>
              <a:rPr lang="en-US" sz="1800" dirty="0"/>
              <a:t>Identified broadly two areas of process improvement:</a:t>
            </a:r>
          </a:p>
          <a:p>
            <a:pPr marL="0" indent="0">
              <a:buNone/>
            </a:pPr>
            <a:r>
              <a:rPr lang="en-US" sz="1600" dirty="0"/>
              <a:t>1. Improve turn-around times within various Tiers of support</a:t>
            </a:r>
          </a:p>
          <a:p>
            <a:pPr marL="0" indent="0">
              <a:buNone/>
            </a:pPr>
            <a:r>
              <a:rPr lang="en-US" sz="1600" dirty="0"/>
              <a:t>2. Enhance certain R&amp;D practices to improve overall product quality (reviews, incorporating customer workflows, automation </a:t>
            </a:r>
            <a:r>
              <a:rPr lang="en-US" sz="1600" dirty="0" err="1"/>
              <a:t>etc</a:t>
            </a:r>
            <a:r>
              <a:rPr lang="en-US" sz="1600" dirty="0"/>
              <a:t>). </a:t>
            </a:r>
          </a:p>
          <a:p>
            <a:pPr marL="0" indent="0">
              <a:buNone/>
            </a:pPr>
            <a:r>
              <a:rPr lang="en-US" sz="1600" b="1" dirty="0"/>
              <a:t>NOTE </a:t>
            </a:r>
            <a:r>
              <a:rPr lang="en-US" sz="1600" dirty="0"/>
              <a:t>– Pilot for (2) of the process improvement is planned in Phase-2, Q1 FY-2020. We will merely, plot/use some meaningful data but do not strive to prove any benefits. </a:t>
            </a:r>
          </a:p>
          <a:p>
            <a:pPr marL="0" indent="0">
              <a:buNone/>
            </a:pPr>
            <a:endParaRPr lang="en-US" sz="1600" dirty="0"/>
          </a:p>
          <a:p>
            <a:pPr marL="457200" lvl="1" indent="0">
              <a:buNone/>
            </a:pPr>
            <a:endParaRPr lang="en-US" sz="1600" dirty="0"/>
          </a:p>
          <a:p>
            <a:pPr marL="457200" lvl="1" indent="0">
              <a:buNone/>
            </a:pPr>
            <a:endParaRPr lang="en-US" sz="1600" dirty="0"/>
          </a:p>
        </p:txBody>
      </p:sp>
    </p:spTree>
    <p:extLst>
      <p:ext uri="{BB962C8B-B14F-4D97-AF65-F5344CB8AC3E}">
        <p14:creationId xmlns:p14="http://schemas.microsoft.com/office/powerpoint/2010/main" val="105911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9CCC-F09D-0449-A7F4-A24849B23B75}"/>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M</a:t>
            </a:r>
            <a:r>
              <a:rPr lang="en-US" sz="3200" b="1" dirty="0"/>
              <a:t>easure Phase – Data collection</a:t>
            </a:r>
          </a:p>
        </p:txBody>
      </p:sp>
      <p:pic>
        <p:nvPicPr>
          <p:cNvPr id="9" name="Picture 8">
            <a:extLst>
              <a:ext uri="{FF2B5EF4-FFF2-40B4-BE49-F238E27FC236}">
                <a16:creationId xmlns:a16="http://schemas.microsoft.com/office/drawing/2014/main" id="{E0CD49B8-C780-9F41-A625-4B841F63604C}"/>
              </a:ext>
            </a:extLst>
          </p:cNvPr>
          <p:cNvPicPr>
            <a:picLocks noChangeAspect="1"/>
          </p:cNvPicPr>
          <p:nvPr/>
        </p:nvPicPr>
        <p:blipFill>
          <a:blip r:embed="rId2"/>
          <a:stretch>
            <a:fillRect/>
          </a:stretch>
        </p:blipFill>
        <p:spPr>
          <a:xfrm>
            <a:off x="644096" y="852616"/>
            <a:ext cx="6309294" cy="3301238"/>
          </a:xfrm>
          <a:prstGeom prst="rect">
            <a:avLst/>
          </a:prstGeom>
        </p:spPr>
      </p:pic>
      <p:sp>
        <p:nvSpPr>
          <p:cNvPr id="10" name="Content Placeholder 2">
            <a:extLst>
              <a:ext uri="{FF2B5EF4-FFF2-40B4-BE49-F238E27FC236}">
                <a16:creationId xmlns:a16="http://schemas.microsoft.com/office/drawing/2014/main" id="{532896F8-C5D4-F241-AEE9-4EBBE300CE52}"/>
              </a:ext>
            </a:extLst>
          </p:cNvPr>
          <p:cNvSpPr>
            <a:spLocks noGrp="1"/>
          </p:cNvSpPr>
          <p:nvPr>
            <p:ph idx="1"/>
          </p:nvPr>
        </p:nvSpPr>
        <p:spPr>
          <a:xfrm>
            <a:off x="7068064" y="741405"/>
            <a:ext cx="5123936" cy="6116594"/>
          </a:xfrm>
        </p:spPr>
        <p:txBody>
          <a:bodyPr>
            <a:normAutofit/>
          </a:bodyPr>
          <a:lstStyle/>
          <a:p>
            <a:r>
              <a:rPr lang="en-US" sz="1800" dirty="0"/>
              <a:t>In an attempt to study trends we sampled data of incoming defects during the period of Jul-Sept 19 and plotted a baseline (10x defects from each month)</a:t>
            </a:r>
          </a:p>
          <a:p>
            <a:r>
              <a:rPr lang="en-US" sz="1800" dirty="0"/>
              <a:t>We broadly measured time-taken for defects across Tier-1 technical-support, Core Engineering/Escalation support &amp; the Overall turn-around times* for defects (which includes an RCA &amp; release)</a:t>
            </a:r>
          </a:p>
          <a:p>
            <a:r>
              <a:rPr lang="en-US" sz="1800" dirty="0"/>
              <a:t>Since all measurements are in terms of ‘hours’ this data will be classified as </a:t>
            </a:r>
            <a:r>
              <a:rPr lang="en-US" sz="1800" b="1" i="1" dirty="0"/>
              <a:t>CONTINUOS</a:t>
            </a:r>
            <a:endParaRPr lang="en-US" sz="1800" dirty="0"/>
          </a:p>
          <a:p>
            <a:pPr marL="0" indent="0">
              <a:buNone/>
            </a:pPr>
            <a:r>
              <a:rPr lang="en-US" sz="1200" dirty="0">
                <a:solidFill>
                  <a:schemeClr val="bg1">
                    <a:lumMod val="50000"/>
                  </a:schemeClr>
                </a:solidFill>
              </a:rPr>
              <a:t>* Overall turn-around time is not additive of the time defects spend in Tier-1/Escalation support (it involves additional R&amp;D practices).</a:t>
            </a:r>
          </a:p>
        </p:txBody>
      </p:sp>
      <p:pic>
        <p:nvPicPr>
          <p:cNvPr id="12" name="Picture 11">
            <a:extLst>
              <a:ext uri="{FF2B5EF4-FFF2-40B4-BE49-F238E27FC236}">
                <a16:creationId xmlns:a16="http://schemas.microsoft.com/office/drawing/2014/main" id="{524A9512-9545-D745-950D-724AB7B6D895}"/>
              </a:ext>
            </a:extLst>
          </p:cNvPr>
          <p:cNvPicPr>
            <a:picLocks noChangeAspect="1"/>
          </p:cNvPicPr>
          <p:nvPr/>
        </p:nvPicPr>
        <p:blipFill>
          <a:blip r:embed="rId3"/>
          <a:stretch>
            <a:fillRect/>
          </a:stretch>
        </p:blipFill>
        <p:spPr>
          <a:xfrm>
            <a:off x="4047855" y="4277422"/>
            <a:ext cx="2905535" cy="2012167"/>
          </a:xfrm>
          <a:prstGeom prst="rect">
            <a:avLst/>
          </a:prstGeom>
        </p:spPr>
      </p:pic>
      <p:pic>
        <p:nvPicPr>
          <p:cNvPr id="14" name="Picture 13">
            <a:extLst>
              <a:ext uri="{FF2B5EF4-FFF2-40B4-BE49-F238E27FC236}">
                <a16:creationId xmlns:a16="http://schemas.microsoft.com/office/drawing/2014/main" id="{58C39B13-13E5-2644-B7FD-D73363655166}"/>
              </a:ext>
            </a:extLst>
          </p:cNvPr>
          <p:cNvPicPr>
            <a:picLocks noChangeAspect="1"/>
          </p:cNvPicPr>
          <p:nvPr/>
        </p:nvPicPr>
        <p:blipFill>
          <a:blip r:embed="rId4"/>
          <a:stretch>
            <a:fillRect/>
          </a:stretch>
        </p:blipFill>
        <p:spPr>
          <a:xfrm>
            <a:off x="644096" y="4265065"/>
            <a:ext cx="3403759" cy="2012167"/>
          </a:xfrm>
          <a:prstGeom prst="rect">
            <a:avLst/>
          </a:prstGeom>
        </p:spPr>
      </p:pic>
    </p:spTree>
    <p:extLst>
      <p:ext uri="{BB962C8B-B14F-4D97-AF65-F5344CB8AC3E}">
        <p14:creationId xmlns:p14="http://schemas.microsoft.com/office/powerpoint/2010/main" val="288935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EEAAF7-9466-704C-BFE0-75967E7B67A7}"/>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M</a:t>
            </a:r>
            <a:r>
              <a:rPr lang="en-US" sz="3200" b="1" dirty="0"/>
              <a:t>easure Phase – Data collection (cont.)</a:t>
            </a:r>
          </a:p>
        </p:txBody>
      </p:sp>
      <p:pic>
        <p:nvPicPr>
          <p:cNvPr id="13" name="Picture 12">
            <a:extLst>
              <a:ext uri="{FF2B5EF4-FFF2-40B4-BE49-F238E27FC236}">
                <a16:creationId xmlns:a16="http://schemas.microsoft.com/office/drawing/2014/main" id="{2AD73600-86D0-4D4D-AC5B-5BBB74C4E61C}"/>
              </a:ext>
            </a:extLst>
          </p:cNvPr>
          <p:cNvPicPr>
            <a:picLocks noChangeAspect="1"/>
          </p:cNvPicPr>
          <p:nvPr/>
        </p:nvPicPr>
        <p:blipFill>
          <a:blip r:embed="rId2"/>
          <a:stretch>
            <a:fillRect/>
          </a:stretch>
        </p:blipFill>
        <p:spPr>
          <a:xfrm>
            <a:off x="1882345" y="840259"/>
            <a:ext cx="4213655" cy="5460746"/>
          </a:xfrm>
          <a:prstGeom prst="rect">
            <a:avLst/>
          </a:prstGeom>
        </p:spPr>
      </p:pic>
      <p:sp>
        <p:nvSpPr>
          <p:cNvPr id="15" name="Content Placeholder 2">
            <a:extLst>
              <a:ext uri="{FF2B5EF4-FFF2-40B4-BE49-F238E27FC236}">
                <a16:creationId xmlns:a16="http://schemas.microsoft.com/office/drawing/2014/main" id="{5D575DA0-A17B-364C-B41B-3325B673F2B3}"/>
              </a:ext>
            </a:extLst>
          </p:cNvPr>
          <p:cNvSpPr>
            <a:spLocks noGrp="1"/>
          </p:cNvSpPr>
          <p:nvPr>
            <p:ph idx="1"/>
          </p:nvPr>
        </p:nvSpPr>
        <p:spPr>
          <a:xfrm>
            <a:off x="6493476" y="2134629"/>
            <a:ext cx="4800599" cy="2588741"/>
          </a:xfrm>
        </p:spPr>
        <p:txBody>
          <a:bodyPr>
            <a:normAutofit/>
          </a:bodyPr>
          <a:lstStyle/>
          <a:p>
            <a:r>
              <a:rPr lang="en-US" sz="1800" dirty="0"/>
              <a:t>In this table are presented some top contributors which have been defined earlier under Define Phase – ‘Operational Definitions’</a:t>
            </a:r>
          </a:p>
          <a:p>
            <a:r>
              <a:rPr lang="en-US" sz="1800" dirty="0"/>
              <a:t>The data is specific to the time-line Jul-Sept 2019 &amp; will collect a similar data for Oct-Dec 2019 where we will drive some process improvements.  </a:t>
            </a:r>
            <a:endParaRPr lang="en-US" dirty="0"/>
          </a:p>
        </p:txBody>
      </p:sp>
    </p:spTree>
    <p:extLst>
      <p:ext uri="{BB962C8B-B14F-4D97-AF65-F5344CB8AC3E}">
        <p14:creationId xmlns:p14="http://schemas.microsoft.com/office/powerpoint/2010/main" val="232504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76649-972B-B64F-9D29-F957DCE2F4C0}"/>
              </a:ext>
            </a:extLst>
          </p:cNvPr>
          <p:cNvSpPr>
            <a:spLocks noGrp="1"/>
          </p:cNvSpPr>
          <p:nvPr>
            <p:ph idx="1"/>
          </p:nvPr>
        </p:nvSpPr>
        <p:spPr>
          <a:xfrm>
            <a:off x="6096000" y="1050325"/>
            <a:ext cx="5049795" cy="4040660"/>
          </a:xfrm>
        </p:spPr>
        <p:txBody>
          <a:bodyPr>
            <a:normAutofit/>
          </a:bodyPr>
          <a:lstStyle/>
          <a:p>
            <a:r>
              <a:rPr lang="en-US" sz="1800" dirty="0"/>
              <a:t>To further examine the nature of the defects we classified them based on their severity: P1, P2, P3, P4 (P1 being most severe)</a:t>
            </a:r>
          </a:p>
          <a:p>
            <a:r>
              <a:rPr lang="en-US" sz="1800" dirty="0"/>
              <a:t>From the Pareto Chart: Applying the 80/20 principle – 80% of the problems are due to P3 category (20%) of bugs in the system </a:t>
            </a:r>
          </a:p>
          <a:p>
            <a:r>
              <a:rPr lang="en-US" sz="1800" dirty="0"/>
              <a:t>This is an important data-point we are trying to mine, to understand if there are any patterns to certain components of the software falling in this category.</a:t>
            </a:r>
          </a:p>
          <a:p>
            <a:endParaRPr lang="en-US" sz="1800" dirty="0"/>
          </a:p>
        </p:txBody>
      </p:sp>
      <p:sp>
        <p:nvSpPr>
          <p:cNvPr id="4" name="Title 1">
            <a:extLst>
              <a:ext uri="{FF2B5EF4-FFF2-40B4-BE49-F238E27FC236}">
                <a16:creationId xmlns:a16="http://schemas.microsoft.com/office/drawing/2014/main" id="{E2E66391-6A46-1B48-9D98-8510C7BCC84A}"/>
              </a:ext>
            </a:extLst>
          </p:cNvPr>
          <p:cNvSpPr>
            <a:spLocks noGrp="1"/>
          </p:cNvSpPr>
          <p:nvPr>
            <p:ph type="title"/>
          </p:nvPr>
        </p:nvSpPr>
        <p:spPr>
          <a:xfrm>
            <a:off x="-1" y="0"/>
            <a:ext cx="11046941" cy="852615"/>
          </a:xfrm>
        </p:spPr>
        <p:txBody>
          <a:bodyPr>
            <a:normAutofit fontScale="90000"/>
          </a:bodyPr>
          <a:lstStyle/>
          <a:p>
            <a:pPr algn="ctr"/>
            <a:r>
              <a:rPr lang="en-US" sz="3200" b="1" dirty="0">
                <a:solidFill>
                  <a:schemeClr val="accent4"/>
                </a:solidFill>
              </a:rPr>
              <a:t>M</a:t>
            </a:r>
            <a:r>
              <a:rPr lang="en-US" sz="3200" b="1" dirty="0"/>
              <a:t>easure phase – Pareto Chart</a:t>
            </a:r>
            <a:br>
              <a:rPr lang="en-US" sz="3200" b="1" dirty="0"/>
            </a:br>
            <a:endParaRPr lang="en-US" sz="3200" b="1" dirty="0"/>
          </a:p>
        </p:txBody>
      </p:sp>
      <p:pic>
        <p:nvPicPr>
          <p:cNvPr id="8" name="Picture 7">
            <a:extLst>
              <a:ext uri="{FF2B5EF4-FFF2-40B4-BE49-F238E27FC236}">
                <a16:creationId xmlns:a16="http://schemas.microsoft.com/office/drawing/2014/main" id="{CA05852A-BECE-C748-9C6B-D8B4CAC25FE7}"/>
              </a:ext>
            </a:extLst>
          </p:cNvPr>
          <p:cNvPicPr>
            <a:picLocks noChangeAspect="1"/>
          </p:cNvPicPr>
          <p:nvPr/>
        </p:nvPicPr>
        <p:blipFill>
          <a:blip r:embed="rId2"/>
          <a:stretch>
            <a:fillRect/>
          </a:stretch>
        </p:blipFill>
        <p:spPr>
          <a:xfrm>
            <a:off x="336579" y="1309815"/>
            <a:ext cx="5186891" cy="3422822"/>
          </a:xfrm>
          <a:prstGeom prst="rect">
            <a:avLst/>
          </a:prstGeom>
        </p:spPr>
      </p:pic>
    </p:spTree>
    <p:extLst>
      <p:ext uri="{BB962C8B-B14F-4D97-AF65-F5344CB8AC3E}">
        <p14:creationId xmlns:p14="http://schemas.microsoft.com/office/powerpoint/2010/main" val="192479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9CCC-F09D-0449-A7F4-A24849B23B75}"/>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M</a:t>
            </a:r>
            <a:r>
              <a:rPr lang="en-US" sz="3200" b="1" dirty="0"/>
              <a:t>easure Phase – Data collection</a:t>
            </a:r>
          </a:p>
        </p:txBody>
      </p:sp>
      <p:graphicFrame>
        <p:nvGraphicFramePr>
          <p:cNvPr id="11" name="Table 10">
            <a:extLst>
              <a:ext uri="{FF2B5EF4-FFF2-40B4-BE49-F238E27FC236}">
                <a16:creationId xmlns:a16="http://schemas.microsoft.com/office/drawing/2014/main" id="{3406FCBF-A966-4943-A9CB-092FB316C1D2}"/>
              </a:ext>
            </a:extLst>
          </p:cNvPr>
          <p:cNvGraphicFramePr>
            <a:graphicFrameLocks noGrp="1"/>
          </p:cNvGraphicFramePr>
          <p:nvPr>
            <p:extLst>
              <p:ext uri="{D42A27DB-BD31-4B8C-83A1-F6EECF244321}">
                <p14:modId xmlns:p14="http://schemas.microsoft.com/office/powerpoint/2010/main" val="2530615000"/>
              </p:ext>
            </p:extLst>
          </p:nvPr>
        </p:nvGraphicFramePr>
        <p:xfrm>
          <a:off x="605482" y="852615"/>
          <a:ext cx="10120184" cy="5729959"/>
        </p:xfrm>
        <a:graphic>
          <a:graphicData uri="http://schemas.openxmlformats.org/drawingml/2006/table">
            <a:tbl>
              <a:tblPr firstRow="1" bandRow="1">
                <a:tableStyleId>{6E25E649-3F16-4E02-A733-19D2CDBF48F0}</a:tableStyleId>
              </a:tblPr>
              <a:tblGrid>
                <a:gridCol w="2663207">
                  <a:extLst>
                    <a:ext uri="{9D8B030D-6E8A-4147-A177-3AD203B41FA5}">
                      <a16:colId xmlns:a16="http://schemas.microsoft.com/office/drawing/2014/main" val="20000"/>
                    </a:ext>
                  </a:extLst>
                </a:gridCol>
                <a:gridCol w="1864244">
                  <a:extLst>
                    <a:ext uri="{9D8B030D-6E8A-4147-A177-3AD203B41FA5}">
                      <a16:colId xmlns:a16="http://schemas.microsoft.com/office/drawing/2014/main" val="20001"/>
                    </a:ext>
                  </a:extLst>
                </a:gridCol>
                <a:gridCol w="1775470">
                  <a:extLst>
                    <a:ext uri="{9D8B030D-6E8A-4147-A177-3AD203B41FA5}">
                      <a16:colId xmlns:a16="http://schemas.microsoft.com/office/drawing/2014/main" val="20002"/>
                    </a:ext>
                  </a:extLst>
                </a:gridCol>
                <a:gridCol w="1509149">
                  <a:extLst>
                    <a:ext uri="{9D8B030D-6E8A-4147-A177-3AD203B41FA5}">
                      <a16:colId xmlns:a16="http://schemas.microsoft.com/office/drawing/2014/main" val="20003"/>
                    </a:ext>
                  </a:extLst>
                </a:gridCol>
                <a:gridCol w="1154057">
                  <a:extLst>
                    <a:ext uri="{9D8B030D-6E8A-4147-A177-3AD203B41FA5}">
                      <a16:colId xmlns:a16="http://schemas.microsoft.com/office/drawing/2014/main" val="20004"/>
                    </a:ext>
                  </a:extLst>
                </a:gridCol>
                <a:gridCol w="1154057">
                  <a:extLst>
                    <a:ext uri="{9D8B030D-6E8A-4147-A177-3AD203B41FA5}">
                      <a16:colId xmlns:a16="http://schemas.microsoft.com/office/drawing/2014/main" val="20005"/>
                    </a:ext>
                  </a:extLst>
                </a:gridCol>
              </a:tblGrid>
              <a:tr h="632963">
                <a:tc>
                  <a:txBody>
                    <a:bodyPr/>
                    <a:lstStyle/>
                    <a:p>
                      <a:pPr algn="ctr"/>
                      <a:r>
                        <a:rPr lang="en-US" sz="1200" dirty="0">
                          <a:solidFill>
                            <a:schemeClr val="tx1"/>
                          </a:solidFill>
                        </a:rPr>
                        <a:t>Performance</a:t>
                      </a:r>
                      <a:r>
                        <a:rPr lang="en-US" sz="1200" baseline="0" dirty="0">
                          <a:solidFill>
                            <a:schemeClr val="tx1"/>
                          </a:solidFill>
                        </a:rPr>
                        <a:t> Measure</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Data Source and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How Will Data Be Collected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Who will Collect</a:t>
                      </a:r>
                      <a:r>
                        <a:rPr lang="en-US" sz="1200" baseline="0" dirty="0">
                          <a:solidFill>
                            <a:schemeClr val="tx1"/>
                          </a:solidFill>
                        </a:rPr>
                        <a:t> Data</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When will Data be Collected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Target Sample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632963">
                <a:tc>
                  <a:txBody>
                    <a:bodyPr/>
                    <a:lstStyle/>
                    <a:p>
                      <a:pPr marL="171450" indent="-171450">
                        <a:buFont typeface="Arial" panose="020B0604020202020204" pitchFamily="34" charset="0"/>
                        <a:buChar char="•"/>
                      </a:pPr>
                      <a:r>
                        <a:rPr lang="en-US" sz="1200" dirty="0">
                          <a:solidFill>
                            <a:schemeClr val="tx1"/>
                          </a:solidFill>
                        </a:rPr>
                        <a:t>Monitor incoming defects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Manual + Download bug-list as csv/import to 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All that is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2963">
                <a:tc>
                  <a:txBody>
                    <a:bodyPr/>
                    <a:lstStyle/>
                    <a:p>
                      <a:pPr marL="171450" indent="-171450">
                        <a:buFont typeface="Arial" panose="020B0604020202020204" pitchFamily="34" charset="0"/>
                        <a:buChar char="•"/>
                      </a:pPr>
                      <a:r>
                        <a:rPr lang="en-US" sz="1200" dirty="0">
                          <a:solidFill>
                            <a:schemeClr val="tx1"/>
                          </a:solidFill>
                        </a:rPr>
                        <a:t>Overall time(in hours) a CFD spends in each Tier of support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Ingest data in excel (derived from raw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44987">
                <a:tc>
                  <a:txBody>
                    <a:bodyPr/>
                    <a:lstStyle/>
                    <a:p>
                      <a:pPr marL="171450" indent="-171450">
                        <a:buFont typeface="Arial" panose="020B0604020202020204" pitchFamily="34" charset="0"/>
                        <a:buChar char="•"/>
                      </a:pPr>
                      <a:r>
                        <a:rPr lang="en-US" sz="1200" dirty="0">
                          <a:solidFill>
                            <a:schemeClr val="tx1"/>
                          </a:solidFill>
                        </a:rPr>
                        <a:t>Time consumed in support to define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Not readily available – needs to derived reading through the defect lifecycle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720315"/>
                  </a:ext>
                </a:extLst>
              </a:tr>
              <a:tr h="544987">
                <a:tc>
                  <a:txBody>
                    <a:bodyPr/>
                    <a:lstStyle/>
                    <a:p>
                      <a:pPr marL="171450" indent="-171450">
                        <a:buFont typeface="Arial" panose="020B0604020202020204" pitchFamily="34" charset="0"/>
                        <a:buChar char="•"/>
                      </a:pPr>
                      <a:r>
                        <a:rPr lang="en-US" sz="1200" dirty="0">
                          <a:solidFill>
                            <a:schemeClr val="tx1"/>
                          </a:solidFill>
                        </a:rPr>
                        <a:t>Time consumed to upload logs &amp; make data available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Not readily available – needs to derived reading through the defect lifecycle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4380942"/>
                  </a:ext>
                </a:extLst>
              </a:tr>
              <a:tr h="544987">
                <a:tc>
                  <a:txBody>
                    <a:bodyPr/>
                    <a:lstStyle/>
                    <a:p>
                      <a:pPr marL="171450" indent="-171450">
                        <a:buFont typeface="Arial" panose="020B0604020202020204" pitchFamily="34" charset="0"/>
                        <a:buChar char="•"/>
                      </a:pPr>
                      <a:r>
                        <a:rPr lang="en-US" sz="1200" dirty="0">
                          <a:solidFill>
                            <a:schemeClr val="tx1"/>
                          </a:solidFill>
                        </a:rPr>
                        <a:t>Time consumed for the defect to go to the right 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Not readily available – needs to derived reading through the defect lifecycle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3561424"/>
                  </a:ext>
                </a:extLst>
              </a:tr>
              <a:tr h="544987">
                <a:tc>
                  <a:txBody>
                    <a:bodyPr/>
                    <a:lstStyle/>
                    <a:p>
                      <a:pPr marL="171450" indent="-171450">
                        <a:buFont typeface="Arial" panose="020B0604020202020204" pitchFamily="34" charset="0"/>
                        <a:buChar char="•"/>
                      </a:pPr>
                      <a:r>
                        <a:rPr lang="en-US" sz="1200" dirty="0">
                          <a:solidFill>
                            <a:schemeClr val="tx1"/>
                          </a:solidFill>
                        </a:rPr>
                        <a:t>Time to identify a workaround (if applicable)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Not readily available – needs to derived reading through the defect lifecycle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35960"/>
                  </a:ext>
                </a:extLst>
              </a:tr>
              <a:tr h="517879">
                <a:tc>
                  <a:txBody>
                    <a:bodyPr/>
                    <a:lstStyle/>
                    <a:p>
                      <a:pPr marL="171450" indent="-171450">
                        <a:buFont typeface="Arial" panose="020B0604020202020204" pitchFamily="34" charset="0"/>
                        <a:buChar char="•"/>
                      </a:pPr>
                      <a:r>
                        <a:rPr lang="en-US" sz="1200" dirty="0">
                          <a:solidFill>
                            <a:schemeClr val="tx1"/>
                          </a:solidFill>
                        </a:rPr>
                        <a:t>Normalizing data from </a:t>
                      </a:r>
                      <a:r>
                        <a:rPr lang="en-US" sz="1200" dirty="0" err="1">
                          <a:solidFill>
                            <a:schemeClr val="tx1"/>
                          </a:solidFill>
                        </a:rPr>
                        <a:t>day:hour:min</a:t>
                      </a:r>
                      <a:r>
                        <a:rPr lang="en-US" sz="1200" dirty="0">
                          <a:solidFill>
                            <a:schemeClr val="tx1"/>
                          </a:solidFill>
                        </a:rPr>
                        <a:t> to hours to have a single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CSV/Excel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794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57B07B-4C0F-224F-B342-451EDE61EB94}"/>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M</a:t>
            </a:r>
            <a:r>
              <a:rPr lang="en-US" sz="3200" b="1" dirty="0"/>
              <a:t>easure phase – SQL &amp; Measurement Error</a:t>
            </a:r>
          </a:p>
        </p:txBody>
      </p:sp>
      <p:graphicFrame>
        <p:nvGraphicFramePr>
          <p:cNvPr id="8" name="Table 7">
            <a:extLst>
              <a:ext uri="{FF2B5EF4-FFF2-40B4-BE49-F238E27FC236}">
                <a16:creationId xmlns:a16="http://schemas.microsoft.com/office/drawing/2014/main" id="{114F1412-E8BB-5240-AE44-A3F5B384E297}"/>
              </a:ext>
            </a:extLst>
          </p:cNvPr>
          <p:cNvGraphicFramePr>
            <a:graphicFrameLocks noGrp="1"/>
          </p:cNvGraphicFramePr>
          <p:nvPr>
            <p:extLst>
              <p:ext uri="{D42A27DB-BD31-4B8C-83A1-F6EECF244321}">
                <p14:modId xmlns:p14="http://schemas.microsoft.com/office/powerpoint/2010/main" val="3755599451"/>
              </p:ext>
            </p:extLst>
          </p:nvPr>
        </p:nvGraphicFramePr>
        <p:xfrm>
          <a:off x="1145057" y="723408"/>
          <a:ext cx="7714738" cy="3048000"/>
        </p:xfrm>
        <a:graphic>
          <a:graphicData uri="http://schemas.openxmlformats.org/drawingml/2006/table">
            <a:tbl>
              <a:tblPr firstRow="1" bandRow="1">
                <a:tableStyleId>{5C22544A-7EE6-4342-B048-85BDC9FD1C3A}</a:tableStyleId>
              </a:tblPr>
              <a:tblGrid>
                <a:gridCol w="3857369">
                  <a:extLst>
                    <a:ext uri="{9D8B030D-6E8A-4147-A177-3AD203B41FA5}">
                      <a16:colId xmlns:a16="http://schemas.microsoft.com/office/drawing/2014/main" val="886612965"/>
                    </a:ext>
                  </a:extLst>
                </a:gridCol>
                <a:gridCol w="3857369">
                  <a:extLst>
                    <a:ext uri="{9D8B030D-6E8A-4147-A177-3AD203B41FA5}">
                      <a16:colId xmlns:a16="http://schemas.microsoft.com/office/drawing/2014/main" val="2867055154"/>
                    </a:ext>
                  </a:extLst>
                </a:gridCol>
              </a:tblGrid>
              <a:tr h="342422">
                <a:tc gridSpan="2">
                  <a:txBody>
                    <a:bodyPr/>
                    <a:lstStyle/>
                    <a:p>
                      <a:pPr algn="ctr"/>
                      <a:r>
                        <a:rPr lang="en-US" dirty="0">
                          <a:solidFill>
                            <a:schemeClr val="tx1"/>
                          </a:solidFill>
                        </a:rPr>
                        <a:t>Sigma Quality Level (SQL)</a:t>
                      </a:r>
                    </a:p>
                  </a:txBody>
                  <a:tcPr>
                    <a:solidFill>
                      <a:schemeClr val="accent4"/>
                    </a:solidFill>
                  </a:tcPr>
                </a:tc>
                <a:tc hMerge="1">
                  <a:txBody>
                    <a:bodyPr/>
                    <a:lstStyle/>
                    <a:p>
                      <a:endParaRPr lang="en-US" dirty="0"/>
                    </a:p>
                  </a:txBody>
                  <a:tcPr/>
                </a:tc>
                <a:extLst>
                  <a:ext uri="{0D108BD9-81ED-4DB2-BD59-A6C34878D82A}">
                    <a16:rowId xmlns:a16="http://schemas.microsoft.com/office/drawing/2014/main" val="728279593"/>
                  </a:ext>
                </a:extLst>
              </a:tr>
              <a:tr h="313887">
                <a:tc>
                  <a:txBody>
                    <a:bodyPr/>
                    <a:lstStyle/>
                    <a:p>
                      <a:pPr algn="ctr"/>
                      <a:r>
                        <a:rPr lang="en-US" sz="1600" dirty="0"/>
                        <a:t>Overall turn-around time</a:t>
                      </a:r>
                    </a:p>
                  </a:txBody>
                  <a:tcPr/>
                </a:tc>
                <a:tc>
                  <a:txBody>
                    <a:bodyPr/>
                    <a:lstStyle/>
                    <a:p>
                      <a:pPr algn="ctr"/>
                      <a:r>
                        <a:rPr lang="en-US" sz="1600" dirty="0"/>
                        <a:t>Defect incoming rate</a:t>
                      </a:r>
                    </a:p>
                  </a:txBody>
                  <a:tcPr/>
                </a:tc>
                <a:extLst>
                  <a:ext uri="{0D108BD9-81ED-4DB2-BD59-A6C34878D82A}">
                    <a16:rowId xmlns:a16="http://schemas.microsoft.com/office/drawing/2014/main" val="2624938931"/>
                  </a:ext>
                </a:extLst>
              </a:tr>
              <a:tr h="2111604">
                <a:tc>
                  <a:txBody>
                    <a:bodyPr/>
                    <a:lstStyle/>
                    <a:p>
                      <a:pPr marL="285750" lvl="0" indent="-285750">
                        <a:buFont typeface="Arial" panose="020B0604020202020204" pitchFamily="34" charset="0"/>
                        <a:buChar char="•"/>
                      </a:pPr>
                      <a:r>
                        <a:rPr lang="en-US" sz="1400" dirty="0"/>
                        <a:t>Defect opportunities that can cause the overall turn-around time to increase = 5</a:t>
                      </a:r>
                    </a:p>
                    <a:p>
                      <a:pPr marL="285750" lvl="0" indent="-285750">
                        <a:buFont typeface="Arial" panose="020B0604020202020204" pitchFamily="34" charset="0"/>
                        <a:buChar char="•"/>
                      </a:pPr>
                      <a:r>
                        <a:rPr lang="en-US" sz="1400" dirty="0"/>
                        <a:t>Defects sample set (Jul-Sept 2019) = 30</a:t>
                      </a:r>
                    </a:p>
                    <a:p>
                      <a:pPr marL="285750" lvl="0" indent="-285750">
                        <a:buFont typeface="Arial" panose="020B0604020202020204" pitchFamily="34" charset="0"/>
                        <a:buChar char="•"/>
                      </a:pPr>
                      <a:r>
                        <a:rPr lang="en-US" sz="1400" dirty="0"/>
                        <a:t>Overall defect opportunities = 5 * 30 = 150</a:t>
                      </a:r>
                    </a:p>
                    <a:p>
                      <a:pPr marL="285750" lvl="0" indent="-285750">
                        <a:buFont typeface="Arial" panose="020B0604020202020204" pitchFamily="34" charset="0"/>
                        <a:buChar char="•"/>
                      </a:pPr>
                      <a:r>
                        <a:rPr lang="en-US" sz="1400" dirty="0"/>
                        <a:t>Actual defects = 46</a:t>
                      </a:r>
                    </a:p>
                    <a:p>
                      <a:pPr marL="285750" lvl="0" indent="-285750">
                        <a:buFont typeface="Arial" panose="020B0604020202020204" pitchFamily="34" charset="0"/>
                        <a:buChar char="•"/>
                      </a:pPr>
                      <a:r>
                        <a:rPr lang="en-US" sz="1400" dirty="0"/>
                        <a:t>Defect per opportunity rate = 46/150 * 100 = 30.67</a:t>
                      </a:r>
                    </a:p>
                    <a:p>
                      <a:pPr marL="285750" lvl="0" indent="-285750">
                        <a:buFont typeface="Arial" panose="020B0604020202020204" pitchFamily="34" charset="0"/>
                        <a:buChar char="•"/>
                      </a:pPr>
                      <a:r>
                        <a:rPr lang="en-US" sz="1400" dirty="0"/>
                        <a:t>Defects per million opportunities = 306667  </a:t>
                      </a:r>
                    </a:p>
                    <a:p>
                      <a:pPr marL="457200" lvl="1" algn="l" defTabSz="914400" rtl="0" eaLnBrk="1" latinLnBrk="0" hangingPunct="1"/>
                      <a:r>
                        <a:rPr lang="en-US" dirty="0"/>
                        <a:t>                  </a:t>
                      </a:r>
                      <a:r>
                        <a:rPr lang="en-US" sz="1600" b="1" kern="1200" dirty="0">
                          <a:solidFill>
                            <a:schemeClr val="dk1"/>
                          </a:solidFill>
                          <a:highlight>
                            <a:srgbClr val="FFFF00"/>
                          </a:highlight>
                          <a:latin typeface="+mn-lt"/>
                          <a:ea typeface="+mn-ea"/>
                          <a:cs typeface="+mn-cs"/>
                        </a:rPr>
                        <a:t>SQL = 2.0</a:t>
                      </a:r>
                    </a:p>
                    <a:p>
                      <a:endParaRPr lang="en-US" dirty="0"/>
                    </a:p>
                  </a:txBody>
                  <a:tcPr/>
                </a:tc>
                <a:tc>
                  <a:txBody>
                    <a:bodyPr/>
                    <a:lstStyle/>
                    <a:p>
                      <a:pPr marL="742950" lvl="1" indent="-285750">
                        <a:buFont typeface="Arial" panose="020B0604020202020204" pitchFamily="34" charset="0"/>
                        <a:buChar char="•"/>
                      </a:pPr>
                      <a:r>
                        <a:rPr lang="en-US" sz="1400" dirty="0"/>
                        <a:t>Defect opportunities = 1</a:t>
                      </a:r>
                    </a:p>
                    <a:p>
                      <a:pPr marL="742950" lvl="1" indent="-285750">
                        <a:buFont typeface="Arial" panose="020B0604020202020204" pitchFamily="34" charset="0"/>
                        <a:buChar char="•"/>
                      </a:pPr>
                      <a:r>
                        <a:rPr lang="en-US" sz="1400" dirty="0"/>
                        <a:t> Actual defect threshold = 5</a:t>
                      </a:r>
                    </a:p>
                    <a:p>
                      <a:pPr marL="742950" lvl="1" indent="-285750">
                        <a:buFont typeface="Arial" panose="020B0604020202020204" pitchFamily="34" charset="0"/>
                        <a:buChar char="•"/>
                      </a:pPr>
                      <a:r>
                        <a:rPr lang="en-US" sz="1400" dirty="0"/>
                        <a:t>Total possible defects per day = 5</a:t>
                      </a:r>
                    </a:p>
                    <a:p>
                      <a:pPr marL="742950" lvl="1" indent="-285750">
                        <a:buFont typeface="Arial" panose="020B0604020202020204" pitchFamily="34" charset="0"/>
                        <a:buChar char="•"/>
                      </a:pPr>
                      <a:r>
                        <a:rPr lang="en-US" sz="1400" dirty="0"/>
                        <a:t>Total actual defects (averaging data = 148/92 days) = 1.608</a:t>
                      </a:r>
                    </a:p>
                    <a:p>
                      <a:pPr marL="742950" lvl="1" indent="-285750">
                        <a:buFont typeface="Arial" panose="020B0604020202020204" pitchFamily="34" charset="0"/>
                        <a:buChar char="•"/>
                      </a:pPr>
                      <a:r>
                        <a:rPr lang="en-US" sz="1400" dirty="0"/>
                        <a:t>Defect per opportunity rate = 1.608/5 * 100 = 32.16</a:t>
                      </a:r>
                    </a:p>
                    <a:p>
                      <a:pPr marL="742950" lvl="1" indent="-285750">
                        <a:buFont typeface="Arial" panose="020B0604020202020204" pitchFamily="34" charset="0"/>
                        <a:buChar char="•"/>
                      </a:pPr>
                      <a:r>
                        <a:rPr lang="en-US" sz="1400" dirty="0"/>
                        <a:t>Defects per million opportunities = 32173.91</a:t>
                      </a:r>
                    </a:p>
                    <a:p>
                      <a:pPr lvl="1" algn="ctr"/>
                      <a:r>
                        <a:rPr lang="en-US" sz="1600" b="1" dirty="0">
                          <a:highlight>
                            <a:srgbClr val="FFFF00"/>
                          </a:highlight>
                        </a:rPr>
                        <a:t>SQL = 2.0 </a:t>
                      </a:r>
                      <a:endParaRPr lang="en-US" dirty="0"/>
                    </a:p>
                  </a:txBody>
                  <a:tcPr/>
                </a:tc>
                <a:extLst>
                  <a:ext uri="{0D108BD9-81ED-4DB2-BD59-A6C34878D82A}">
                    <a16:rowId xmlns:a16="http://schemas.microsoft.com/office/drawing/2014/main" val="2073101195"/>
                  </a:ext>
                </a:extLst>
              </a:tr>
            </a:tbl>
          </a:graphicData>
        </a:graphic>
      </p:graphicFrame>
      <p:sp>
        <p:nvSpPr>
          <p:cNvPr id="10" name="Content Placeholder 9">
            <a:extLst>
              <a:ext uri="{FF2B5EF4-FFF2-40B4-BE49-F238E27FC236}">
                <a16:creationId xmlns:a16="http://schemas.microsoft.com/office/drawing/2014/main" id="{3F037792-7B85-6D44-A371-662A14908847}"/>
              </a:ext>
            </a:extLst>
          </p:cNvPr>
          <p:cNvSpPr>
            <a:spLocks noGrp="1"/>
          </p:cNvSpPr>
          <p:nvPr>
            <p:ph idx="1"/>
          </p:nvPr>
        </p:nvSpPr>
        <p:spPr>
          <a:xfrm>
            <a:off x="3719384" y="3966519"/>
            <a:ext cx="8279027" cy="2763452"/>
          </a:xfrm>
        </p:spPr>
        <p:txBody>
          <a:bodyPr>
            <a:normAutofit lnSpcReduction="10000"/>
          </a:bodyPr>
          <a:lstStyle/>
          <a:p>
            <a:r>
              <a:rPr lang="en-US" sz="1600" b="1" dirty="0"/>
              <a:t>Measurement Error</a:t>
            </a:r>
            <a:r>
              <a:rPr lang="en-US" sz="1600" dirty="0"/>
              <a:t>: There are potential measurement errors since this involves reading through several updates on defects &amp; using discretion (based on certain deterministic criteria) to tabulate data. </a:t>
            </a:r>
          </a:p>
          <a:p>
            <a:pPr marL="0" indent="0">
              <a:buNone/>
            </a:pPr>
            <a:r>
              <a:rPr lang="en-US" sz="1600" dirty="0"/>
              <a:t>     I randomly picked some defects between two separate dates &amp; calculated the Kappa index for       repeatability as 0.8477 -&gt; 0.85 (which meets the criteria for measurement of &gt;= 0.85)</a:t>
            </a:r>
          </a:p>
          <a:p>
            <a:pPr marL="0" indent="0">
              <a:buNone/>
            </a:pPr>
            <a:endParaRPr lang="en-US" sz="1600" dirty="0"/>
          </a:p>
          <a:p>
            <a:pPr marL="0" indent="0">
              <a:buNone/>
            </a:pPr>
            <a:r>
              <a:rPr lang="en-US" sz="1600" dirty="0"/>
              <a:t>NOTE – The sample set was 50% of the original set (this is a manual laborious process &amp; hence the smaller comparison set)</a:t>
            </a:r>
          </a:p>
          <a:p>
            <a:pPr marL="0" indent="0">
              <a:buNone/>
            </a:pPr>
            <a:r>
              <a:rPr lang="en-US" sz="1600" dirty="0"/>
              <a:t>     </a:t>
            </a:r>
          </a:p>
          <a:p>
            <a:pPr marL="0" indent="0">
              <a:buNone/>
            </a:pPr>
            <a:r>
              <a:rPr lang="en-US" sz="1600" dirty="0"/>
              <a:t>     </a:t>
            </a:r>
          </a:p>
          <a:p>
            <a:pPr marL="0" indent="0">
              <a:buNone/>
            </a:pPr>
            <a:endParaRPr lang="en-US" sz="1600" dirty="0"/>
          </a:p>
        </p:txBody>
      </p:sp>
      <p:pic>
        <p:nvPicPr>
          <p:cNvPr id="12" name="Picture 11">
            <a:extLst>
              <a:ext uri="{FF2B5EF4-FFF2-40B4-BE49-F238E27FC236}">
                <a16:creationId xmlns:a16="http://schemas.microsoft.com/office/drawing/2014/main" id="{A8DE74EB-90D9-914D-9A25-D0181DCB2CFE}"/>
              </a:ext>
            </a:extLst>
          </p:cNvPr>
          <p:cNvPicPr>
            <a:picLocks noChangeAspect="1"/>
          </p:cNvPicPr>
          <p:nvPr/>
        </p:nvPicPr>
        <p:blipFill>
          <a:blip r:embed="rId2"/>
          <a:stretch>
            <a:fillRect/>
          </a:stretch>
        </p:blipFill>
        <p:spPr>
          <a:xfrm>
            <a:off x="1145057" y="3966519"/>
            <a:ext cx="2426046" cy="2814213"/>
          </a:xfrm>
          <a:prstGeom prst="rect">
            <a:avLst/>
          </a:prstGeom>
        </p:spPr>
      </p:pic>
    </p:spTree>
    <p:extLst>
      <p:ext uri="{BB962C8B-B14F-4D97-AF65-F5344CB8AC3E}">
        <p14:creationId xmlns:p14="http://schemas.microsoft.com/office/powerpoint/2010/main" val="31422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TotalTime>
  <Words>2079</Words>
  <Application>Microsoft Macintosh PowerPoint</Application>
  <PresentationFormat>Widescreen</PresentationFormat>
  <Paragraphs>235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Menlo</vt:lpstr>
      <vt:lpstr>Office Theme</vt:lpstr>
      <vt:lpstr>Process Improvement Project – Improve turn-around time &amp; time-to-resolution for customer found defects   Process Owner: Sharat Sripada</vt:lpstr>
      <vt:lpstr>Define – Problem Statement, Impact &amp; Goals</vt:lpstr>
      <vt:lpstr>Define – Operational Definitions</vt:lpstr>
      <vt:lpstr>Define Phase – Process Map</vt:lpstr>
      <vt:lpstr>Measure Phase – Data collection</vt:lpstr>
      <vt:lpstr>Measure Phase – Data collection (cont.)</vt:lpstr>
      <vt:lpstr>Measure phase – Pareto Chart </vt:lpstr>
      <vt:lpstr>Measure Phase – Data collection</vt:lpstr>
      <vt:lpstr>Measure phase – SQL &amp; Measurement Error</vt:lpstr>
      <vt:lpstr>Measure Phase – Estimate sample size </vt:lpstr>
      <vt:lpstr>Analyze phase –  Scatter-plots and Correlation </vt:lpstr>
      <vt:lpstr>Improve phase – What we did!  </vt:lpstr>
      <vt:lpstr>Improve phase - SQL &amp; Hypothesis Test </vt:lpstr>
      <vt:lpstr>Control phase – Time series, Next-steps &amp;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Sharat Sripada</dc:creator>
  <cp:lastModifiedBy>Sharat Sripada</cp:lastModifiedBy>
  <cp:revision>77</cp:revision>
  <dcterms:created xsi:type="dcterms:W3CDTF">2019-12-07T19:13:48Z</dcterms:created>
  <dcterms:modified xsi:type="dcterms:W3CDTF">2019-12-09T04:54:19Z</dcterms:modified>
</cp:coreProperties>
</file>