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60" r:id="rId6"/>
    <p:sldId id="259" r:id="rId7"/>
    <p:sldId id="264" r:id="rId8"/>
    <p:sldId id="266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8"/>
  </p:normalViewPr>
  <p:slideViewPr>
    <p:cSldViewPr snapToGrid="0" snapToObjects="1">
      <p:cViewPr varScale="1">
        <p:scale>
          <a:sx n="137" d="100"/>
          <a:sy n="137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7998E-27F8-234D-939C-BE4ECFA035D9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41EED-3B97-5042-AE50-2AEA7EC6F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E315-46D3-8845-9245-51FA1C762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6F0B8-976C-E246-B233-A7FD9ADA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6803-26DE-4A45-A4F8-2C0F81B1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D3589-9623-1C4A-A962-F0004D0B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E570-841F-4744-A5B6-2E7F6B6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EF0E-EDBC-854D-A5BB-13A0ADB0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F1BFE-5B5C-8245-BE82-086AAC2F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0A82C-4552-7F44-8268-C77D626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65E1-9F23-8641-8BE8-0A1B5176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ACC5-F5BD-D043-A8FB-3E194354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CC2D8-6944-8447-9172-875102AC1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A0637-69B7-134D-A9CB-1998CC40C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C1D2-3D39-1B44-A482-387990EF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3AA8-16FB-5949-8961-76D4D69A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346B-080A-D04A-BB33-DAEFB305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3566-2FA8-6342-9FA0-7A734CC3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4623-1DD2-034A-B0FB-61F323D8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FD0F-FE33-4F4A-95A7-172E497C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B7CE-82D1-044C-93C6-8C6A5602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F111-7482-294A-990E-769E9FC6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7DD3-6898-704B-9A83-45BE058E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53273-3F60-2F40-A0AE-905B2B0D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59C8-8A75-9B4A-99FC-6E526F2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AC94-4583-B145-9912-8D1DC09F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BBDE-F673-8044-B7B3-8C07FEB5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3A92-74FE-8340-AB3F-46E56938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BE5-15FC-6F40-A076-32BCC9427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81C9E-6337-F844-A816-50A0D2B7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7CD9B-3126-DF45-B8B4-62A5C0C3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518F-16FB-3947-9140-93B73070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AA73E-7A3E-F446-BAEF-6B35AF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5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98D6-40BD-4B47-AC86-E7B3EF8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9F6C-79A7-504A-8609-E00833F4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756D-ACD0-5842-90BA-9307D6FA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B5D42-A0A1-D54F-9C4C-C7DB8E9A5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3FB92-76E1-D64A-837A-2C2A66AF3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60D79-2AED-8F4E-BFA4-05C0D0F1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FDE6E-268E-364B-90B7-E97EEA95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0C4E0-A4C6-144D-A7D5-7FDAB462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967-B051-564A-9C9E-F4A29CCC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942EA-E9AA-2540-9310-DD7A10E6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B0EEB-3774-9740-A4B0-82AD0BE6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60B2A-A0B4-EE4C-9324-2E9FD4B1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1C9A6-70E3-C74E-8635-EA730CE2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A8902-8343-1B42-BB6D-FA28A684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469F-856F-5848-B651-45AF02DE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2F18-BB44-054F-9454-8221476A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DF45-128D-C942-BE68-A62479B7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FE9C2-2E78-1046-88AE-BA52AA074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A5F2C-5505-BC45-AB16-C69832CC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0BE5-5CCD-E74F-9835-A8765081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4E568-B834-CB47-A128-E482254D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9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AAF6-2BBF-0941-B42D-EE4ECE80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EEE1D-2C47-A04C-A771-4B61D7F19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FB003-69F4-C543-BEBC-DFC67A7A2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D6B4-913D-3A43-AFAF-10C47508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E989-A796-BB4E-919A-7F2E6FF9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9208-EDE9-F74B-8689-D622BE1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69D4B-FC26-4348-8E39-FE2F4714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8FE2-3657-7B48-A4F4-4E29E2C1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B659-4900-4840-8EAD-601B59ED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A3F1-5939-0E49-B611-26DC24503DE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7EC7-915D-724A-8742-D72EE2F22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700B-3E2A-1341-A8FA-77AB66A7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C925-77C3-C146-B66E-2E020293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855E85FE-31F9-4817-9E16-6C48289C0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81FCA-7B7C-EA49-9207-31B65C11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420590" cy="320704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accent2"/>
                </a:solidFill>
              </a:rPr>
              <a:t>IST-719 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Advanced Topic Presentation (Week-8)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E06C0-5BDC-5141-8F9E-9BC0BD54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00510" cy="102514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Topic: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Using D3.js to visualize the wine sales dataset</a:t>
            </a:r>
          </a:p>
          <a:p>
            <a:pPr algn="l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Sharat Sripada 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vssripad@syr.edu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Sharat Sripada (</a:t>
            </a:r>
            <a:r>
              <a:rPr lang="en-US" sz="2800" dirty="0" err="1"/>
              <a:t>vssripad@syr.edu</a:t>
            </a:r>
            <a:r>
              <a:rPr lang="en-US" sz="2800" dirty="0"/>
              <a:t>)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BD4-1DD4-9848-8C88-DAE7A228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2"/>
                </a:solidFill>
              </a:rPr>
              <a:t>Thank you!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   Sharat Sripada 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vssripad@syr.edu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F060-35AB-824B-8954-640D63FD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9"/>
            <a:ext cx="10365828" cy="6333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D3 -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FB16-BDAD-3D4E-B84F-BEA9DDE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81" y="971024"/>
            <a:ext cx="10598547" cy="1443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D3 stands for Data-Driven Documents. It is an open-source JavaScript library developed to create custom interactive data visualizations in web-browser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6EC69C-E117-BE45-8CFE-710F4DD1E74B}"/>
              </a:ext>
            </a:extLst>
          </p:cNvPr>
          <p:cNvSpPr/>
          <p:nvPr/>
        </p:nvSpPr>
        <p:spPr>
          <a:xfrm>
            <a:off x="1362269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8B7653-93BA-B048-B3CC-254C5901AE57}"/>
              </a:ext>
            </a:extLst>
          </p:cNvPr>
          <p:cNvSpPr/>
          <p:nvPr/>
        </p:nvSpPr>
        <p:spPr>
          <a:xfrm>
            <a:off x="3222171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2B36C-6FB0-5D41-9F30-3B7B2DD2C464}"/>
              </a:ext>
            </a:extLst>
          </p:cNvPr>
          <p:cNvSpPr/>
          <p:nvPr/>
        </p:nvSpPr>
        <p:spPr>
          <a:xfrm>
            <a:off x="5082073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9C7CA4-9ACB-8543-AD50-208C6FCAB60D}"/>
              </a:ext>
            </a:extLst>
          </p:cNvPr>
          <p:cNvSpPr/>
          <p:nvPr/>
        </p:nvSpPr>
        <p:spPr>
          <a:xfrm>
            <a:off x="6941975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ECACAC-05F9-F948-896F-CDDA2D006D6A}"/>
              </a:ext>
            </a:extLst>
          </p:cNvPr>
          <p:cNvSpPr/>
          <p:nvPr/>
        </p:nvSpPr>
        <p:spPr>
          <a:xfrm>
            <a:off x="8801877" y="4278243"/>
            <a:ext cx="1147666" cy="1101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A907-3AEE-3547-B9FF-58FDDBF87A51}"/>
              </a:ext>
            </a:extLst>
          </p:cNvPr>
          <p:cNvSpPr txBox="1"/>
          <p:nvPr/>
        </p:nvSpPr>
        <p:spPr>
          <a:xfrm>
            <a:off x="4749282" y="2536172"/>
            <a:ext cx="1866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017CC-C51C-C947-BC9B-5D1D47DD25F0}"/>
              </a:ext>
            </a:extLst>
          </p:cNvPr>
          <p:cNvSpPr txBox="1"/>
          <p:nvPr/>
        </p:nvSpPr>
        <p:spPr>
          <a:xfrm>
            <a:off x="1418254" y="4471078"/>
            <a:ext cx="104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Uses web standards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5DEA0-EC79-F84E-843A-92B8DDCCC2D8}"/>
              </a:ext>
            </a:extLst>
          </p:cNvPr>
          <p:cNvSpPr txBox="1"/>
          <p:nvPr/>
        </p:nvSpPr>
        <p:spPr>
          <a:xfrm>
            <a:off x="3222171" y="4471078"/>
            <a:ext cx="110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Dynamic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73B74-5452-8543-BF61-B494AAB2B686}"/>
              </a:ext>
            </a:extLst>
          </p:cNvPr>
          <p:cNvSpPr txBox="1"/>
          <p:nvPr/>
        </p:nvSpPr>
        <p:spPr>
          <a:xfrm>
            <a:off x="4749282" y="4440300"/>
            <a:ext cx="18661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accent2"/>
                </a:solidFill>
              </a:rPr>
              <a:t>Custom visualizations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2F5CB-757C-DD4D-ADB4-403D6B260AD8}"/>
              </a:ext>
            </a:extLst>
          </p:cNvPr>
          <p:cNvSpPr txBox="1"/>
          <p:nvPr/>
        </p:nvSpPr>
        <p:spPr>
          <a:xfrm>
            <a:off x="6607630" y="4399498"/>
            <a:ext cx="18661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accent2"/>
                </a:solidFill>
              </a:rPr>
              <a:t>Interaction</a:t>
            </a:r>
          </a:p>
          <a:p>
            <a:pPr algn="ctr"/>
            <a:r>
              <a:rPr lang="en-US" sz="1650" dirty="0">
                <a:solidFill>
                  <a:schemeClr val="accent2"/>
                </a:solidFill>
              </a:rPr>
              <a:t>+ </a:t>
            </a:r>
          </a:p>
          <a:p>
            <a:pPr algn="ctr"/>
            <a:r>
              <a:rPr lang="en-US" sz="1650" dirty="0">
                <a:solidFill>
                  <a:schemeClr val="accent2"/>
                </a:solidFill>
              </a:rPr>
              <a:t>animation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CD55F-BD51-9F4C-A708-6A13403FC902}"/>
              </a:ext>
            </a:extLst>
          </p:cNvPr>
          <p:cNvSpPr txBox="1"/>
          <p:nvPr/>
        </p:nvSpPr>
        <p:spPr>
          <a:xfrm>
            <a:off x="8473752" y="4620055"/>
            <a:ext cx="1866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/>
                </a:solidFill>
              </a:rPr>
              <a:t>Transitions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B95D9A-AAB9-B942-865F-12B3B9D89CCD}"/>
              </a:ext>
            </a:extLst>
          </p:cNvPr>
          <p:cNvCxnSpPr>
            <a:cxnSpLocks/>
          </p:cNvCxnSpPr>
          <p:nvPr/>
        </p:nvCxnSpPr>
        <p:spPr>
          <a:xfrm>
            <a:off x="5645020" y="2985796"/>
            <a:ext cx="0" cy="8117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8C48EE-27E7-5741-BF7C-1322E5027DD5}"/>
              </a:ext>
            </a:extLst>
          </p:cNvPr>
          <p:cNvCxnSpPr>
            <a:cxnSpLocks/>
          </p:cNvCxnSpPr>
          <p:nvPr/>
        </p:nvCxnSpPr>
        <p:spPr>
          <a:xfrm>
            <a:off x="1875454" y="3797559"/>
            <a:ext cx="753913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050074-C8E4-BC46-B4C6-CC0D68D3DF7E}"/>
              </a:ext>
            </a:extLst>
          </p:cNvPr>
          <p:cNvCxnSpPr/>
          <p:nvPr/>
        </p:nvCxnSpPr>
        <p:spPr>
          <a:xfrm>
            <a:off x="1932992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4C6D22-6A5C-184E-A9DD-D80443DE4A97}"/>
              </a:ext>
            </a:extLst>
          </p:cNvPr>
          <p:cNvCxnSpPr/>
          <p:nvPr/>
        </p:nvCxnSpPr>
        <p:spPr>
          <a:xfrm>
            <a:off x="3796004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87E139-7310-8849-A729-24DD00230467}"/>
              </a:ext>
            </a:extLst>
          </p:cNvPr>
          <p:cNvCxnSpPr/>
          <p:nvPr/>
        </p:nvCxnSpPr>
        <p:spPr>
          <a:xfrm>
            <a:off x="5646575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251D47-05B7-E34D-8E7F-278A91C4056D}"/>
              </a:ext>
            </a:extLst>
          </p:cNvPr>
          <p:cNvCxnSpPr/>
          <p:nvPr/>
        </p:nvCxnSpPr>
        <p:spPr>
          <a:xfrm>
            <a:off x="7515808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12456-FD99-C548-A842-4809494BAD5A}"/>
              </a:ext>
            </a:extLst>
          </p:cNvPr>
          <p:cNvCxnSpPr/>
          <p:nvPr/>
        </p:nvCxnSpPr>
        <p:spPr>
          <a:xfrm>
            <a:off x="9375710" y="3797559"/>
            <a:ext cx="0" cy="4806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F060-35AB-824B-8954-640D63FD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9"/>
            <a:ext cx="10365828" cy="6333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D3 - Advantages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BA791-A9E2-584E-9DC9-A26BA8F5788A}"/>
              </a:ext>
            </a:extLst>
          </p:cNvPr>
          <p:cNvSpPr txBox="1">
            <a:spLocks/>
          </p:cNvSpPr>
          <p:nvPr/>
        </p:nvSpPr>
        <p:spPr>
          <a:xfrm>
            <a:off x="513184" y="923731"/>
            <a:ext cx="5019869" cy="53837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accent1"/>
                </a:solidFill>
              </a:rPr>
              <a:t>Attribute</a:t>
            </a:r>
          </a:p>
          <a:p>
            <a:pPr marL="0" indent="0" algn="ctr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D3 is a </a:t>
            </a:r>
            <a:r>
              <a:rPr lang="en-US" dirty="0" err="1">
                <a:solidFill>
                  <a:schemeClr val="accent2"/>
                </a:solidFill>
              </a:rPr>
              <a:t>javascript</a:t>
            </a:r>
            <a:r>
              <a:rPr lang="en-US" dirty="0">
                <a:solidFill>
                  <a:schemeClr val="accent2"/>
                </a:solidFill>
              </a:rPr>
              <a:t> (JS)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D3 focuses on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D3 is open-source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It works with web standards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D3 works with web standards like HTML, CSS and SVG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D3 does not provide any specific feature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D3 is lightweight, and works directly with web standards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8C3480-489E-4148-B5BE-0D330B2DE1B2}"/>
              </a:ext>
            </a:extLst>
          </p:cNvPr>
          <p:cNvSpPr txBox="1">
            <a:spLocks/>
          </p:cNvSpPr>
          <p:nvPr/>
        </p:nvSpPr>
        <p:spPr>
          <a:xfrm>
            <a:off x="6522099" y="923729"/>
            <a:ext cx="5271796" cy="53837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300" b="1" u="sng" dirty="0">
                <a:solidFill>
                  <a:schemeClr val="accent1"/>
                </a:solidFill>
              </a:rPr>
              <a:t>Description</a:t>
            </a:r>
          </a:p>
          <a:p>
            <a:pPr marL="0" indent="0">
              <a:buNone/>
            </a:pPr>
            <a:endParaRPr lang="en-US" b="1" u="sng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It can be used with any JS framework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is the most appropriate and specialized tool for data visualizations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Add your own features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You don't need any other technology or plugin other than a browser to make use of D3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new learning or debugging tool required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Gives you complete control over your visualization to customize it the way you want. This gives it an edge over other popular tools like Tableau or QlikView.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Extremely fast and works well with large datasets.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D742D-74F1-2546-9359-5397EEBE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9"/>
            <a:ext cx="10365828" cy="6333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D3 - Visualization examples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2296062-3818-AE43-B57D-B35967A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4" y="982558"/>
            <a:ext cx="4119946" cy="2167751"/>
          </a:xfrm>
          <a:prstGeom prst="rect">
            <a:avLst/>
          </a:prstGeom>
        </p:spPr>
      </p:pic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E1F827F1-CA41-524D-BEA2-751A2D19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0" y="982558"/>
            <a:ext cx="3196618" cy="2583932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455526-1178-F24B-8329-2C2FE6BB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839" y="4190780"/>
            <a:ext cx="3472249" cy="236095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937720F-3231-4D4B-BF91-DCEDE9897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04" y="4190780"/>
            <a:ext cx="3867918" cy="17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D742D-74F1-2546-9359-5397EEBE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89993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Building a simple dashboard with Python and D3.js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A08869-321E-004C-AC7F-225CF4A20AF0}"/>
              </a:ext>
            </a:extLst>
          </p:cNvPr>
          <p:cNvSpPr/>
          <p:nvPr/>
        </p:nvSpPr>
        <p:spPr>
          <a:xfrm>
            <a:off x="2977686" y="2202777"/>
            <a:ext cx="1339273" cy="653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DAD42-0DEF-F446-9A0F-6CC1491AB938}"/>
              </a:ext>
            </a:extLst>
          </p:cNvPr>
          <p:cNvSpPr txBox="1"/>
          <p:nvPr/>
        </p:nvSpPr>
        <p:spPr>
          <a:xfrm>
            <a:off x="2976037" y="2258720"/>
            <a:ext cx="128847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>
                <a:latin typeface="+mj-lt"/>
              </a:rPr>
              <a:t>HTML page with charts, user interface and </a:t>
            </a:r>
            <a:r>
              <a:rPr lang="en-US" sz="850" dirty="0" err="1">
                <a:latin typeface="+mj-lt"/>
              </a:rPr>
              <a:t>javascript</a:t>
            </a:r>
            <a:r>
              <a:rPr lang="en-US" sz="850" dirty="0">
                <a:latin typeface="+mj-lt"/>
              </a:rPr>
              <a:t> (</a:t>
            </a:r>
            <a:r>
              <a:rPr lang="en-US" sz="850" dirty="0" err="1">
                <a:latin typeface="+mj-lt"/>
              </a:rPr>
              <a:t>index.html</a:t>
            </a:r>
            <a:r>
              <a:rPr lang="en-US" sz="850" dirty="0">
                <a:latin typeface="+mj-lt"/>
              </a:rPr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729433-9037-054E-81F9-A13A296260E4}"/>
              </a:ext>
            </a:extLst>
          </p:cNvPr>
          <p:cNvSpPr/>
          <p:nvPr/>
        </p:nvSpPr>
        <p:spPr>
          <a:xfrm>
            <a:off x="3028489" y="3888413"/>
            <a:ext cx="1339273" cy="653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33A32-11A9-8A43-8F11-9EF9EF25628B}"/>
              </a:ext>
            </a:extLst>
          </p:cNvPr>
          <p:cNvSpPr txBox="1"/>
          <p:nvPr/>
        </p:nvSpPr>
        <p:spPr>
          <a:xfrm>
            <a:off x="3028489" y="3938125"/>
            <a:ext cx="1288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</a:rPr>
              <a:t>Application in Python/Flask framework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8F5BA0-716B-1C49-8F67-463B3D943FC5}"/>
              </a:ext>
            </a:extLst>
          </p:cNvPr>
          <p:cNvCxnSpPr>
            <a:cxnSpLocks/>
          </p:cNvCxnSpPr>
          <p:nvPr/>
        </p:nvCxnSpPr>
        <p:spPr>
          <a:xfrm flipH="1" flipV="1">
            <a:off x="2329491" y="2457570"/>
            <a:ext cx="64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96B459-4D92-8B44-9DE2-9CF614F40AA0}"/>
              </a:ext>
            </a:extLst>
          </p:cNvPr>
          <p:cNvCxnSpPr>
            <a:cxnSpLocks/>
          </p:cNvCxnSpPr>
          <p:nvPr/>
        </p:nvCxnSpPr>
        <p:spPr>
          <a:xfrm>
            <a:off x="2340377" y="2456692"/>
            <a:ext cx="0" cy="175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D18A0-3856-6349-A554-6934A798A85E}"/>
              </a:ext>
            </a:extLst>
          </p:cNvPr>
          <p:cNvCxnSpPr>
            <a:cxnSpLocks/>
          </p:cNvCxnSpPr>
          <p:nvPr/>
        </p:nvCxnSpPr>
        <p:spPr>
          <a:xfrm flipH="1">
            <a:off x="2331141" y="4213300"/>
            <a:ext cx="7068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47F094-6903-CB41-AA20-578969C8CC72}"/>
              </a:ext>
            </a:extLst>
          </p:cNvPr>
          <p:cNvCxnSpPr>
            <a:cxnSpLocks/>
          </p:cNvCxnSpPr>
          <p:nvPr/>
        </p:nvCxnSpPr>
        <p:spPr>
          <a:xfrm flipH="1">
            <a:off x="4367762" y="4193614"/>
            <a:ext cx="7068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FA3C5-CF98-E046-B101-92BDC0804E58}"/>
              </a:ext>
            </a:extLst>
          </p:cNvPr>
          <p:cNvCxnSpPr>
            <a:cxnSpLocks/>
          </p:cNvCxnSpPr>
          <p:nvPr/>
        </p:nvCxnSpPr>
        <p:spPr>
          <a:xfrm>
            <a:off x="5085463" y="2456692"/>
            <a:ext cx="0" cy="17353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3E3050-E34A-094C-B5B9-08572DB5F2D7}"/>
              </a:ext>
            </a:extLst>
          </p:cNvPr>
          <p:cNvCxnSpPr>
            <a:cxnSpLocks/>
          </p:cNvCxnSpPr>
          <p:nvPr/>
        </p:nvCxnSpPr>
        <p:spPr>
          <a:xfrm flipH="1">
            <a:off x="4327797" y="2456692"/>
            <a:ext cx="75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76D48A-56CE-6643-A85A-9012159C8EE6}"/>
              </a:ext>
            </a:extLst>
          </p:cNvPr>
          <p:cNvSpPr txBox="1"/>
          <p:nvPr/>
        </p:nvSpPr>
        <p:spPr>
          <a:xfrm>
            <a:off x="1051907" y="2949722"/>
            <a:ext cx="1288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</a:rPr>
              <a:t>Request received from frontend via action 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424520-0E9D-9E40-ACAD-8B45802E8614}"/>
              </a:ext>
            </a:extLst>
          </p:cNvPr>
          <p:cNvSpPr txBox="1"/>
          <p:nvPr/>
        </p:nvSpPr>
        <p:spPr>
          <a:xfrm>
            <a:off x="5096302" y="2950443"/>
            <a:ext cx="1288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</a:rPr>
              <a:t>Data sent to front end through the flask and jinja module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DA6B0CD-BAD8-1E43-9A2C-A98C34305617}"/>
              </a:ext>
            </a:extLst>
          </p:cNvPr>
          <p:cNvSpPr/>
          <p:nvPr/>
        </p:nvSpPr>
        <p:spPr>
          <a:xfrm>
            <a:off x="3038004" y="4994940"/>
            <a:ext cx="1339273" cy="6534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+mj-lt"/>
              </a:rPr>
              <a:t>sales.csv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342CDF-F5D6-A24F-83AC-D473B8BCCC03}"/>
              </a:ext>
            </a:extLst>
          </p:cNvPr>
          <p:cNvCxnSpPr>
            <a:cxnSpLocks/>
          </p:cNvCxnSpPr>
          <p:nvPr/>
        </p:nvCxnSpPr>
        <p:spPr>
          <a:xfrm flipV="1">
            <a:off x="3656651" y="4560497"/>
            <a:ext cx="0" cy="4038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66E19BF-850B-A540-9861-2AAA93A5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98" y="853398"/>
            <a:ext cx="5625650" cy="2832194"/>
          </a:xfrm>
          <a:prstGeom prst="rect">
            <a:avLst/>
          </a:prstGeom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1245711-1A2B-764F-B3D6-F7DACCB3D3D4}"/>
              </a:ext>
            </a:extLst>
          </p:cNvPr>
          <p:cNvSpPr txBox="1"/>
          <p:nvPr/>
        </p:nvSpPr>
        <p:spPr>
          <a:xfrm>
            <a:off x="2686267" y="5775825"/>
            <a:ext cx="19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High-level 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3BC72-3968-1942-9400-6520F7B7093E}"/>
              </a:ext>
            </a:extLst>
          </p:cNvPr>
          <p:cNvSpPr txBox="1"/>
          <p:nvPr/>
        </p:nvSpPr>
        <p:spPr>
          <a:xfrm>
            <a:off x="6935479" y="6143464"/>
            <a:ext cx="1940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/>
                </a:solidFill>
              </a:rPr>
              <a:t>Fig: Python Flask app in action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A1E9F6-86B5-B844-861F-B7D4EF6F91C4}"/>
              </a:ext>
            </a:extLst>
          </p:cNvPr>
          <p:cNvSpPr txBox="1"/>
          <p:nvPr/>
        </p:nvSpPr>
        <p:spPr>
          <a:xfrm>
            <a:off x="8072251" y="3691904"/>
            <a:ext cx="2115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/>
                </a:solidFill>
              </a:rPr>
              <a:t>Fig: Front-end GUI with d3.js charts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7C4224-9606-6344-BF1F-CCBCEA8F8D6B}"/>
              </a:ext>
            </a:extLst>
          </p:cNvPr>
          <p:cNvSpPr txBox="1"/>
          <p:nvPr/>
        </p:nvSpPr>
        <p:spPr>
          <a:xfrm>
            <a:off x="802433" y="1581385"/>
            <a:ext cx="18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2"/>
                </a:solidFill>
              </a:rPr>
              <a:t>Fig: </a:t>
            </a:r>
            <a:r>
              <a:rPr lang="en-US" sz="900" b="1" dirty="0" err="1">
                <a:solidFill>
                  <a:schemeClr val="accent2"/>
                </a:solidFill>
              </a:rPr>
              <a:t>index.html</a:t>
            </a:r>
            <a:r>
              <a:rPr lang="en-US" sz="900" b="1" dirty="0">
                <a:solidFill>
                  <a:schemeClr val="accent2"/>
                </a:solidFill>
              </a:rPr>
              <a:t> showing d3.js invocation</a:t>
            </a:r>
          </a:p>
        </p:txBody>
      </p:sp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DED1CB0A-E264-F34C-AA15-4A270EBB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2" y="1110020"/>
            <a:ext cx="3639559" cy="471365"/>
          </a:xfrm>
          <a:prstGeom prst="rect">
            <a:avLst/>
          </a:prstGeom>
          <a:ln>
            <a:noFill/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8F0BCE-B99D-FE4D-9B08-BA8BF8BD19BE}"/>
              </a:ext>
            </a:extLst>
          </p:cNvPr>
          <p:cNvCxnSpPr>
            <a:cxnSpLocks/>
          </p:cNvCxnSpPr>
          <p:nvPr/>
        </p:nvCxnSpPr>
        <p:spPr>
          <a:xfrm>
            <a:off x="4438127" y="4560497"/>
            <a:ext cx="1225250" cy="4344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A3DD5F-AC33-314A-9320-EF0255509FE4}"/>
              </a:ext>
            </a:extLst>
          </p:cNvPr>
          <p:cNvCxnSpPr>
            <a:cxnSpLocks/>
          </p:cNvCxnSpPr>
          <p:nvPr/>
        </p:nvCxnSpPr>
        <p:spPr>
          <a:xfrm flipV="1">
            <a:off x="4529226" y="1768692"/>
            <a:ext cx="1134151" cy="3461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134E28-38C7-A445-B3AA-CD959A26988D}"/>
              </a:ext>
            </a:extLst>
          </p:cNvPr>
          <p:cNvCxnSpPr>
            <a:cxnSpLocks/>
          </p:cNvCxnSpPr>
          <p:nvPr/>
        </p:nvCxnSpPr>
        <p:spPr>
          <a:xfrm flipH="1" flipV="1">
            <a:off x="3176939" y="1611947"/>
            <a:ext cx="242002" cy="5029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1A9EB4C-A0DF-A74C-A733-854FD2745034}"/>
              </a:ext>
            </a:extLst>
          </p:cNvPr>
          <p:cNvSpPr/>
          <p:nvPr/>
        </p:nvSpPr>
        <p:spPr>
          <a:xfrm>
            <a:off x="1051907" y="2015663"/>
            <a:ext cx="5332865" cy="3741752"/>
          </a:xfrm>
          <a:prstGeom prst="rect">
            <a:avLst/>
          </a:prstGeom>
          <a:solidFill>
            <a:schemeClr val="accent5">
              <a:lumMod val="60000"/>
              <a:lumOff val="40000"/>
              <a:alpha val="132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418F98-79B0-5B43-9E6E-F6EDADC7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06" y="4628785"/>
            <a:ext cx="4013515" cy="15146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48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602F4C-79DB-C94A-8150-DE22F6D3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1F3F712F-F3D9-764B-87CE-96B7311D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7" y="1419783"/>
            <a:ext cx="5607678" cy="285363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35A4B2-FBA3-8D44-8D9F-63F8F66CE8E1}"/>
              </a:ext>
            </a:extLst>
          </p:cNvPr>
          <p:cNvCxnSpPr/>
          <p:nvPr/>
        </p:nvCxnSpPr>
        <p:spPr>
          <a:xfrm>
            <a:off x="709127" y="1576873"/>
            <a:ext cx="129073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304F8-95AE-064E-B0D4-C7956760F57F}"/>
              </a:ext>
            </a:extLst>
          </p:cNvPr>
          <p:cNvCxnSpPr>
            <a:cxnSpLocks/>
          </p:cNvCxnSpPr>
          <p:nvPr/>
        </p:nvCxnSpPr>
        <p:spPr>
          <a:xfrm flipH="1">
            <a:off x="1317172" y="1576873"/>
            <a:ext cx="147734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E2AE33-BB7E-A249-AD5A-CAEA1FBCF5FA}"/>
              </a:ext>
            </a:extLst>
          </p:cNvPr>
          <p:cNvSpPr txBox="1"/>
          <p:nvPr/>
        </p:nvSpPr>
        <p:spPr>
          <a:xfrm>
            <a:off x="22298" y="1363301"/>
            <a:ext cx="116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Choose wine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23EAE-9DFB-9743-A002-B82117B01918}"/>
              </a:ext>
            </a:extLst>
          </p:cNvPr>
          <p:cNvSpPr txBox="1"/>
          <p:nvPr/>
        </p:nvSpPr>
        <p:spPr>
          <a:xfrm>
            <a:off x="1156996" y="1359160"/>
            <a:ext cx="116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Choose year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69ACD-AE79-4847-B90D-6F4613CD93A7}"/>
              </a:ext>
            </a:extLst>
          </p:cNvPr>
          <p:cNvCxnSpPr>
            <a:cxnSpLocks/>
          </p:cNvCxnSpPr>
          <p:nvPr/>
        </p:nvCxnSpPr>
        <p:spPr>
          <a:xfrm flipH="1" flipV="1">
            <a:off x="2822510" y="2611524"/>
            <a:ext cx="179718" cy="20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B4265D-1B4A-B449-AFD0-C60FB3E75888}"/>
              </a:ext>
            </a:extLst>
          </p:cNvPr>
          <p:cNvSpPr txBox="1"/>
          <p:nvPr/>
        </p:nvSpPr>
        <p:spPr>
          <a:xfrm>
            <a:off x="2225656" y="2856586"/>
            <a:ext cx="1573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Each bar is drillable. Click!</a:t>
            </a:r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6E7E16-6E79-B549-96F2-6A4098F7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54" y="1419783"/>
            <a:ext cx="5674960" cy="287261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8EB26EC-DB27-B647-926B-226A72728374}"/>
              </a:ext>
            </a:extLst>
          </p:cNvPr>
          <p:cNvSpPr/>
          <p:nvPr/>
        </p:nvSpPr>
        <p:spPr>
          <a:xfrm>
            <a:off x="606239" y="2220686"/>
            <a:ext cx="410798" cy="63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CDF20-27CE-544D-BE3D-76FD961EAC27}"/>
              </a:ext>
            </a:extLst>
          </p:cNvPr>
          <p:cNvSpPr txBox="1"/>
          <p:nvPr/>
        </p:nvSpPr>
        <p:spPr>
          <a:xfrm>
            <a:off x="889986" y="3026863"/>
            <a:ext cx="132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Grouped by Region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C99852-6ABF-8447-9E14-6FA0636EC10E}"/>
              </a:ext>
            </a:extLst>
          </p:cNvPr>
          <p:cNvSpPr/>
          <p:nvPr/>
        </p:nvSpPr>
        <p:spPr>
          <a:xfrm>
            <a:off x="6374120" y="2221892"/>
            <a:ext cx="410798" cy="63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D6C221-1BF3-5D4F-8AE7-767A3BD51A59}"/>
              </a:ext>
            </a:extLst>
          </p:cNvPr>
          <p:cNvSpPr txBox="1"/>
          <p:nvPr/>
        </p:nvSpPr>
        <p:spPr>
          <a:xfrm>
            <a:off x="6720627" y="2892472"/>
            <a:ext cx="1432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Sales rep in region East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49FE3B-8F71-FF47-9C7D-5D190B598ABB}"/>
              </a:ext>
            </a:extLst>
          </p:cNvPr>
          <p:cNvCxnSpPr>
            <a:cxnSpLocks/>
          </p:cNvCxnSpPr>
          <p:nvPr/>
        </p:nvCxnSpPr>
        <p:spPr>
          <a:xfrm flipH="1" flipV="1">
            <a:off x="861081" y="2871321"/>
            <a:ext cx="119178" cy="23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97F677-D2B5-F042-9F31-453D31EF1D71}"/>
              </a:ext>
            </a:extLst>
          </p:cNvPr>
          <p:cNvCxnSpPr>
            <a:cxnSpLocks/>
          </p:cNvCxnSpPr>
          <p:nvPr/>
        </p:nvCxnSpPr>
        <p:spPr>
          <a:xfrm flipH="1" flipV="1">
            <a:off x="6771822" y="2767338"/>
            <a:ext cx="109665" cy="1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2E3B24-7A12-954F-AC92-EF96E3CECFC6}"/>
              </a:ext>
            </a:extLst>
          </p:cNvPr>
          <p:cNvSpPr txBox="1"/>
          <p:nvPr/>
        </p:nvSpPr>
        <p:spPr>
          <a:xfrm>
            <a:off x="2296144" y="4292402"/>
            <a:ext cx="19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Home page (front-end)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93EC55-7DA9-4043-A63E-3C5A9BF58F40}"/>
              </a:ext>
            </a:extLst>
          </p:cNvPr>
          <p:cNvSpPr txBox="1"/>
          <p:nvPr/>
        </p:nvSpPr>
        <p:spPr>
          <a:xfrm>
            <a:off x="8418071" y="4292402"/>
            <a:ext cx="19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Children under parent</a:t>
            </a:r>
          </a:p>
        </p:txBody>
      </p:sp>
      <p:sp>
        <p:nvSpPr>
          <p:cNvPr id="40" name="Curved Up Arrow 39">
            <a:extLst>
              <a:ext uri="{FF2B5EF4-FFF2-40B4-BE49-F238E27FC236}">
                <a16:creationId xmlns:a16="http://schemas.microsoft.com/office/drawing/2014/main" id="{78827EB2-73BB-5C4B-B5D5-DEB6785A2D8E}"/>
              </a:ext>
            </a:extLst>
          </p:cNvPr>
          <p:cNvSpPr/>
          <p:nvPr/>
        </p:nvSpPr>
        <p:spPr>
          <a:xfrm>
            <a:off x="5600190" y="4158947"/>
            <a:ext cx="1083914" cy="485192"/>
          </a:xfrm>
          <a:prstGeom prst="curvedUpArrow">
            <a:avLst/>
          </a:prstGeom>
          <a:solidFill>
            <a:schemeClr val="accent4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9A2193-FCB2-4C48-B33D-81126E024366}"/>
              </a:ext>
            </a:extLst>
          </p:cNvPr>
          <p:cNvSpPr txBox="1"/>
          <p:nvPr/>
        </p:nvSpPr>
        <p:spPr>
          <a:xfrm>
            <a:off x="5355265" y="4729329"/>
            <a:ext cx="1573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Interact with bar-plot to navigate between parent/child objects</a:t>
            </a:r>
          </a:p>
        </p:txBody>
      </p: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EC655811-CB44-E443-9097-3B5B1B39F855}"/>
              </a:ext>
            </a:extLst>
          </p:cNvPr>
          <p:cNvSpPr/>
          <p:nvPr/>
        </p:nvSpPr>
        <p:spPr>
          <a:xfrm rot="10800000">
            <a:off x="5554043" y="3550965"/>
            <a:ext cx="1083914" cy="485192"/>
          </a:xfrm>
          <a:prstGeom prst="curvedUpArrow">
            <a:avLst/>
          </a:prstGeom>
          <a:solidFill>
            <a:schemeClr val="accent4"/>
          </a:solidFill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4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3940D0-A55D-3B44-8C24-D5B42889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0E76CB-9661-AB4F-9259-C252EAFD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66" y="1340477"/>
            <a:ext cx="5802956" cy="434186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11A497-F44A-7549-A0D9-69E06029C79E}"/>
              </a:ext>
            </a:extLst>
          </p:cNvPr>
          <p:cNvSpPr txBox="1"/>
          <p:nvPr/>
        </p:nvSpPr>
        <p:spPr>
          <a:xfrm>
            <a:off x="5364760" y="5682342"/>
            <a:ext cx="19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Python code to convert data to json for D3</a:t>
            </a:r>
          </a:p>
        </p:txBody>
      </p:sp>
    </p:spTree>
    <p:extLst>
      <p:ext uri="{BB962C8B-B14F-4D97-AF65-F5344CB8AC3E}">
        <p14:creationId xmlns:p14="http://schemas.microsoft.com/office/powerpoint/2010/main" val="18641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CD67D3-BB9D-4042-A005-62F0C98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612472B-50F0-494C-BAC7-8970B5C3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59" y="1482996"/>
            <a:ext cx="5215813" cy="324657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0C56AD-AC87-C34D-A7F6-1FB963E995F5}"/>
              </a:ext>
            </a:extLst>
          </p:cNvPr>
          <p:cNvSpPr txBox="1"/>
          <p:nvPr/>
        </p:nvSpPr>
        <p:spPr>
          <a:xfrm>
            <a:off x="5435081" y="4729574"/>
            <a:ext cx="19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Code in D3 to make an interactive bar-plot</a:t>
            </a:r>
          </a:p>
        </p:txBody>
      </p:sp>
    </p:spTree>
    <p:extLst>
      <p:ext uri="{BB962C8B-B14F-4D97-AF65-F5344CB8AC3E}">
        <p14:creationId xmlns:p14="http://schemas.microsoft.com/office/powerpoint/2010/main" val="194408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A9BBFC-74D0-0C4A-9C66-07A06777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344807" cy="8381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95643-682C-494A-9902-F59EFA1A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" y="1429523"/>
            <a:ext cx="11028425" cy="315180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1D723C-97BA-EA41-ABBF-D06C000C5095}"/>
              </a:ext>
            </a:extLst>
          </p:cNvPr>
          <p:cNvSpPr txBox="1"/>
          <p:nvPr/>
        </p:nvSpPr>
        <p:spPr>
          <a:xfrm>
            <a:off x="4552088" y="4581331"/>
            <a:ext cx="1895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Fig: Application (back-end) in action</a:t>
            </a:r>
          </a:p>
        </p:txBody>
      </p:sp>
    </p:spTree>
    <p:extLst>
      <p:ext uri="{BB962C8B-B14F-4D97-AF65-F5344CB8AC3E}">
        <p14:creationId xmlns:p14="http://schemas.microsoft.com/office/powerpoint/2010/main" val="85336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386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IST-719  Advanced Topic Presentation (Week-8)</vt:lpstr>
      <vt:lpstr>D3 - Introduction</vt:lpstr>
      <vt:lpstr>D3 - Advantages</vt:lpstr>
      <vt:lpstr>D3 - Visualization examples</vt:lpstr>
      <vt:lpstr>Building a simple dashboard with Python and D3.js</vt:lpstr>
      <vt:lpstr>Demo</vt:lpstr>
      <vt:lpstr>Demo</vt:lpstr>
      <vt:lpstr>Demo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 Sripada</dc:creator>
  <cp:lastModifiedBy>Sharat Sripada</cp:lastModifiedBy>
  <cp:revision>7</cp:revision>
  <dcterms:created xsi:type="dcterms:W3CDTF">2022-03-05T23:13:06Z</dcterms:created>
  <dcterms:modified xsi:type="dcterms:W3CDTF">2022-03-08T05:46:51Z</dcterms:modified>
</cp:coreProperties>
</file>