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1" r:id="rId4"/>
    <p:sldId id="263" r:id="rId5"/>
    <p:sldId id="264" r:id="rId6"/>
    <p:sldId id="262" r:id="rId7"/>
    <p:sldId id="259" r:id="rId8"/>
    <p:sldId id="260"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54790-4BD7-4891-8B5E-24C793DDE45C}" v="2" dt="2024-02-27T09:23:47.027"/>
    <p1510:client id="{86E163B4-5744-47EE-9116-BF8A8E2AE380}" v="53" dt="2024-02-27T07:53:52.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0988D-311B-4B4F-9A8D-1A7FCF048D31}"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ta-IN"/>
        </a:p>
      </dgm:t>
    </dgm:pt>
    <dgm:pt modelId="{6D9F1EAB-F5F0-4348-8069-F02F74984C23}">
      <dgm:prSet phldrT="[Text]"/>
      <dgm:spPr/>
      <dgm:t>
        <a:bodyPr/>
        <a:lstStyle/>
        <a:p>
          <a:r>
            <a:rPr lang="en-US" dirty="0"/>
            <a:t>Using NLP to extract information from dataset</a:t>
          </a:r>
          <a:endParaRPr lang="ta-IN" dirty="0"/>
        </a:p>
      </dgm:t>
    </dgm:pt>
    <dgm:pt modelId="{8F1A3691-ED4B-45EE-B78A-4DA00F1D5E40}" type="parTrans" cxnId="{923826FD-EBA5-4D98-88A1-583D225397D7}">
      <dgm:prSet/>
      <dgm:spPr/>
      <dgm:t>
        <a:bodyPr/>
        <a:lstStyle/>
        <a:p>
          <a:endParaRPr lang="ta-IN"/>
        </a:p>
      </dgm:t>
    </dgm:pt>
    <dgm:pt modelId="{95841D21-19DA-4B66-BFC1-16A39C2F0E77}" type="sibTrans" cxnId="{923826FD-EBA5-4D98-88A1-583D225397D7}">
      <dgm:prSet/>
      <dgm:spPr/>
      <dgm:t>
        <a:bodyPr/>
        <a:lstStyle/>
        <a:p>
          <a:endParaRPr lang="ta-IN"/>
        </a:p>
      </dgm:t>
    </dgm:pt>
    <dgm:pt modelId="{190149C8-0F4A-4CE1-B715-65C544F7A761}">
      <dgm:prSet phldrT="[Text]"/>
      <dgm:spPr/>
      <dgm:t>
        <a:bodyPr/>
        <a:lstStyle/>
        <a:p>
          <a:r>
            <a:rPr lang="en-US" dirty="0"/>
            <a:t>Using </a:t>
          </a:r>
          <a:r>
            <a:rPr lang="en-US" dirty="0" err="1"/>
            <a:t>Nltk</a:t>
          </a:r>
          <a:r>
            <a:rPr lang="en-US" dirty="0"/>
            <a:t> modules to find cosine similarity to find correlation between the input and the extracted information.</a:t>
          </a:r>
          <a:endParaRPr lang="ta-IN" dirty="0"/>
        </a:p>
      </dgm:t>
    </dgm:pt>
    <dgm:pt modelId="{337BE68B-EE85-47A8-AC98-914731DB9F97}" type="parTrans" cxnId="{2B2EF464-320F-4D39-AE2C-E53A7D8D20E9}">
      <dgm:prSet/>
      <dgm:spPr/>
      <dgm:t>
        <a:bodyPr/>
        <a:lstStyle/>
        <a:p>
          <a:endParaRPr lang="ta-IN"/>
        </a:p>
      </dgm:t>
    </dgm:pt>
    <dgm:pt modelId="{BE199C61-AB4C-4164-94E1-AE7F382AE54C}" type="sibTrans" cxnId="{2B2EF464-320F-4D39-AE2C-E53A7D8D20E9}">
      <dgm:prSet/>
      <dgm:spPr/>
      <dgm:t>
        <a:bodyPr/>
        <a:lstStyle/>
        <a:p>
          <a:endParaRPr lang="ta-IN"/>
        </a:p>
      </dgm:t>
    </dgm:pt>
    <dgm:pt modelId="{3F57D7AB-3FC2-438C-AF8D-5B2B8AA40A1D}">
      <dgm:prSet phldrT="[Text]"/>
      <dgm:spPr/>
      <dgm:t>
        <a:bodyPr/>
        <a:lstStyle/>
        <a:p>
          <a:r>
            <a:rPr lang="en-US" dirty="0"/>
            <a:t>Get user input via interface</a:t>
          </a:r>
          <a:endParaRPr lang="ta-IN" dirty="0"/>
        </a:p>
      </dgm:t>
    </dgm:pt>
    <dgm:pt modelId="{DFB4643E-540B-4665-BEEF-11217C2D224A}" type="sibTrans" cxnId="{1D85B675-044A-4700-948E-26253E76400E}">
      <dgm:prSet/>
      <dgm:spPr/>
      <dgm:t>
        <a:bodyPr/>
        <a:lstStyle/>
        <a:p>
          <a:endParaRPr lang="ta-IN"/>
        </a:p>
      </dgm:t>
    </dgm:pt>
    <dgm:pt modelId="{E92B3475-FC92-47F8-9115-5F1180FE8B74}" type="parTrans" cxnId="{1D85B675-044A-4700-948E-26253E76400E}">
      <dgm:prSet/>
      <dgm:spPr/>
      <dgm:t>
        <a:bodyPr/>
        <a:lstStyle/>
        <a:p>
          <a:endParaRPr lang="ta-IN"/>
        </a:p>
      </dgm:t>
    </dgm:pt>
    <dgm:pt modelId="{B806F951-C087-440B-AC21-010509134D2D}">
      <dgm:prSet/>
      <dgm:spPr/>
      <dgm:t>
        <a:bodyPr/>
        <a:lstStyle/>
        <a:p>
          <a:r>
            <a:rPr lang="en-US" dirty="0"/>
            <a:t>Recommending related courses to the input skills. From </a:t>
          </a:r>
          <a:r>
            <a:rPr lang="en-US" dirty="0" err="1"/>
            <a:t>coursera</a:t>
          </a:r>
          <a:r>
            <a:rPr lang="en-US" dirty="0"/>
            <a:t>.</a:t>
          </a:r>
          <a:endParaRPr lang="ta-IN" dirty="0"/>
        </a:p>
      </dgm:t>
    </dgm:pt>
    <dgm:pt modelId="{3F3E08D9-B112-44A4-A9EF-D93203A79274}" type="parTrans" cxnId="{3A1EBE0C-3DC0-4443-BA15-E63C2BAD703F}">
      <dgm:prSet/>
      <dgm:spPr/>
      <dgm:t>
        <a:bodyPr/>
        <a:lstStyle/>
        <a:p>
          <a:endParaRPr lang="ta-IN"/>
        </a:p>
      </dgm:t>
    </dgm:pt>
    <dgm:pt modelId="{463E502F-F2C5-4D29-962D-C36439A663CC}" type="sibTrans" cxnId="{3A1EBE0C-3DC0-4443-BA15-E63C2BAD703F}">
      <dgm:prSet/>
      <dgm:spPr/>
      <dgm:t>
        <a:bodyPr/>
        <a:lstStyle/>
        <a:p>
          <a:endParaRPr lang="ta-IN"/>
        </a:p>
      </dgm:t>
    </dgm:pt>
    <dgm:pt modelId="{D5C7CCC1-72E3-43A1-8D60-C366061E5E7F}" type="pres">
      <dgm:prSet presAssocID="{22C0988D-311B-4B4F-9A8D-1A7FCF048D31}" presName="Name0" presStyleCnt="0">
        <dgm:presLayoutVars>
          <dgm:chMax val="11"/>
          <dgm:chPref val="11"/>
          <dgm:dir/>
          <dgm:resizeHandles/>
        </dgm:presLayoutVars>
      </dgm:prSet>
      <dgm:spPr/>
    </dgm:pt>
    <dgm:pt modelId="{8DF4A634-147E-47DE-8393-3131FB910226}" type="pres">
      <dgm:prSet presAssocID="{B806F951-C087-440B-AC21-010509134D2D}" presName="Accent4" presStyleCnt="0"/>
      <dgm:spPr/>
    </dgm:pt>
    <dgm:pt modelId="{746A41A0-2142-4FC6-B4BB-7A0304CF2BD8}" type="pres">
      <dgm:prSet presAssocID="{B806F951-C087-440B-AC21-010509134D2D}" presName="Accent" presStyleLbl="node1" presStyleIdx="0" presStyleCnt="4"/>
      <dgm:spPr/>
    </dgm:pt>
    <dgm:pt modelId="{445FB51D-5DE9-4103-A704-0BBB9F5FE759}" type="pres">
      <dgm:prSet presAssocID="{B806F951-C087-440B-AC21-010509134D2D}" presName="ParentBackground4" presStyleCnt="0"/>
      <dgm:spPr/>
    </dgm:pt>
    <dgm:pt modelId="{D8AEF5CB-DB7E-412E-8511-D0F1680E303C}" type="pres">
      <dgm:prSet presAssocID="{B806F951-C087-440B-AC21-010509134D2D}" presName="ParentBackground" presStyleLbl="fgAcc1" presStyleIdx="0" presStyleCnt="4"/>
      <dgm:spPr/>
    </dgm:pt>
    <dgm:pt modelId="{CCBB703D-1B80-425C-8F38-EA221670FA0B}" type="pres">
      <dgm:prSet presAssocID="{B806F951-C087-440B-AC21-010509134D2D}" presName="Parent4" presStyleLbl="revTx" presStyleIdx="0" presStyleCnt="0">
        <dgm:presLayoutVars>
          <dgm:chMax val="1"/>
          <dgm:chPref val="1"/>
          <dgm:bulletEnabled val="1"/>
        </dgm:presLayoutVars>
      </dgm:prSet>
      <dgm:spPr/>
    </dgm:pt>
    <dgm:pt modelId="{846AE0D3-88B6-4724-A341-51B808BA78EC}" type="pres">
      <dgm:prSet presAssocID="{190149C8-0F4A-4CE1-B715-65C544F7A761}" presName="Accent3" presStyleCnt="0"/>
      <dgm:spPr/>
    </dgm:pt>
    <dgm:pt modelId="{020462BF-CFA8-426F-8C22-DE5F15D8E1C3}" type="pres">
      <dgm:prSet presAssocID="{190149C8-0F4A-4CE1-B715-65C544F7A761}" presName="Accent" presStyleLbl="node1" presStyleIdx="1" presStyleCnt="4"/>
      <dgm:spPr/>
    </dgm:pt>
    <dgm:pt modelId="{8CE4E426-F547-4C99-9F03-7799A8CE3DB1}" type="pres">
      <dgm:prSet presAssocID="{190149C8-0F4A-4CE1-B715-65C544F7A761}" presName="ParentBackground3" presStyleCnt="0"/>
      <dgm:spPr/>
    </dgm:pt>
    <dgm:pt modelId="{1E304394-AE00-4A10-AD93-BCEEE63E855B}" type="pres">
      <dgm:prSet presAssocID="{190149C8-0F4A-4CE1-B715-65C544F7A761}" presName="ParentBackground" presStyleLbl="fgAcc1" presStyleIdx="1" presStyleCnt="4"/>
      <dgm:spPr/>
    </dgm:pt>
    <dgm:pt modelId="{C2F3A6B5-0703-4F9E-B37D-D00730C4F74A}" type="pres">
      <dgm:prSet presAssocID="{190149C8-0F4A-4CE1-B715-65C544F7A761}" presName="Parent3" presStyleLbl="revTx" presStyleIdx="0" presStyleCnt="0">
        <dgm:presLayoutVars>
          <dgm:chMax val="1"/>
          <dgm:chPref val="1"/>
          <dgm:bulletEnabled val="1"/>
        </dgm:presLayoutVars>
      </dgm:prSet>
      <dgm:spPr/>
    </dgm:pt>
    <dgm:pt modelId="{1BACA8D9-FF68-4CC0-9C09-D7A2D01746D3}" type="pres">
      <dgm:prSet presAssocID="{6D9F1EAB-F5F0-4348-8069-F02F74984C23}" presName="Accent2" presStyleCnt="0"/>
      <dgm:spPr/>
    </dgm:pt>
    <dgm:pt modelId="{D2FB5AFC-EE66-4047-AB48-1E856E515603}" type="pres">
      <dgm:prSet presAssocID="{6D9F1EAB-F5F0-4348-8069-F02F74984C23}" presName="Accent" presStyleLbl="node1" presStyleIdx="2" presStyleCnt="4"/>
      <dgm:spPr/>
    </dgm:pt>
    <dgm:pt modelId="{DF428E57-C478-45A0-858E-B04A7EDFAF92}" type="pres">
      <dgm:prSet presAssocID="{6D9F1EAB-F5F0-4348-8069-F02F74984C23}" presName="ParentBackground2" presStyleCnt="0"/>
      <dgm:spPr/>
    </dgm:pt>
    <dgm:pt modelId="{4119307B-A2B7-43A3-9AB0-A30069056129}" type="pres">
      <dgm:prSet presAssocID="{6D9F1EAB-F5F0-4348-8069-F02F74984C23}" presName="ParentBackground" presStyleLbl="fgAcc1" presStyleIdx="2" presStyleCnt="4"/>
      <dgm:spPr/>
    </dgm:pt>
    <dgm:pt modelId="{AC82812C-1FF6-44FB-B544-6AA5417EB8C2}" type="pres">
      <dgm:prSet presAssocID="{6D9F1EAB-F5F0-4348-8069-F02F74984C23}" presName="Parent2" presStyleLbl="revTx" presStyleIdx="0" presStyleCnt="0">
        <dgm:presLayoutVars>
          <dgm:chMax val="1"/>
          <dgm:chPref val="1"/>
          <dgm:bulletEnabled val="1"/>
        </dgm:presLayoutVars>
      </dgm:prSet>
      <dgm:spPr/>
    </dgm:pt>
    <dgm:pt modelId="{18594C2A-2140-44B4-855D-DA3BC4C44C6A}" type="pres">
      <dgm:prSet presAssocID="{3F57D7AB-3FC2-438C-AF8D-5B2B8AA40A1D}" presName="Accent1" presStyleCnt="0"/>
      <dgm:spPr/>
    </dgm:pt>
    <dgm:pt modelId="{5320B09F-37B6-49A5-ACD9-C2121AFAEB39}" type="pres">
      <dgm:prSet presAssocID="{3F57D7AB-3FC2-438C-AF8D-5B2B8AA40A1D}" presName="Accent" presStyleLbl="node1" presStyleIdx="3" presStyleCnt="4"/>
      <dgm:spPr/>
    </dgm:pt>
    <dgm:pt modelId="{422CF69D-A34C-49FC-B73F-CFE65CBE2EAF}" type="pres">
      <dgm:prSet presAssocID="{3F57D7AB-3FC2-438C-AF8D-5B2B8AA40A1D}" presName="ParentBackground1" presStyleCnt="0"/>
      <dgm:spPr/>
    </dgm:pt>
    <dgm:pt modelId="{93B70C5D-1367-428C-9D76-04DA304DE30D}" type="pres">
      <dgm:prSet presAssocID="{3F57D7AB-3FC2-438C-AF8D-5B2B8AA40A1D}" presName="ParentBackground" presStyleLbl="fgAcc1" presStyleIdx="3" presStyleCnt="4"/>
      <dgm:spPr/>
    </dgm:pt>
    <dgm:pt modelId="{247058F0-03A5-41C6-9B63-126EB99EC3BC}" type="pres">
      <dgm:prSet presAssocID="{3F57D7AB-3FC2-438C-AF8D-5B2B8AA40A1D}" presName="Parent1" presStyleLbl="revTx" presStyleIdx="0" presStyleCnt="0">
        <dgm:presLayoutVars>
          <dgm:chMax val="1"/>
          <dgm:chPref val="1"/>
          <dgm:bulletEnabled val="1"/>
        </dgm:presLayoutVars>
      </dgm:prSet>
      <dgm:spPr/>
    </dgm:pt>
  </dgm:ptLst>
  <dgm:cxnLst>
    <dgm:cxn modelId="{3A1EBE0C-3DC0-4443-BA15-E63C2BAD703F}" srcId="{22C0988D-311B-4B4F-9A8D-1A7FCF048D31}" destId="{B806F951-C087-440B-AC21-010509134D2D}" srcOrd="3" destOrd="0" parTransId="{3F3E08D9-B112-44A4-A9EF-D93203A79274}" sibTransId="{463E502F-F2C5-4D29-962D-C36439A663CC}"/>
    <dgm:cxn modelId="{07971C16-E74B-47FB-AC94-AD4928E05DB1}" type="presOf" srcId="{22C0988D-311B-4B4F-9A8D-1A7FCF048D31}" destId="{D5C7CCC1-72E3-43A1-8D60-C366061E5E7F}" srcOrd="0" destOrd="0" presId="urn:microsoft.com/office/officeart/2011/layout/CircleProcess"/>
    <dgm:cxn modelId="{EADF885E-B4B6-4EF4-944D-B62AF2A143D5}" type="presOf" srcId="{190149C8-0F4A-4CE1-B715-65C544F7A761}" destId="{C2F3A6B5-0703-4F9E-B37D-D00730C4F74A}" srcOrd="1" destOrd="0" presId="urn:microsoft.com/office/officeart/2011/layout/CircleProcess"/>
    <dgm:cxn modelId="{385AAB5E-2896-4428-B712-39A54C3FEB84}" type="presOf" srcId="{3F57D7AB-3FC2-438C-AF8D-5B2B8AA40A1D}" destId="{93B70C5D-1367-428C-9D76-04DA304DE30D}" srcOrd="0" destOrd="0" presId="urn:microsoft.com/office/officeart/2011/layout/CircleProcess"/>
    <dgm:cxn modelId="{2B2EF464-320F-4D39-AE2C-E53A7D8D20E9}" srcId="{22C0988D-311B-4B4F-9A8D-1A7FCF048D31}" destId="{190149C8-0F4A-4CE1-B715-65C544F7A761}" srcOrd="2" destOrd="0" parTransId="{337BE68B-EE85-47A8-AC98-914731DB9F97}" sibTransId="{BE199C61-AB4C-4164-94E1-AE7F382AE54C}"/>
    <dgm:cxn modelId="{85E73749-AE1C-443E-9F61-2CA1FB6A10D1}" type="presOf" srcId="{190149C8-0F4A-4CE1-B715-65C544F7A761}" destId="{1E304394-AE00-4A10-AD93-BCEEE63E855B}" srcOrd="0" destOrd="0" presId="urn:microsoft.com/office/officeart/2011/layout/CircleProcess"/>
    <dgm:cxn modelId="{1D85B675-044A-4700-948E-26253E76400E}" srcId="{22C0988D-311B-4B4F-9A8D-1A7FCF048D31}" destId="{3F57D7AB-3FC2-438C-AF8D-5B2B8AA40A1D}" srcOrd="0" destOrd="0" parTransId="{E92B3475-FC92-47F8-9115-5F1180FE8B74}" sibTransId="{DFB4643E-540B-4665-BEEF-11217C2D224A}"/>
    <dgm:cxn modelId="{6C324E9D-EB17-4E84-AF15-AD74DCC5D089}" type="presOf" srcId="{B806F951-C087-440B-AC21-010509134D2D}" destId="{D8AEF5CB-DB7E-412E-8511-D0F1680E303C}" srcOrd="0" destOrd="0" presId="urn:microsoft.com/office/officeart/2011/layout/CircleProcess"/>
    <dgm:cxn modelId="{7DD64EA2-D818-4DDB-A963-7DCD05546A4E}" type="presOf" srcId="{3F57D7AB-3FC2-438C-AF8D-5B2B8AA40A1D}" destId="{247058F0-03A5-41C6-9B63-126EB99EC3BC}" srcOrd="1" destOrd="0" presId="urn:microsoft.com/office/officeart/2011/layout/CircleProcess"/>
    <dgm:cxn modelId="{29DDDEA2-38A3-48AC-80E7-8523E9A09EDD}" type="presOf" srcId="{B806F951-C087-440B-AC21-010509134D2D}" destId="{CCBB703D-1B80-425C-8F38-EA221670FA0B}" srcOrd="1" destOrd="0" presId="urn:microsoft.com/office/officeart/2011/layout/CircleProcess"/>
    <dgm:cxn modelId="{B1809CF8-81FE-4116-BF42-9541BD0A3218}" type="presOf" srcId="{6D9F1EAB-F5F0-4348-8069-F02F74984C23}" destId="{AC82812C-1FF6-44FB-B544-6AA5417EB8C2}" srcOrd="1" destOrd="0" presId="urn:microsoft.com/office/officeart/2011/layout/CircleProcess"/>
    <dgm:cxn modelId="{112AE5FC-4484-4B20-8356-FAB7CB26E9E9}" type="presOf" srcId="{6D9F1EAB-F5F0-4348-8069-F02F74984C23}" destId="{4119307B-A2B7-43A3-9AB0-A30069056129}" srcOrd="0" destOrd="0" presId="urn:microsoft.com/office/officeart/2011/layout/CircleProcess"/>
    <dgm:cxn modelId="{923826FD-EBA5-4D98-88A1-583D225397D7}" srcId="{22C0988D-311B-4B4F-9A8D-1A7FCF048D31}" destId="{6D9F1EAB-F5F0-4348-8069-F02F74984C23}" srcOrd="1" destOrd="0" parTransId="{8F1A3691-ED4B-45EE-B78A-4DA00F1D5E40}" sibTransId="{95841D21-19DA-4B66-BFC1-16A39C2F0E77}"/>
    <dgm:cxn modelId="{815A076A-4687-4E17-8C8D-F4CC35D749C1}" type="presParOf" srcId="{D5C7CCC1-72E3-43A1-8D60-C366061E5E7F}" destId="{8DF4A634-147E-47DE-8393-3131FB910226}" srcOrd="0" destOrd="0" presId="urn:microsoft.com/office/officeart/2011/layout/CircleProcess"/>
    <dgm:cxn modelId="{17F773E3-0841-494D-9920-64D3ADD007D2}" type="presParOf" srcId="{8DF4A634-147E-47DE-8393-3131FB910226}" destId="{746A41A0-2142-4FC6-B4BB-7A0304CF2BD8}" srcOrd="0" destOrd="0" presId="urn:microsoft.com/office/officeart/2011/layout/CircleProcess"/>
    <dgm:cxn modelId="{301D8D64-B703-4532-9C48-AC2D0149F8E4}" type="presParOf" srcId="{D5C7CCC1-72E3-43A1-8D60-C366061E5E7F}" destId="{445FB51D-5DE9-4103-A704-0BBB9F5FE759}" srcOrd="1" destOrd="0" presId="urn:microsoft.com/office/officeart/2011/layout/CircleProcess"/>
    <dgm:cxn modelId="{7156450F-1D8C-48E5-83D5-689D81B2C7F0}" type="presParOf" srcId="{445FB51D-5DE9-4103-A704-0BBB9F5FE759}" destId="{D8AEF5CB-DB7E-412E-8511-D0F1680E303C}" srcOrd="0" destOrd="0" presId="urn:microsoft.com/office/officeart/2011/layout/CircleProcess"/>
    <dgm:cxn modelId="{E8D6786C-5CA4-4B5E-87F7-A4EB3E9C1398}" type="presParOf" srcId="{D5C7CCC1-72E3-43A1-8D60-C366061E5E7F}" destId="{CCBB703D-1B80-425C-8F38-EA221670FA0B}" srcOrd="2" destOrd="0" presId="urn:microsoft.com/office/officeart/2011/layout/CircleProcess"/>
    <dgm:cxn modelId="{29CC45EC-85E6-41C2-89A1-4401EAC3AE9A}" type="presParOf" srcId="{D5C7CCC1-72E3-43A1-8D60-C366061E5E7F}" destId="{846AE0D3-88B6-4724-A341-51B808BA78EC}" srcOrd="3" destOrd="0" presId="urn:microsoft.com/office/officeart/2011/layout/CircleProcess"/>
    <dgm:cxn modelId="{C9B508F9-A641-4B5E-B7E7-D060B322DD97}" type="presParOf" srcId="{846AE0D3-88B6-4724-A341-51B808BA78EC}" destId="{020462BF-CFA8-426F-8C22-DE5F15D8E1C3}" srcOrd="0" destOrd="0" presId="urn:microsoft.com/office/officeart/2011/layout/CircleProcess"/>
    <dgm:cxn modelId="{D937B223-495A-4112-AB50-E12C1FDEFF68}" type="presParOf" srcId="{D5C7CCC1-72E3-43A1-8D60-C366061E5E7F}" destId="{8CE4E426-F547-4C99-9F03-7799A8CE3DB1}" srcOrd="4" destOrd="0" presId="urn:microsoft.com/office/officeart/2011/layout/CircleProcess"/>
    <dgm:cxn modelId="{17E7A854-2B2D-4D86-8C8B-AB1DDD673101}" type="presParOf" srcId="{8CE4E426-F547-4C99-9F03-7799A8CE3DB1}" destId="{1E304394-AE00-4A10-AD93-BCEEE63E855B}" srcOrd="0" destOrd="0" presId="urn:microsoft.com/office/officeart/2011/layout/CircleProcess"/>
    <dgm:cxn modelId="{0706ECC7-CC98-4086-B8DA-168632B4C939}" type="presParOf" srcId="{D5C7CCC1-72E3-43A1-8D60-C366061E5E7F}" destId="{C2F3A6B5-0703-4F9E-B37D-D00730C4F74A}" srcOrd="5" destOrd="0" presId="urn:microsoft.com/office/officeart/2011/layout/CircleProcess"/>
    <dgm:cxn modelId="{8A3BF932-99B3-47E2-8722-CB03B9BAC723}" type="presParOf" srcId="{D5C7CCC1-72E3-43A1-8D60-C366061E5E7F}" destId="{1BACA8D9-FF68-4CC0-9C09-D7A2D01746D3}" srcOrd="6" destOrd="0" presId="urn:microsoft.com/office/officeart/2011/layout/CircleProcess"/>
    <dgm:cxn modelId="{D7D3C25C-2971-4C01-B576-8D080F2FF56F}" type="presParOf" srcId="{1BACA8D9-FF68-4CC0-9C09-D7A2D01746D3}" destId="{D2FB5AFC-EE66-4047-AB48-1E856E515603}" srcOrd="0" destOrd="0" presId="urn:microsoft.com/office/officeart/2011/layout/CircleProcess"/>
    <dgm:cxn modelId="{19E1C888-F854-4279-A08C-A61420E9B015}" type="presParOf" srcId="{D5C7CCC1-72E3-43A1-8D60-C366061E5E7F}" destId="{DF428E57-C478-45A0-858E-B04A7EDFAF92}" srcOrd="7" destOrd="0" presId="urn:microsoft.com/office/officeart/2011/layout/CircleProcess"/>
    <dgm:cxn modelId="{A63C5744-DFAC-48A0-9568-FE47D695FE29}" type="presParOf" srcId="{DF428E57-C478-45A0-858E-B04A7EDFAF92}" destId="{4119307B-A2B7-43A3-9AB0-A30069056129}" srcOrd="0" destOrd="0" presId="urn:microsoft.com/office/officeart/2011/layout/CircleProcess"/>
    <dgm:cxn modelId="{96F408B7-4BFB-4738-9FF7-D4B95B526AFB}" type="presParOf" srcId="{D5C7CCC1-72E3-43A1-8D60-C366061E5E7F}" destId="{AC82812C-1FF6-44FB-B544-6AA5417EB8C2}" srcOrd="8" destOrd="0" presId="urn:microsoft.com/office/officeart/2011/layout/CircleProcess"/>
    <dgm:cxn modelId="{60A69696-4271-4331-B0A4-E58360FEE6EA}" type="presParOf" srcId="{D5C7CCC1-72E3-43A1-8D60-C366061E5E7F}" destId="{18594C2A-2140-44B4-855D-DA3BC4C44C6A}" srcOrd="9" destOrd="0" presId="urn:microsoft.com/office/officeart/2011/layout/CircleProcess"/>
    <dgm:cxn modelId="{DBFF7EB6-EC94-4A3E-ADB9-9BE3D351249A}" type="presParOf" srcId="{18594C2A-2140-44B4-855D-DA3BC4C44C6A}" destId="{5320B09F-37B6-49A5-ACD9-C2121AFAEB39}" srcOrd="0" destOrd="0" presId="urn:microsoft.com/office/officeart/2011/layout/CircleProcess"/>
    <dgm:cxn modelId="{446C9938-262A-4FB0-8384-BDAE50AB4EF1}" type="presParOf" srcId="{D5C7CCC1-72E3-43A1-8D60-C366061E5E7F}" destId="{422CF69D-A34C-49FC-B73F-CFE65CBE2EAF}" srcOrd="10" destOrd="0" presId="urn:microsoft.com/office/officeart/2011/layout/CircleProcess"/>
    <dgm:cxn modelId="{69B8DB91-F9DE-45FB-A673-D51D5292522D}" type="presParOf" srcId="{422CF69D-A34C-49FC-B73F-CFE65CBE2EAF}" destId="{93B70C5D-1367-428C-9D76-04DA304DE30D}" srcOrd="0" destOrd="0" presId="urn:microsoft.com/office/officeart/2011/layout/CircleProcess"/>
    <dgm:cxn modelId="{E6B2B31C-DDC7-49B9-86FF-31B5D3ADC0C9}" type="presParOf" srcId="{D5C7CCC1-72E3-43A1-8D60-C366061E5E7F}" destId="{247058F0-03A5-41C6-9B63-126EB99EC3BC}" srcOrd="11" destOrd="0" presId="urn:microsoft.com/office/officeart/2011/layout/CircleProcess"/>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A41A0-2142-4FC6-B4BB-7A0304CF2BD8}">
      <dsp:nvSpPr>
        <dsp:cNvPr id="0" name=""/>
        <dsp:cNvSpPr/>
      </dsp:nvSpPr>
      <dsp:spPr>
        <a:xfrm>
          <a:off x="7946291" y="1568790"/>
          <a:ext cx="2378149" cy="23782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8AEF5CB-DB7E-412E-8511-D0F1680E303C}">
      <dsp:nvSpPr>
        <dsp:cNvPr id="0" name=""/>
        <dsp:cNvSpPr/>
      </dsp:nvSpPr>
      <dsp:spPr>
        <a:xfrm>
          <a:off x="8025834" y="1648079"/>
          <a:ext cx="2220082" cy="2219691"/>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Recommending related courses to the input skills. From </a:t>
          </a:r>
          <a:r>
            <a:rPr lang="en-US" sz="1500" kern="1200" dirty="0" err="1"/>
            <a:t>coursera</a:t>
          </a:r>
          <a:r>
            <a:rPr lang="en-US" sz="1500" kern="1200" dirty="0"/>
            <a:t>.</a:t>
          </a:r>
          <a:endParaRPr lang="ta-IN" sz="1500" kern="1200" dirty="0"/>
        </a:p>
      </dsp:txBody>
      <dsp:txXfrm>
        <a:off x="8342989" y="1965238"/>
        <a:ext cx="1585772" cy="1585374"/>
      </dsp:txXfrm>
    </dsp:sp>
    <dsp:sp modelId="{020462BF-CFA8-426F-8C22-DE5F15D8E1C3}">
      <dsp:nvSpPr>
        <dsp:cNvPr id="0" name=""/>
        <dsp:cNvSpPr/>
      </dsp:nvSpPr>
      <dsp:spPr>
        <a:xfrm rot="2700000">
          <a:off x="5478380" y="1568622"/>
          <a:ext cx="2378188" cy="2378188"/>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1E304394-AE00-4A10-AD93-BCEEE63E855B}">
      <dsp:nvSpPr>
        <dsp:cNvPr id="0" name=""/>
        <dsp:cNvSpPr/>
      </dsp:nvSpPr>
      <dsp:spPr>
        <a:xfrm>
          <a:off x="5568141" y="1648079"/>
          <a:ext cx="2220082" cy="2219691"/>
        </a:xfrm>
        <a:prstGeom prst="ellipse">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Using </a:t>
          </a:r>
          <a:r>
            <a:rPr lang="en-US" sz="1500" kern="1200" dirty="0" err="1"/>
            <a:t>Nltk</a:t>
          </a:r>
          <a:r>
            <a:rPr lang="en-US" sz="1500" kern="1200" dirty="0"/>
            <a:t> modules to find cosine similarity to find correlation between the input and the extracted information.</a:t>
          </a:r>
          <a:endParaRPr lang="ta-IN" sz="1500" kern="1200" dirty="0"/>
        </a:p>
      </dsp:txBody>
      <dsp:txXfrm>
        <a:off x="5885296" y="1965238"/>
        <a:ext cx="1585772" cy="1585374"/>
      </dsp:txXfrm>
    </dsp:sp>
    <dsp:sp modelId="{D2FB5AFC-EE66-4047-AB48-1E856E515603}">
      <dsp:nvSpPr>
        <dsp:cNvPr id="0" name=""/>
        <dsp:cNvSpPr/>
      </dsp:nvSpPr>
      <dsp:spPr>
        <a:xfrm rot="2700000">
          <a:off x="3030885" y="1568622"/>
          <a:ext cx="2378188" cy="2378188"/>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119307B-A2B7-43A3-9AB0-A30069056129}">
      <dsp:nvSpPr>
        <dsp:cNvPr id="0" name=""/>
        <dsp:cNvSpPr/>
      </dsp:nvSpPr>
      <dsp:spPr>
        <a:xfrm>
          <a:off x="3110448" y="1648079"/>
          <a:ext cx="2220082" cy="2219691"/>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Using NLP to extract information from dataset</a:t>
          </a:r>
          <a:endParaRPr lang="ta-IN" sz="1500" kern="1200" dirty="0"/>
        </a:p>
      </dsp:txBody>
      <dsp:txXfrm>
        <a:off x="3427603" y="1965238"/>
        <a:ext cx="1585772" cy="1585374"/>
      </dsp:txXfrm>
    </dsp:sp>
    <dsp:sp modelId="{5320B09F-37B6-49A5-ACD9-C2121AFAEB39}">
      <dsp:nvSpPr>
        <dsp:cNvPr id="0" name=""/>
        <dsp:cNvSpPr/>
      </dsp:nvSpPr>
      <dsp:spPr>
        <a:xfrm rot="2700000">
          <a:off x="573192" y="1568622"/>
          <a:ext cx="2378188" cy="2378188"/>
        </a:xfrm>
        <a:prstGeom prst="teardrop">
          <a:avLst>
            <a:gd name="adj" fmla="val 1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3B70C5D-1367-428C-9D76-04DA304DE30D}">
      <dsp:nvSpPr>
        <dsp:cNvPr id="0" name=""/>
        <dsp:cNvSpPr/>
      </dsp:nvSpPr>
      <dsp:spPr>
        <a:xfrm>
          <a:off x="652755" y="1648079"/>
          <a:ext cx="2220082" cy="2219691"/>
        </a:xfrm>
        <a:prstGeom prst="ellips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Get user input via interface</a:t>
          </a:r>
          <a:endParaRPr lang="ta-IN" sz="1500" kern="1200" dirty="0"/>
        </a:p>
      </dsp:txBody>
      <dsp:txXfrm>
        <a:off x="969910" y="1965238"/>
        <a:ext cx="1585772" cy="158537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BDA662D-DFE1-4598-9FFA-F76805CEB843}"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54C8F0B-7413-460A-B51A-F2A77C448BC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50CC661-29AF-493C-918C-8BFEEED43A2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5490CDF-97ED-4258-A516-C80854E83C9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F7FDB2F-2960-4192-9438-618E4862BBD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91C0ED3-03B9-4EBE-BB0D-5C1A3118056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FC3A5CB-8648-4E64-B403-8F0EDDA1959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1520CD-7BDD-4DBF-A947-97C06802BE2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A9A9B70-EB1C-4233-A83D-5F496D8B8857}"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B6BA866-24E5-462D-84BD-E33BB359D87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6B6C189-F36B-4F37-86C3-E74FC21DD5C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F59D5D0-9B18-49E5-9123-C811282C089A}"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2CB06D5-2682-4742-96E1-82A06EDD09A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00A4473-D7C9-4610-A48B-A9C370F2523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26AB709-E857-40F8-B48A-CA4763C46E0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6FF9CF7E-77D9-4865-8ECD-A8AB736DEC2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E4921BF-A2F7-4CF3-8023-30BDED2EC702}"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4CD4EC0-59BC-4D66-8C9B-46F6AF922A5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B5493EB-0D07-4B6C-8320-407AE5DE2A5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633F42B-4F88-4012-8AFF-9422C4E07B3C}"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E6A721D-0D0B-4C15-8FC1-B5E105DB443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E2074B2-B5BE-4815-B5CA-9729235A5AA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2127696-06EF-4270-BD68-48022BCE12E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D65FE5-886E-4E03-B6F5-FF486237A4B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A4A7632C-5B12-4935-9C87-39A5B9992918}" type="slidenum">
              <a:rPr lang="en-IN"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E854E409-44F2-42A7-81DF-0ADA2DC98629}" type="slidenum">
              <a:rPr lang="en-IN"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371960" y="1293840"/>
            <a:ext cx="9600840" cy="992160"/>
          </a:xfrm>
          <a:prstGeom prst="rect">
            <a:avLst/>
          </a:prstGeom>
          <a:noFill/>
          <a:ln w="0">
            <a:noFill/>
          </a:ln>
        </p:spPr>
        <p:txBody>
          <a:bodyPr anchor="b">
            <a:noAutofit/>
          </a:bodyPr>
          <a:lstStyle/>
          <a:p>
            <a:pPr algn="ctr">
              <a:lnSpc>
                <a:spcPct val="90000"/>
              </a:lnSpc>
              <a:buNone/>
            </a:pPr>
            <a:r>
              <a:rPr lang="en-IN" sz="6000" b="1" strike="noStrike" spc="-1" dirty="0">
                <a:solidFill>
                  <a:srgbClr val="000000"/>
                </a:solidFill>
                <a:latin typeface="Calibri Light"/>
              </a:rPr>
              <a:t>“NLP </a:t>
            </a:r>
            <a:r>
              <a:rPr lang="en-IN" sz="6000" b="1" spc="-1" dirty="0">
                <a:solidFill>
                  <a:srgbClr val="000000"/>
                </a:solidFill>
                <a:latin typeface="Calibri Light"/>
              </a:rPr>
              <a:t>enabled Coursera course Recommendation system</a:t>
            </a:r>
            <a:r>
              <a:rPr lang="en-IN" sz="6000" b="1" strike="noStrike" spc="-1" dirty="0">
                <a:solidFill>
                  <a:srgbClr val="000000"/>
                </a:solidFill>
                <a:latin typeface="Calibri Light"/>
              </a:rPr>
              <a:t>”</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686160" y="4638960"/>
            <a:ext cx="4571640" cy="1655280"/>
          </a:xfrm>
          <a:prstGeom prst="rect">
            <a:avLst/>
          </a:prstGeom>
          <a:noFill/>
          <a:ln w="0">
            <a:noFill/>
          </a:ln>
        </p:spPr>
        <p:txBody>
          <a:bodyPr anchor="t">
            <a:normAutofit/>
          </a:bodyPr>
          <a:lstStyle/>
          <a:p>
            <a:pPr>
              <a:lnSpc>
                <a:spcPct val="90000"/>
              </a:lnSpc>
              <a:spcBef>
                <a:spcPts val="1001"/>
              </a:spcBef>
              <a:buNone/>
              <a:tabLst>
                <a:tab pos="0" algn="l"/>
              </a:tabLst>
            </a:pPr>
            <a:r>
              <a:rPr lang="en-IN" sz="2400" b="1" strike="noStrike" spc="-1" dirty="0">
                <a:solidFill>
                  <a:srgbClr val="000000"/>
                </a:solidFill>
                <a:latin typeface="Calibri"/>
              </a:rPr>
              <a:t>Sharavana Kumar S</a:t>
            </a:r>
            <a:endParaRPr lang="en-US" sz="2400" b="0" strike="noStrike" spc="-1" dirty="0">
              <a:latin typeface="Arial"/>
            </a:endParaRPr>
          </a:p>
          <a:p>
            <a:pPr>
              <a:lnSpc>
                <a:spcPct val="90000"/>
              </a:lnSpc>
              <a:spcBef>
                <a:spcPts val="1001"/>
              </a:spcBef>
              <a:buNone/>
              <a:tabLst>
                <a:tab pos="0" algn="l"/>
              </a:tabLst>
            </a:pPr>
            <a:r>
              <a:rPr lang="en-IN" sz="2400" b="1" strike="noStrike" spc="-1" dirty="0">
                <a:solidFill>
                  <a:srgbClr val="000000"/>
                </a:solidFill>
                <a:latin typeface="Calibri"/>
              </a:rPr>
              <a:t>III Yr</a:t>
            </a:r>
            <a:r>
              <a:rPr lang="en-IN" sz="2400" b="0" strike="noStrike" spc="-1" dirty="0">
                <a:solidFill>
                  <a:srgbClr val="000000"/>
                </a:solidFill>
                <a:latin typeface="Calibri"/>
              </a:rPr>
              <a:t> </a:t>
            </a:r>
            <a:r>
              <a:rPr lang="en-IN" sz="2400" b="1" strike="noStrike" spc="-1" dirty="0">
                <a:solidFill>
                  <a:srgbClr val="000000"/>
                </a:solidFill>
                <a:latin typeface="Calibri"/>
              </a:rPr>
              <a:t>“C”</a:t>
            </a:r>
            <a:endParaRPr lang="en-US" sz="2400" b="0" strike="noStrike" spc="-1" dirty="0">
              <a:latin typeface="Arial"/>
            </a:endParaRPr>
          </a:p>
        </p:txBody>
      </p:sp>
      <p:sp>
        <p:nvSpPr>
          <p:cNvPr id="84" name="Subtitle 2"/>
          <p:cNvSpPr/>
          <p:nvPr/>
        </p:nvSpPr>
        <p:spPr>
          <a:xfrm>
            <a:off x="6858000" y="4516920"/>
            <a:ext cx="4571640" cy="16552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r">
              <a:lnSpc>
                <a:spcPct val="90000"/>
              </a:lnSpc>
              <a:spcBef>
                <a:spcPts val="1001"/>
              </a:spcBef>
              <a:buNone/>
              <a:tabLst>
                <a:tab pos="0" algn="l"/>
              </a:tabLst>
            </a:pPr>
            <a:r>
              <a:rPr lang="en-IN" sz="2400" b="1" strike="noStrike" spc="-1" dirty="0">
                <a:solidFill>
                  <a:srgbClr val="000000"/>
                </a:solidFill>
                <a:latin typeface="Calibri"/>
              </a:rPr>
              <a:t>Syed </a:t>
            </a:r>
            <a:r>
              <a:rPr lang="en-IN" sz="2400" b="1" strike="noStrike" spc="-1" dirty="0" err="1">
                <a:solidFill>
                  <a:srgbClr val="000000"/>
                </a:solidFill>
                <a:latin typeface="Calibri"/>
              </a:rPr>
              <a:t>Faizanullah</a:t>
            </a:r>
            <a:r>
              <a:rPr lang="en-IN" sz="2400" b="1" strike="noStrike" spc="-1" dirty="0">
                <a:solidFill>
                  <a:srgbClr val="000000"/>
                </a:solidFill>
                <a:latin typeface="Calibri"/>
              </a:rPr>
              <a:t> Bahmani</a:t>
            </a:r>
            <a:endParaRPr lang="en-US" sz="2400" b="0" strike="noStrike" spc="-1" dirty="0">
              <a:latin typeface="Arial"/>
            </a:endParaRPr>
          </a:p>
          <a:p>
            <a:pPr algn="r">
              <a:lnSpc>
                <a:spcPct val="90000"/>
              </a:lnSpc>
              <a:spcBef>
                <a:spcPts val="1001"/>
              </a:spcBef>
              <a:buNone/>
              <a:tabLst>
                <a:tab pos="0" algn="l"/>
              </a:tabLst>
            </a:pPr>
            <a:r>
              <a:rPr lang="en-IN" sz="2400" b="1" spc="-1" dirty="0">
                <a:solidFill>
                  <a:srgbClr val="000000"/>
                </a:solidFill>
                <a:latin typeface="Calibri"/>
              </a:rPr>
              <a:t>III Yr</a:t>
            </a:r>
            <a:r>
              <a:rPr lang="en-IN" sz="2400" b="0" strike="noStrike" spc="-1" dirty="0">
                <a:solidFill>
                  <a:srgbClr val="000000"/>
                </a:solidFill>
                <a:latin typeface="Calibri"/>
              </a:rPr>
              <a:t> </a:t>
            </a:r>
            <a:r>
              <a:rPr lang="en-IN" sz="2400" b="1" strike="noStrike" spc="-1" dirty="0">
                <a:solidFill>
                  <a:srgbClr val="000000"/>
                </a:solidFill>
                <a:latin typeface="Calibri"/>
              </a:rPr>
              <a:t>“C”</a:t>
            </a:r>
            <a:endParaRPr lang="en-US" sz="2400" b="0" strike="noStrike" spc="-1" dirty="0">
              <a:latin typeface="Arial"/>
            </a:endParaRPr>
          </a:p>
        </p:txBody>
      </p:sp>
      <p:sp>
        <p:nvSpPr>
          <p:cNvPr id="85" name="Subtitle 2"/>
          <p:cNvSpPr/>
          <p:nvPr/>
        </p:nvSpPr>
        <p:spPr>
          <a:xfrm>
            <a:off x="2981880" y="5621040"/>
            <a:ext cx="6227640" cy="10818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6500"/>
          </a:bodyPr>
          <a:lstStyle/>
          <a:p>
            <a:pPr algn="ctr">
              <a:lnSpc>
                <a:spcPct val="90000"/>
              </a:lnSpc>
              <a:spcBef>
                <a:spcPts val="1001"/>
              </a:spcBef>
              <a:buNone/>
              <a:tabLst>
                <a:tab pos="0" algn="l"/>
              </a:tabLst>
            </a:pPr>
            <a:r>
              <a:rPr lang="en-IN" sz="2400" b="1" strike="noStrike" spc="-1">
                <a:solidFill>
                  <a:srgbClr val="000000"/>
                </a:solidFill>
                <a:latin typeface="Calibri"/>
              </a:rPr>
              <a:t>Dept of AIDS, </a:t>
            </a:r>
            <a:endParaRPr lang="en-US" sz="2400" b="0" strike="noStrike" spc="-1">
              <a:latin typeface="Arial"/>
            </a:endParaRPr>
          </a:p>
          <a:p>
            <a:pPr algn="ctr">
              <a:lnSpc>
                <a:spcPct val="90000"/>
              </a:lnSpc>
              <a:spcBef>
                <a:spcPts val="1001"/>
              </a:spcBef>
              <a:buNone/>
              <a:tabLst>
                <a:tab pos="0" algn="l"/>
              </a:tabLst>
            </a:pPr>
            <a:r>
              <a:rPr lang="en-IN" sz="2400" b="1" strike="noStrike" spc="-1">
                <a:solidFill>
                  <a:srgbClr val="000000"/>
                </a:solidFill>
                <a:latin typeface="Calibri"/>
              </a:rPr>
              <a:t>Chennai Institute of Technology, Chennai</a:t>
            </a:r>
            <a:endParaRPr lang="en-US" sz="2400" b="0" strike="noStrike" spc="-1">
              <a:latin typeface="Arial"/>
            </a:endParaRPr>
          </a:p>
        </p:txBody>
      </p:sp>
      <p:pic>
        <p:nvPicPr>
          <p:cNvPr id="86" name="Picture 2" descr="CIT Chennai - Info, Ranking, Cutoff &amp; Placements 2023 ..."/>
          <p:cNvPicPr/>
          <p:nvPr/>
        </p:nvPicPr>
        <p:blipFill>
          <a:blip r:embed="rId2"/>
          <a:stretch/>
        </p:blipFill>
        <p:spPr>
          <a:xfrm>
            <a:off x="4921920" y="3079800"/>
            <a:ext cx="2347920" cy="15591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4A8A-D8EC-AA98-2956-99669A50D65B}"/>
              </a:ext>
            </a:extLst>
          </p:cNvPr>
          <p:cNvSpPr>
            <a:spLocks noGrp="1"/>
          </p:cNvSpPr>
          <p:nvPr>
            <p:ph type="title"/>
          </p:nvPr>
        </p:nvSpPr>
        <p:spPr>
          <a:xfrm>
            <a:off x="744135" y="876519"/>
            <a:ext cx="10515240" cy="1325160"/>
          </a:xfrm>
        </p:spPr>
        <p:txBody>
          <a:bodyPr/>
          <a:lstStyle/>
          <a:p>
            <a:r>
              <a:rPr lang="en-US" dirty="0"/>
              <a:t>Problem Statement:</a:t>
            </a:r>
          </a:p>
        </p:txBody>
      </p:sp>
      <p:pic>
        <p:nvPicPr>
          <p:cNvPr id="5" name="Picture 6" descr="A blue butterfly with wings&#10;&#10;Description automatically generated">
            <a:extLst>
              <a:ext uri="{FF2B5EF4-FFF2-40B4-BE49-F238E27FC236}">
                <a16:creationId xmlns:a16="http://schemas.microsoft.com/office/drawing/2014/main" id="{51AB6A3A-1E00-D714-EE68-C231E44D945F}"/>
              </a:ext>
            </a:extLst>
          </p:cNvPr>
          <p:cNvPicPr/>
          <p:nvPr/>
        </p:nvPicPr>
        <p:blipFill>
          <a:blip r:embed="rId2"/>
          <a:srcRect r="5726" b="8394"/>
          <a:stretch/>
        </p:blipFill>
        <p:spPr>
          <a:xfrm>
            <a:off x="9920880" y="365040"/>
            <a:ext cx="1432800" cy="1325160"/>
          </a:xfrm>
          <a:prstGeom prst="rect">
            <a:avLst/>
          </a:prstGeom>
          <a:ln w="0">
            <a:noFill/>
          </a:ln>
        </p:spPr>
      </p:pic>
      <p:sp>
        <p:nvSpPr>
          <p:cNvPr id="4" name="TextBox 3">
            <a:extLst>
              <a:ext uri="{FF2B5EF4-FFF2-40B4-BE49-F238E27FC236}">
                <a16:creationId xmlns:a16="http://schemas.microsoft.com/office/drawing/2014/main" id="{571A6AEB-41C1-55D7-3417-055E6B40ADFC}"/>
              </a:ext>
            </a:extLst>
          </p:cNvPr>
          <p:cNvSpPr txBox="1"/>
          <p:nvPr/>
        </p:nvSpPr>
        <p:spPr>
          <a:xfrm>
            <a:off x="744135" y="2130552"/>
            <a:ext cx="8537025" cy="2811539"/>
          </a:xfrm>
          <a:prstGeom prst="rect">
            <a:avLst/>
          </a:prstGeom>
          <a:noFill/>
        </p:spPr>
        <p:txBody>
          <a:bodyPr wrap="square" rtlCol="0">
            <a:spAutoFit/>
          </a:bodyPr>
          <a:lstStyle/>
          <a:p>
            <a:pPr>
              <a:lnSpc>
                <a:spcPct val="150000"/>
              </a:lnSpc>
            </a:pPr>
            <a:r>
              <a:rPr lang="en-US" sz="2000" b="0" i="0" dirty="0">
                <a:effectLst/>
                <a:latin typeface="__fkGroteskNeue_598ab8"/>
              </a:rPr>
              <a:t>In the current competitive job market, professionals face the challenge of remaining relevant and advancing their careers amidst rapid technological changes and evolving industry demands. Continuous self-improvement through upskilling is essential, yet many individuals struggle to identify the specific skills they need to acquire and the appropriate resources to facilitate their learning journey.</a:t>
            </a:r>
            <a:endParaRPr lang="ta-IN" sz="2000" dirty="0"/>
          </a:p>
        </p:txBody>
      </p:sp>
    </p:spTree>
    <p:extLst>
      <p:ext uri="{BB962C8B-B14F-4D97-AF65-F5344CB8AC3E}">
        <p14:creationId xmlns:p14="http://schemas.microsoft.com/office/powerpoint/2010/main" val="347471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4A8A-D8EC-AA98-2956-99669A50D65B}"/>
              </a:ext>
            </a:extLst>
          </p:cNvPr>
          <p:cNvSpPr>
            <a:spLocks noGrp="1"/>
          </p:cNvSpPr>
          <p:nvPr>
            <p:ph type="title"/>
          </p:nvPr>
        </p:nvSpPr>
        <p:spPr>
          <a:xfrm>
            <a:off x="744135" y="876519"/>
            <a:ext cx="10515240" cy="1325160"/>
          </a:xfrm>
        </p:spPr>
        <p:txBody>
          <a:bodyPr/>
          <a:lstStyle/>
          <a:p>
            <a:r>
              <a:rPr lang="en-US" dirty="0"/>
              <a:t>Existing solution:</a:t>
            </a:r>
          </a:p>
        </p:txBody>
      </p:sp>
      <p:pic>
        <p:nvPicPr>
          <p:cNvPr id="5" name="Picture 6" descr="A blue butterfly with wings&#10;&#10;Description automatically generated">
            <a:extLst>
              <a:ext uri="{FF2B5EF4-FFF2-40B4-BE49-F238E27FC236}">
                <a16:creationId xmlns:a16="http://schemas.microsoft.com/office/drawing/2014/main" id="{51AB6A3A-1E00-D714-EE68-C231E44D945F}"/>
              </a:ext>
            </a:extLst>
          </p:cNvPr>
          <p:cNvPicPr/>
          <p:nvPr/>
        </p:nvPicPr>
        <p:blipFill>
          <a:blip r:embed="rId2"/>
          <a:srcRect r="5726" b="8394"/>
          <a:stretch/>
        </p:blipFill>
        <p:spPr>
          <a:xfrm>
            <a:off x="9920880" y="365040"/>
            <a:ext cx="1432800" cy="1325160"/>
          </a:xfrm>
          <a:prstGeom prst="rect">
            <a:avLst/>
          </a:prstGeom>
          <a:ln w="0">
            <a:noFill/>
          </a:ln>
        </p:spPr>
      </p:pic>
      <p:sp>
        <p:nvSpPr>
          <p:cNvPr id="4" name="TextBox 3">
            <a:extLst>
              <a:ext uri="{FF2B5EF4-FFF2-40B4-BE49-F238E27FC236}">
                <a16:creationId xmlns:a16="http://schemas.microsoft.com/office/drawing/2014/main" id="{571A6AEB-41C1-55D7-3417-055E6B40ADFC}"/>
              </a:ext>
            </a:extLst>
          </p:cNvPr>
          <p:cNvSpPr txBox="1"/>
          <p:nvPr/>
        </p:nvSpPr>
        <p:spPr>
          <a:xfrm>
            <a:off x="744135" y="2130552"/>
            <a:ext cx="8537025" cy="3273204"/>
          </a:xfrm>
          <a:prstGeom prst="rect">
            <a:avLst/>
          </a:prstGeom>
          <a:noFill/>
        </p:spPr>
        <p:txBody>
          <a:bodyPr wrap="square" rtlCol="0">
            <a:spAutoFit/>
          </a:bodyPr>
          <a:lstStyle/>
          <a:p>
            <a:pPr>
              <a:lnSpc>
                <a:spcPct val="150000"/>
              </a:lnSpc>
            </a:pPr>
            <a:r>
              <a:rPr lang="en-US" sz="2000" b="0" i="0" dirty="0">
                <a:effectLst/>
                <a:latin typeface="__fkGroteskNeue_598ab8"/>
              </a:rPr>
              <a:t>Currently, various platforms and resources exist to support upskilling, including online courses offered by institutions like Coursera, LinkedIn Learning, and Udemy. These platforms provide a wide array of courses aimed at enhancing existing skills or teaching new ones. However, the process of selecting the right courses can be overwhelming due to the sheer volume of options available. Many professionals may find it difficult to navigate these resources effectively, leading to missed opportunities for targeted skill development.</a:t>
            </a:r>
            <a:endParaRPr lang="ta-IN" sz="2000" dirty="0"/>
          </a:p>
        </p:txBody>
      </p:sp>
    </p:spTree>
    <p:extLst>
      <p:ext uri="{BB962C8B-B14F-4D97-AF65-F5344CB8AC3E}">
        <p14:creationId xmlns:p14="http://schemas.microsoft.com/office/powerpoint/2010/main" val="31842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4A8A-D8EC-AA98-2956-99669A50D65B}"/>
              </a:ext>
            </a:extLst>
          </p:cNvPr>
          <p:cNvSpPr>
            <a:spLocks noGrp="1"/>
          </p:cNvSpPr>
          <p:nvPr>
            <p:ph type="title"/>
          </p:nvPr>
        </p:nvSpPr>
        <p:spPr>
          <a:xfrm>
            <a:off x="744135" y="876519"/>
            <a:ext cx="10515240" cy="1325160"/>
          </a:xfrm>
        </p:spPr>
        <p:txBody>
          <a:bodyPr/>
          <a:lstStyle/>
          <a:p>
            <a:r>
              <a:rPr lang="en-US"/>
              <a:t>Proposed olution</a:t>
            </a:r>
            <a:r>
              <a:rPr lang="en-US" dirty="0"/>
              <a:t>:</a:t>
            </a:r>
          </a:p>
        </p:txBody>
      </p:sp>
      <p:pic>
        <p:nvPicPr>
          <p:cNvPr id="5" name="Picture 6" descr="A blue butterfly with wings&#10;&#10;Description automatically generated">
            <a:extLst>
              <a:ext uri="{FF2B5EF4-FFF2-40B4-BE49-F238E27FC236}">
                <a16:creationId xmlns:a16="http://schemas.microsoft.com/office/drawing/2014/main" id="{51AB6A3A-1E00-D714-EE68-C231E44D945F}"/>
              </a:ext>
            </a:extLst>
          </p:cNvPr>
          <p:cNvPicPr/>
          <p:nvPr/>
        </p:nvPicPr>
        <p:blipFill>
          <a:blip r:embed="rId2"/>
          <a:srcRect r="5726" b="8394"/>
          <a:stretch/>
        </p:blipFill>
        <p:spPr>
          <a:xfrm>
            <a:off x="9920880" y="365040"/>
            <a:ext cx="1432800" cy="1325160"/>
          </a:xfrm>
          <a:prstGeom prst="rect">
            <a:avLst/>
          </a:prstGeom>
          <a:ln w="0">
            <a:noFill/>
          </a:ln>
        </p:spPr>
      </p:pic>
      <p:sp>
        <p:nvSpPr>
          <p:cNvPr id="4" name="TextBox 3">
            <a:extLst>
              <a:ext uri="{FF2B5EF4-FFF2-40B4-BE49-F238E27FC236}">
                <a16:creationId xmlns:a16="http://schemas.microsoft.com/office/drawing/2014/main" id="{571A6AEB-41C1-55D7-3417-055E6B40ADFC}"/>
              </a:ext>
            </a:extLst>
          </p:cNvPr>
          <p:cNvSpPr txBox="1"/>
          <p:nvPr/>
        </p:nvSpPr>
        <p:spPr>
          <a:xfrm>
            <a:off x="744135" y="2130552"/>
            <a:ext cx="8537025" cy="3273204"/>
          </a:xfrm>
          <a:prstGeom prst="rect">
            <a:avLst/>
          </a:prstGeom>
          <a:noFill/>
        </p:spPr>
        <p:txBody>
          <a:bodyPr wrap="square" rtlCol="0">
            <a:spAutoFit/>
          </a:bodyPr>
          <a:lstStyle/>
          <a:p>
            <a:pPr>
              <a:lnSpc>
                <a:spcPct val="150000"/>
              </a:lnSpc>
            </a:pPr>
            <a:r>
              <a:rPr lang="en-US" sz="2000" b="0" i="0" dirty="0">
                <a:effectLst/>
                <a:latin typeface="__fkGroteskNeue_598ab8"/>
              </a:rPr>
              <a:t>Currently, various platforms and resources exist to support upskilling, including online courses offered by institutions like Coursera, LinkedIn Learning, and Udemy. These platforms provide a wide array of courses aimed at enhancing existing skills or teaching new ones. However, the process of selecting the right courses can be overwhelming due to the sheer volume of options available. Many professionals may find it difficult to navigate these resources effectively, leading to missed opportunities for targeted skill development.</a:t>
            </a:r>
            <a:endParaRPr lang="ta-IN" sz="2000" dirty="0"/>
          </a:p>
        </p:txBody>
      </p:sp>
    </p:spTree>
    <p:extLst>
      <p:ext uri="{BB962C8B-B14F-4D97-AF65-F5344CB8AC3E}">
        <p14:creationId xmlns:p14="http://schemas.microsoft.com/office/powerpoint/2010/main" val="2034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725-3DA1-EC65-2051-BEBBA54D78DE}"/>
              </a:ext>
            </a:extLst>
          </p:cNvPr>
          <p:cNvSpPr>
            <a:spLocks noGrp="1"/>
          </p:cNvSpPr>
          <p:nvPr>
            <p:ph type="title"/>
          </p:nvPr>
        </p:nvSpPr>
        <p:spPr>
          <a:xfrm>
            <a:off x="371201" y="200477"/>
            <a:ext cx="10515240" cy="724146"/>
          </a:xfrm>
        </p:spPr>
        <p:txBody>
          <a:bodyPr/>
          <a:lstStyle/>
          <a:p>
            <a:r>
              <a:rPr lang="en-US" dirty="0"/>
              <a:t>Workflow:</a:t>
            </a:r>
          </a:p>
        </p:txBody>
      </p:sp>
      <p:pic>
        <p:nvPicPr>
          <p:cNvPr id="5" name="Picture 6" descr="A blue butterfly with wings&#10;&#10;Description automatically generated">
            <a:extLst>
              <a:ext uri="{FF2B5EF4-FFF2-40B4-BE49-F238E27FC236}">
                <a16:creationId xmlns:a16="http://schemas.microsoft.com/office/drawing/2014/main" id="{95AA7367-B311-FDB4-AA66-C6E0FDDEA0D4}"/>
              </a:ext>
            </a:extLst>
          </p:cNvPr>
          <p:cNvPicPr/>
          <p:nvPr/>
        </p:nvPicPr>
        <p:blipFill>
          <a:blip r:embed="rId2"/>
          <a:srcRect r="5726" b="8394"/>
          <a:stretch/>
        </p:blipFill>
        <p:spPr>
          <a:xfrm>
            <a:off x="10223592" y="250218"/>
            <a:ext cx="1432800" cy="1325160"/>
          </a:xfrm>
          <a:prstGeom prst="rect">
            <a:avLst/>
          </a:prstGeom>
          <a:ln w="0">
            <a:noFill/>
          </a:ln>
        </p:spPr>
      </p:pic>
      <p:graphicFrame>
        <p:nvGraphicFramePr>
          <p:cNvPr id="6" name="Diagram 5">
            <a:extLst>
              <a:ext uri="{FF2B5EF4-FFF2-40B4-BE49-F238E27FC236}">
                <a16:creationId xmlns:a16="http://schemas.microsoft.com/office/drawing/2014/main" id="{38B88406-1FFB-31E9-4642-6893E9123413}"/>
              </a:ext>
            </a:extLst>
          </p:cNvPr>
          <p:cNvGraphicFramePr/>
          <p:nvPr>
            <p:extLst>
              <p:ext uri="{D42A27DB-BD31-4B8C-83A1-F6EECF244321}">
                <p14:modId xmlns:p14="http://schemas.microsoft.com/office/powerpoint/2010/main" val="610012258"/>
              </p:ext>
            </p:extLst>
          </p:nvPr>
        </p:nvGraphicFramePr>
        <p:xfrm>
          <a:off x="302530" y="924623"/>
          <a:ext cx="10405094" cy="5515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00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8949600" cy="1325160"/>
          </a:xfrm>
          <a:prstGeom prst="rect">
            <a:avLst/>
          </a:prstGeom>
          <a:noFill/>
          <a:ln w="0">
            <a:noFill/>
          </a:ln>
        </p:spPr>
        <p:txBody>
          <a:bodyPr anchor="ctr">
            <a:noAutofit/>
          </a:bodyPr>
          <a:lstStyle/>
          <a:p>
            <a:pPr>
              <a:lnSpc>
                <a:spcPct val="90000"/>
              </a:lnSpc>
              <a:buNone/>
            </a:pPr>
            <a:r>
              <a:rPr lang="en-IN" sz="4400" b="0" strike="noStrike" spc="-1" dirty="0">
                <a:solidFill>
                  <a:srgbClr val="000000"/>
                </a:solidFill>
                <a:latin typeface="Calibri Light"/>
              </a:rPr>
              <a:t> Technologies Used:</a:t>
            </a:r>
            <a:endParaRPr lang="en-US" sz="4400" b="0" strike="noStrike" spc="-1" dirty="0">
              <a:solidFill>
                <a:srgbClr val="000000"/>
              </a:solidFill>
              <a:latin typeface="Calibri"/>
            </a:endParaRPr>
          </a:p>
        </p:txBody>
      </p:sp>
      <p:sp>
        <p:nvSpPr>
          <p:cNvPr id="94" name="PlaceHolder 2"/>
          <p:cNvSpPr>
            <a:spLocks noGrp="1"/>
          </p:cNvSpPr>
          <p:nvPr>
            <p:ph/>
          </p:nvPr>
        </p:nvSpPr>
        <p:spPr>
          <a:xfrm>
            <a:off x="686160" y="1825560"/>
            <a:ext cx="10515240" cy="4799809"/>
          </a:xfrm>
          <a:prstGeom prst="rect">
            <a:avLst/>
          </a:prstGeom>
          <a:noFill/>
          <a:ln w="0">
            <a:noFill/>
          </a:ln>
        </p:spPr>
        <p:txBody>
          <a:bodyPr lIns="91440" tIns="45720" rIns="91440" bIns="45720" anchor="t">
            <a:noAutofit/>
          </a:bodyPr>
          <a:lstStyle/>
          <a:p>
            <a:pPr marL="228600" indent="-228600">
              <a:lnSpc>
                <a:spcPct val="90000"/>
              </a:lnSpc>
              <a:spcBef>
                <a:spcPts val="1001"/>
              </a:spcBef>
              <a:buClr>
                <a:srgbClr val="000000"/>
              </a:buClr>
              <a:buFont typeface="Arial"/>
              <a:buChar char="•"/>
            </a:pPr>
            <a:r>
              <a:rPr lang="en-IN" sz="2800" b="0" strike="noStrike" spc="-1" dirty="0">
                <a:solidFill>
                  <a:srgbClr val="000000"/>
                </a:solidFill>
                <a:latin typeface="Calibri"/>
              </a:rPr>
              <a:t>Natura</a:t>
            </a:r>
            <a:r>
              <a:rPr lang="en-IN" spc="-1" dirty="0">
                <a:solidFill>
                  <a:srgbClr val="000000"/>
                </a:solidFill>
                <a:latin typeface="Calibri"/>
              </a:rPr>
              <a:t>l Language Tool Kit</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dirty="0">
                <a:solidFill>
                  <a:srgbClr val="000000"/>
                </a:solidFill>
                <a:latin typeface="Calibri"/>
              </a:rPr>
              <a:t>Cosine similarity</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pc="-1" dirty="0">
                <a:solidFill>
                  <a:srgbClr val="000000"/>
                </a:solidFill>
                <a:latin typeface="Calibri"/>
              </a:rPr>
              <a:t>Flask/</a:t>
            </a:r>
            <a:r>
              <a:rPr lang="en-IN" spc="-1" dirty="0" err="1">
                <a:solidFill>
                  <a:srgbClr val="000000"/>
                </a:solidFill>
                <a:latin typeface="Calibri"/>
              </a:rPr>
              <a:t>Streamlit</a:t>
            </a:r>
            <a:endParaRPr lang="en-IN" spc="-1" dirty="0">
              <a:solidFill>
                <a:srgbClr val="000000"/>
              </a:solidFill>
              <a:latin typeface="Calibri"/>
            </a:endParaRPr>
          </a:p>
          <a:p>
            <a:pPr marL="228600" indent="-228600">
              <a:lnSpc>
                <a:spcPct val="90000"/>
              </a:lnSpc>
              <a:spcBef>
                <a:spcPts val="1001"/>
              </a:spcBef>
              <a:buClr>
                <a:srgbClr val="000000"/>
              </a:buClr>
              <a:buFont typeface="Arial"/>
              <a:buChar char="•"/>
            </a:pPr>
            <a:r>
              <a:rPr lang="en-IN" spc="-1" dirty="0">
                <a:solidFill>
                  <a:srgbClr val="000000"/>
                </a:solidFill>
                <a:latin typeface="Calibri"/>
              </a:rPr>
              <a:t>Dataset from Kaggle</a:t>
            </a: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0" indent="0">
              <a:lnSpc>
                <a:spcPct val="90000"/>
              </a:lnSpc>
              <a:spcBef>
                <a:spcPts val="1001"/>
              </a:spcBef>
              <a:buClr>
                <a:srgbClr val="000000"/>
              </a:buClr>
              <a:buNone/>
            </a:pPr>
            <a:r>
              <a:rPr lang="en-US" spc="-1" dirty="0">
                <a:solidFill>
                  <a:srgbClr val="000000"/>
                </a:solidFill>
                <a:latin typeface="Calibri"/>
              </a:rPr>
              <a:t> </a:t>
            </a:r>
            <a:endParaRPr lang="en-IN" spc="-1" dirty="0">
              <a:solidFill>
                <a:srgbClr val="000000"/>
              </a:solidFill>
              <a:latin typeface="Calibri"/>
            </a:endParaRPr>
          </a:p>
        </p:txBody>
      </p:sp>
      <p:pic>
        <p:nvPicPr>
          <p:cNvPr id="95" name="Picture 6"/>
          <p:cNvPicPr/>
          <p:nvPr/>
        </p:nvPicPr>
        <p:blipFill>
          <a:blip r:embed="rId2"/>
          <a:srcRect r="5726" b="8394"/>
          <a:stretch/>
        </p:blipFill>
        <p:spPr>
          <a:xfrm>
            <a:off x="9920880" y="365040"/>
            <a:ext cx="1432800" cy="13251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2"/>
          <p:cNvSpPr/>
          <p:nvPr/>
        </p:nvSpPr>
        <p:spPr>
          <a:xfrm>
            <a:off x="1219081" y="4745736"/>
            <a:ext cx="4572120" cy="1099152"/>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9000" lnSpcReduction="10000"/>
          </a:bodyPr>
          <a:lstStyle/>
          <a:p>
            <a:pPr algn="ctr">
              <a:lnSpc>
                <a:spcPct val="90000"/>
              </a:lnSpc>
              <a:spcBef>
                <a:spcPts val="1001"/>
              </a:spcBef>
              <a:buNone/>
              <a:tabLst>
                <a:tab pos="0" algn="l"/>
              </a:tabLst>
            </a:pPr>
            <a:r>
              <a:rPr lang="en-IN" sz="4800" b="1" strike="noStrike" spc="-1" dirty="0">
                <a:solidFill>
                  <a:srgbClr val="000000"/>
                </a:solidFill>
                <a:latin typeface="Calibri"/>
              </a:rPr>
              <a:t>Sharavana Kumar S</a:t>
            </a:r>
            <a:endParaRPr lang="en-US" sz="4800" b="0" strike="noStrike" spc="-1" dirty="0">
              <a:latin typeface="Noto Sans"/>
            </a:endParaRPr>
          </a:p>
          <a:p>
            <a:pPr algn="ctr">
              <a:lnSpc>
                <a:spcPct val="90000"/>
              </a:lnSpc>
              <a:spcBef>
                <a:spcPts val="1001"/>
              </a:spcBef>
              <a:buNone/>
              <a:tabLst>
                <a:tab pos="0" algn="l"/>
              </a:tabLst>
            </a:pPr>
            <a:r>
              <a:rPr lang="en-IN" sz="2300" b="1" strike="noStrike" spc="-1" dirty="0">
                <a:solidFill>
                  <a:srgbClr val="000000"/>
                </a:solidFill>
                <a:latin typeface="Calibri"/>
              </a:rPr>
              <a:t>Sharavanakumars.aids2022@</a:t>
            </a:r>
            <a:r>
              <a:rPr lang="en-IN" sz="2000" b="1" strike="noStrike" spc="-1" dirty="0">
                <a:solidFill>
                  <a:srgbClr val="000000"/>
                </a:solidFill>
                <a:latin typeface="Calibri"/>
              </a:rPr>
              <a:t>citchennai</a:t>
            </a:r>
            <a:r>
              <a:rPr lang="en-IN" sz="2300" b="1" strike="noStrike" spc="-1" dirty="0">
                <a:solidFill>
                  <a:srgbClr val="000000"/>
                </a:solidFill>
                <a:latin typeface="Calibri"/>
              </a:rPr>
              <a:t>.net</a:t>
            </a:r>
            <a:endParaRPr lang="en-US" sz="2300" b="0" strike="noStrike" spc="-1" dirty="0">
              <a:latin typeface="Noto Sans"/>
            </a:endParaRPr>
          </a:p>
        </p:txBody>
      </p:sp>
      <p:sp>
        <p:nvSpPr>
          <p:cNvPr id="97" name="Subtitle 2"/>
          <p:cNvSpPr/>
          <p:nvPr/>
        </p:nvSpPr>
        <p:spPr>
          <a:xfrm>
            <a:off x="6096000" y="4745736"/>
            <a:ext cx="5578200" cy="16552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spcBef>
                <a:spcPts val="1001"/>
              </a:spcBef>
              <a:buNone/>
              <a:tabLst>
                <a:tab pos="0" algn="l"/>
              </a:tabLst>
            </a:pPr>
            <a:r>
              <a:rPr lang="en-IN" sz="3800" b="1" strike="noStrike" spc="-1" dirty="0">
                <a:solidFill>
                  <a:srgbClr val="000000"/>
                </a:solidFill>
                <a:latin typeface="Calibri"/>
              </a:rPr>
              <a:t>Syed </a:t>
            </a:r>
            <a:r>
              <a:rPr lang="en-IN" sz="3800" b="1" strike="noStrike" spc="-1" dirty="0" err="1">
                <a:solidFill>
                  <a:srgbClr val="000000"/>
                </a:solidFill>
                <a:latin typeface="Calibri"/>
              </a:rPr>
              <a:t>Faizanullah</a:t>
            </a:r>
            <a:r>
              <a:rPr lang="en-IN" sz="3800" b="1" strike="noStrike" spc="-1" dirty="0">
                <a:solidFill>
                  <a:srgbClr val="000000"/>
                </a:solidFill>
                <a:latin typeface="Calibri"/>
              </a:rPr>
              <a:t> Bahmani</a:t>
            </a:r>
            <a:endParaRPr lang="en-US" sz="3800" b="0" strike="noStrike" spc="-1" dirty="0">
              <a:latin typeface="Arial"/>
            </a:endParaRPr>
          </a:p>
          <a:p>
            <a:pPr algn="ctr">
              <a:lnSpc>
                <a:spcPct val="90000"/>
              </a:lnSpc>
              <a:spcBef>
                <a:spcPts val="1001"/>
              </a:spcBef>
              <a:buNone/>
              <a:tabLst>
                <a:tab pos="0" algn="l"/>
              </a:tabLst>
            </a:pPr>
            <a:r>
              <a:rPr lang="en-IN" sz="1600" b="1" strike="noStrike" spc="-1" dirty="0">
                <a:solidFill>
                  <a:srgbClr val="000000"/>
                </a:solidFill>
                <a:latin typeface="Calibri"/>
              </a:rPr>
              <a:t>syedfaizanullahbahmani.aids2022@citchennai.net</a:t>
            </a:r>
            <a:endParaRPr lang="en-US" sz="1600" b="0" strike="noStrike" spc="-1" dirty="0">
              <a:latin typeface="Arial"/>
            </a:endParaRPr>
          </a:p>
        </p:txBody>
      </p:sp>
      <p:pic>
        <p:nvPicPr>
          <p:cNvPr id="98" name="Picture 2" descr="Thank you text Vectors &amp; Illustrations for Free Download | Freepik"/>
          <p:cNvPicPr/>
          <p:nvPr/>
        </p:nvPicPr>
        <p:blipFill>
          <a:blip r:embed="rId2"/>
          <a:stretch/>
        </p:blipFill>
        <p:spPr>
          <a:xfrm>
            <a:off x="3243481" y="900360"/>
            <a:ext cx="5095440" cy="3605760"/>
          </a:xfrm>
          <a:prstGeom prst="rect">
            <a:avLst/>
          </a:prstGeom>
          <a:ln w="0">
            <a:noFill/>
          </a:ln>
        </p:spPr>
      </p:pic>
      <p:pic>
        <p:nvPicPr>
          <p:cNvPr id="99" name="Picture 2" descr="CIT Chennai - Info, Ranking, Cutoff &amp; Placements 2023 ..."/>
          <p:cNvPicPr/>
          <p:nvPr/>
        </p:nvPicPr>
        <p:blipFill>
          <a:blip r:embed="rId3"/>
          <a:stretch/>
        </p:blipFill>
        <p:spPr>
          <a:xfrm>
            <a:off x="9493920" y="305280"/>
            <a:ext cx="2347920" cy="15591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352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__fkGroteskNeue_598ab8</vt:lpstr>
      <vt:lpstr>Arial</vt:lpstr>
      <vt:lpstr>Calibri</vt:lpstr>
      <vt:lpstr>Calibri Light</vt:lpstr>
      <vt:lpstr>Noto Sans</vt:lpstr>
      <vt:lpstr>Symbol</vt:lpstr>
      <vt:lpstr>Times New Roman</vt:lpstr>
      <vt:lpstr>Wingdings</vt:lpstr>
      <vt:lpstr>Office Theme</vt:lpstr>
      <vt:lpstr>Office Theme</vt:lpstr>
      <vt:lpstr>“NLP enabled Coursera course Recommendation system”</vt:lpstr>
      <vt:lpstr>Problem Statement:</vt:lpstr>
      <vt:lpstr>Existing solution:</vt:lpstr>
      <vt:lpstr>Proposed olution:</vt:lpstr>
      <vt:lpstr>Workflow:</vt:lpstr>
      <vt:lpstr> 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Pratham Verma</dc:creator>
  <dc:description/>
  <cp:lastModifiedBy>sharavana kumar</cp:lastModifiedBy>
  <cp:revision>167</cp:revision>
  <dcterms:created xsi:type="dcterms:W3CDTF">2023-08-07T09:01:44Z</dcterms:created>
  <dcterms:modified xsi:type="dcterms:W3CDTF">2024-08-07T05:16:01Z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