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4" r:id="rId10"/>
    <p:sldId id="265" r:id="rId11"/>
    <p:sldId id="270" r:id="rId12"/>
    <p:sldId id="263" r:id="rId13"/>
    <p:sldId id="268" r:id="rId14"/>
    <p:sldId id="276" r:id="rId15"/>
    <p:sldId id="269" r:id="rId16"/>
    <p:sldId id="271" r:id="rId17"/>
    <p:sldId id="274" r:id="rId18"/>
    <p:sldId id="272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F075EE-B129-64C8-17E6-EFA267EE70EC}" v="5" dt="2019-03-13T02:06:21.143"/>
    <p1510:client id="{E6FDB0CA-7D31-9945-46DB-71A82C8660A8}" v="1" dt="2019-03-13T18:53:54.0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47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68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0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355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263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034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306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428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83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61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10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76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15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523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88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55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90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48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1238346"/>
            <a:ext cx="10058400" cy="2190654"/>
          </a:xfrm>
        </p:spPr>
        <p:txBody>
          <a:bodyPr>
            <a:normAutofit/>
          </a:bodyPr>
          <a:lstStyle/>
          <a:p>
            <a:pPr algn="ctr"/>
            <a:r>
              <a:rPr lang="en-GB" sz="6600" cap="all" dirty="0">
                <a:solidFill>
                  <a:schemeClr val="bg1"/>
                </a:solidFill>
                <a:cs typeface="Calibri Light"/>
              </a:rPr>
              <a:t>EXPLORATION OF FIFA PLAYER ATTRIBUTES</a:t>
            </a:r>
            <a:endParaRPr lang="en-GB" sz="5400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5184558"/>
            <a:ext cx="10058400" cy="118368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Group number : 11</a:t>
            </a:r>
          </a:p>
          <a:p>
            <a:r>
              <a:rPr lang="en-GB" dirty="0">
                <a:solidFill>
                  <a:srgbClr val="FFFFFF"/>
                </a:solidFill>
              </a:rPr>
              <a:t>Members: Sharath, Harish, </a:t>
            </a:r>
            <a:r>
              <a:rPr lang="en-GB" dirty="0" err="1">
                <a:solidFill>
                  <a:srgbClr val="FFFFFF"/>
                </a:solidFill>
              </a:rPr>
              <a:t>Yiran</a:t>
            </a:r>
            <a:r>
              <a:rPr lang="en-GB" dirty="0">
                <a:solidFill>
                  <a:srgbClr val="FFFFFF"/>
                </a:solidFill>
              </a:rPr>
              <a:t>, </a:t>
            </a:r>
            <a:r>
              <a:rPr lang="en-GB" dirty="0" err="1">
                <a:solidFill>
                  <a:srgbClr val="FFFFFF"/>
                </a:solidFill>
              </a:rPr>
              <a:t>minhong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6258-3618-449C-997C-D3BD6CDC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Exploratory Analysis</a:t>
            </a:r>
            <a:endParaRPr lang="en-US" dirty="0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84AFF-6AC5-4AF8-A352-0AC694BA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4FA5D-37DC-493D-A66E-D66C196D334E}"/>
              </a:ext>
            </a:extLst>
          </p:cNvPr>
          <p:cNvSpPr txBox="1"/>
          <p:nvPr/>
        </p:nvSpPr>
        <p:spPr>
          <a:xfrm>
            <a:off x="8909811" y="2603500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Inference: Significant differences in </a:t>
            </a:r>
          </a:p>
          <a:p>
            <a:r>
              <a:rPr lang="en-US" sz="1000" i="1" dirty="0">
                <a:solidFill>
                  <a:srgbClr val="FF0000"/>
                </a:solidFill>
              </a:rPr>
              <a:t>all the attributes</a:t>
            </a:r>
            <a:endParaRPr lang="en-US" sz="1000" i="1" dirty="0">
              <a:solidFill>
                <a:srgbClr val="FF0000"/>
              </a:solidFill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6B7EFB-601E-40E1-BDC5-3BB392449B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172" y="2374423"/>
            <a:ext cx="5202964" cy="422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79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6258-3618-449C-997C-D3BD6CDC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Exploratory Analysis</a:t>
            </a:r>
            <a:endParaRPr lang="en-US" dirty="0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84AFF-6AC5-4AF8-A352-0AC694BA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4FA5D-37DC-493D-A66E-D66C196D334E}"/>
              </a:ext>
            </a:extLst>
          </p:cNvPr>
          <p:cNvSpPr txBox="1"/>
          <p:nvPr/>
        </p:nvSpPr>
        <p:spPr>
          <a:xfrm>
            <a:off x="9225496" y="2530261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Inference: Each position has few </a:t>
            </a:r>
          </a:p>
          <a:p>
            <a:r>
              <a:rPr lang="en-US" sz="1000" i="1" dirty="0">
                <a:solidFill>
                  <a:srgbClr val="FF0000"/>
                </a:solidFill>
              </a:rPr>
              <a:t>unique differentiators and few </a:t>
            </a:r>
            <a:endParaRPr lang="en-US" sz="1000" i="1" dirty="0">
              <a:solidFill>
                <a:srgbClr val="FF0000"/>
              </a:solidFill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D70059-42A5-420C-96B8-0C1EB1897F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202" y="2352225"/>
            <a:ext cx="4869376" cy="425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50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C75E-0D2E-48B7-8F3A-169D7F3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Exploratory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E893-191C-41DB-9164-707F7A25D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007" y="2585745"/>
            <a:ext cx="8825659" cy="341630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1400" dirty="0">
                <a:solidFill>
                  <a:srgbClr val="FF0000"/>
                </a:solidFill>
                <a:cs typeface="Calibri"/>
              </a:rPr>
              <a:t>Inference: Heavier and Taller the players are less agile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F69AAA-CE75-4D85-8A72-ECCA0A1CA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3158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73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C75E-0D2E-48B7-8F3A-169D7F3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Exploratory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E893-191C-41DB-9164-707F7A25D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273" y="2468032"/>
            <a:ext cx="8825659" cy="341630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1400" dirty="0">
                <a:solidFill>
                  <a:srgbClr val="FF0000"/>
                </a:solidFill>
                <a:cs typeface="Calibri"/>
              </a:rPr>
              <a:t>Inference: Defending abilities proportional to height and weight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E59CB2-2313-4066-8B67-55EF6E52D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947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6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C75E-0D2E-48B7-8F3A-169D7F3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Exploratory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E893-191C-41DB-9164-707F7A25D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273" y="2468032"/>
            <a:ext cx="8825659" cy="341630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1400" dirty="0">
                <a:solidFill>
                  <a:srgbClr val="FF0000"/>
                </a:solidFill>
                <a:cs typeface="Calibri"/>
              </a:rPr>
              <a:t>Inference: Goalkeeping abilities are independent of the Physical Attributes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929C61-FCBA-4EC2-AC25-2DDD6E52F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5082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03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C75E-0D2E-48B7-8F3A-169D7F3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Exploratory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E893-191C-41DB-9164-707F7A25D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sz="1400" dirty="0">
                <a:solidFill>
                  <a:srgbClr val="FF0000"/>
                </a:solidFill>
                <a:cs typeface="Calibri"/>
              </a:rPr>
              <a:t>Inference: Are Strikers paid more? Or ranking matters?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CAE818-77ED-40B2-B686-7439A5C17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946" y="3031035"/>
            <a:ext cx="8154107" cy="30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73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C75E-0D2E-48B7-8F3A-169D7F3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Exploratory Analysis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8A85E3-AACD-4835-AD7C-ABCBC0E5930C}"/>
              </a:ext>
            </a:extLst>
          </p:cNvPr>
          <p:cNvSpPr txBox="1"/>
          <p:nvPr/>
        </p:nvSpPr>
        <p:spPr>
          <a:xfrm>
            <a:off x="8607129" y="2562405"/>
            <a:ext cx="3311676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Inference: Are strikers more valuable?</a:t>
            </a:r>
            <a:endParaRPr lang="en-US" sz="1400" dirty="0">
              <a:solidFill>
                <a:srgbClr val="FF0000"/>
              </a:solidFill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1E19EA-9F7B-4A28-805F-F1B32D497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717" y="2562405"/>
            <a:ext cx="5966977" cy="39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86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F750-C5AF-4E33-99AB-158C059C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ML-Analysis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1D5D-DD00-492F-8B5C-A25C9071F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Used regression models to predict the ratings based on the important features 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BBFF271-3BCF-4EE3-ACEF-B326F56D0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198553"/>
              </p:ext>
            </p:extLst>
          </p:nvPr>
        </p:nvGraphicFramePr>
        <p:xfrm>
          <a:off x="1451341" y="3491653"/>
          <a:ext cx="8168637" cy="2392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047">
                  <a:extLst>
                    <a:ext uri="{9D8B030D-6E8A-4147-A177-3AD203B41FA5}">
                      <a16:colId xmlns:a16="http://schemas.microsoft.com/office/drawing/2014/main" val="2549843022"/>
                    </a:ext>
                  </a:extLst>
                </a:gridCol>
                <a:gridCol w="2935270">
                  <a:extLst>
                    <a:ext uri="{9D8B030D-6E8A-4147-A177-3AD203B41FA5}">
                      <a16:colId xmlns:a16="http://schemas.microsoft.com/office/drawing/2014/main" val="2836396501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695554507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4228108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Train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Test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80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1. 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Baseline 1 - Median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188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Baseline 2 – Mean (Adjusted features)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1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Linear Regression (Adjusted Features)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634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4. 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XGB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836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734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F750-C5AF-4E33-99AB-158C059C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ML-Analysis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1D5D-DD00-492F-8B5C-A25C9071F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Prediction of Player category and corresponding ratings: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A5D8506-39CC-418B-971E-0B58AFB1A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040394"/>
              </p:ext>
            </p:extLst>
          </p:nvPr>
        </p:nvGraphicFramePr>
        <p:xfrm>
          <a:off x="1397751" y="3098307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885385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440486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074839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02782210"/>
                    </a:ext>
                  </a:extLst>
                </a:gridCol>
              </a:tblGrid>
              <a:tr h="374009">
                <a:tc>
                  <a:txBody>
                    <a:bodyPr/>
                    <a:lstStyle/>
                    <a:p>
                      <a:r>
                        <a:rPr lang="en-US" dirty="0"/>
                        <a:t>Player Ratings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Category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Actual ratings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ratings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366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Lionel Messi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91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Neymar Jr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Midfielder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26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641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71327-4B80-4BC7-B673-8FDDB02B3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11CB2-E804-413A-B44E-32A672652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Able to visualize the graphs to identify the key features for determining ratings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Generated a simple ML based model to predict ratings</a:t>
            </a:r>
          </a:p>
        </p:txBody>
      </p:sp>
    </p:spTree>
    <p:extLst>
      <p:ext uri="{BB962C8B-B14F-4D97-AF65-F5344CB8AC3E}">
        <p14:creationId xmlns:p14="http://schemas.microsoft.com/office/powerpoint/2010/main" val="292018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AAD9-9374-47BF-867C-55BD8CD03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Motivation and 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0F921-E4A6-41A3-97D9-38C93912F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To simplify the complex representation of FIFA attributes and identify key features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To derive simplistic and useful insights through visualization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To simplify the rating system of players based on their key attributes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To build a model based on skills, attributes and position of the players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alibri" panose="020F0502020204030204"/>
            </a:endParaRPr>
          </a:p>
          <a:p>
            <a:pPr marL="97790" lvl="1" indent="0">
              <a:buNone/>
            </a:pPr>
            <a:endParaRPr lang="en-US" dirty="0">
              <a:solidFill>
                <a:schemeClr val="tx1"/>
              </a:solidFill>
              <a:cs typeface="Calibri" panose="020F0502020204030204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endParaRPr lang="en-US" dirty="0">
              <a:solidFill>
                <a:schemeClr val="tx1"/>
              </a:solidFill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solidFill>
                <a:schemeClr val="tx1"/>
              </a:solidFill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solidFill>
                <a:schemeClr val="tx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9873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6ED3-60DD-4921-80E2-307B6A82F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Pre 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89CD5-A3D8-4547-815A-B47174B06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Data Source: SOFIFA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Scrapping Tool: Beautiful Soap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Identified correct tags to extract features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Data Cleaning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Stored the processed data in Pandas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Dataframe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710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235C-C96C-4792-9428-839D70ED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Methodology-Analysis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E4772-BCB5-4634-93B3-F55DEAB95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Divided the dataset (10k players) into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      Strikers, Midfielders, Defenders and Goalkeepers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 The Analysis has 2 parts:</a:t>
            </a:r>
          </a:p>
          <a:p>
            <a:pPr marL="783590" lvl="2"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Exploratory </a:t>
            </a:r>
          </a:p>
          <a:p>
            <a:pPr marL="783590" lvl="2"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ML based</a:t>
            </a: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solidFill>
                <a:schemeClr val="tx1"/>
              </a:solidFill>
              <a:cs typeface="Calibri" panose="020F050202020403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6B0B2D-86BF-4007-81F0-07108F91B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930" y="2452282"/>
            <a:ext cx="4444531" cy="429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42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6258-3618-449C-997C-D3BD6CDC6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02376"/>
          </a:xfrm>
        </p:spPr>
        <p:txBody>
          <a:bodyPr/>
          <a:lstStyle/>
          <a:p>
            <a:r>
              <a:rPr lang="en-US" dirty="0">
                <a:cs typeface="Calibri Light"/>
              </a:rPr>
              <a:t>Exploratory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84AFF-6AC5-4AF8-A352-0AC694BA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4FA5D-37DC-493D-A66E-D66C196D334E}"/>
              </a:ext>
            </a:extLst>
          </p:cNvPr>
          <p:cNvSpPr txBox="1"/>
          <p:nvPr/>
        </p:nvSpPr>
        <p:spPr>
          <a:xfrm>
            <a:off x="8609013" y="2403445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Inference: Significant difference in all the skills except Heading accuracy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1BAEEF-7044-4D13-9EF8-7554EFBAA6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481" y="2343611"/>
            <a:ext cx="4980832" cy="420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67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6258-3618-449C-997C-D3BD6CDC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Exploratory Analysis</a:t>
            </a:r>
            <a:endParaRPr lang="en-US" dirty="0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84AFF-6AC5-4AF8-A352-0AC694BA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4FA5D-37DC-493D-A66E-D66C196D334E}"/>
              </a:ext>
            </a:extLst>
          </p:cNvPr>
          <p:cNvSpPr txBox="1"/>
          <p:nvPr/>
        </p:nvSpPr>
        <p:spPr>
          <a:xfrm>
            <a:off x="8868812" y="2603500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Inference: Movement a key factor to be in top ranks</a:t>
            </a:r>
            <a:endParaRPr lang="en-US" sz="1000" i="1" dirty="0">
              <a:solidFill>
                <a:srgbClr val="FF0000"/>
              </a:solidFill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B20241-8FA2-4102-B288-90023AE874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500" y="2343704"/>
            <a:ext cx="5170366" cy="427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5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6258-3618-449C-997C-D3BD6CDC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Exploratory Analysis</a:t>
            </a:r>
            <a:endParaRPr lang="en-US" dirty="0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84AFF-6AC5-4AF8-A352-0AC694BA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4FA5D-37DC-493D-A66E-D66C196D334E}"/>
              </a:ext>
            </a:extLst>
          </p:cNvPr>
          <p:cNvSpPr txBox="1"/>
          <p:nvPr/>
        </p:nvSpPr>
        <p:spPr>
          <a:xfrm>
            <a:off x="9121175" y="2603500"/>
            <a:ext cx="2743200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Inference: Skills are evenly spaced out</a:t>
            </a:r>
            <a:endParaRPr lang="en-US" sz="1000" i="1" dirty="0">
              <a:solidFill>
                <a:srgbClr val="FF0000"/>
              </a:solidFill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A953A0-2ECD-4E86-A69E-FD1379D1CB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716" y="2350722"/>
            <a:ext cx="5270784" cy="424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7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6258-3618-449C-997C-D3BD6CDC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Exploratory Analysis</a:t>
            </a:r>
            <a:endParaRPr lang="en-US" dirty="0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84AFF-6AC5-4AF8-A352-0AC694BA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4FA5D-37DC-493D-A66E-D66C196D334E}"/>
              </a:ext>
            </a:extLst>
          </p:cNvPr>
          <p:cNvSpPr txBox="1"/>
          <p:nvPr/>
        </p:nvSpPr>
        <p:spPr>
          <a:xfrm>
            <a:off x="9139197" y="2403445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Inference: Vision and Long Shots accuracy are the differentiators</a:t>
            </a:r>
            <a:endParaRPr lang="en-US" sz="1000" i="1" dirty="0">
              <a:solidFill>
                <a:srgbClr val="FF0000"/>
              </a:solidFill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DE86D6-2087-41D9-9D27-CB3A0ECA62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738" y="2382690"/>
            <a:ext cx="5119596" cy="41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51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6258-3618-449C-997C-D3BD6CDC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Exploratory Analysis</a:t>
            </a:r>
            <a:endParaRPr lang="en-US" dirty="0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84AFF-6AC5-4AF8-A352-0AC694BA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4FA5D-37DC-493D-A66E-D66C196D334E}"/>
              </a:ext>
            </a:extLst>
          </p:cNvPr>
          <p:cNvSpPr txBox="1"/>
          <p:nvPr/>
        </p:nvSpPr>
        <p:spPr>
          <a:xfrm>
            <a:off x="9163298" y="2403445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Inference: Marking and Tackling make the difference, while Strength doesn’t</a:t>
            </a:r>
            <a:endParaRPr lang="en-US" sz="1000" i="1" dirty="0">
              <a:solidFill>
                <a:srgbClr val="FF0000"/>
              </a:solidFill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0CD291-E6AB-4091-BB8E-3A7643B8CF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839" y="2364936"/>
            <a:ext cx="5033351" cy="419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200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124</TotalTime>
  <Words>340</Words>
  <Application>Microsoft Office PowerPoint</Application>
  <PresentationFormat>Widescreen</PresentationFormat>
  <Paragraphs>100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 Boardroom</vt:lpstr>
      <vt:lpstr>EXPLORATION OF FIFA PLAYER ATTRIBUTES</vt:lpstr>
      <vt:lpstr>Motivation and Objective</vt:lpstr>
      <vt:lpstr>Pre Processing</vt:lpstr>
      <vt:lpstr>Methodology-Analysis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ML-Analysis</vt:lpstr>
      <vt:lpstr>ML-Analysis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Harish Prasanth</cp:lastModifiedBy>
  <cp:revision>714</cp:revision>
  <dcterms:created xsi:type="dcterms:W3CDTF">2013-07-15T20:26:40Z</dcterms:created>
  <dcterms:modified xsi:type="dcterms:W3CDTF">2019-03-14T00:23:55Z</dcterms:modified>
</cp:coreProperties>
</file>