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2" r:id="rId9"/>
    <p:sldId id="264" r:id="rId10"/>
    <p:sldId id="265" r:id="rId11"/>
    <p:sldId id="270" r:id="rId12"/>
    <p:sldId id="263" r:id="rId13"/>
    <p:sldId id="267" r:id="rId14"/>
    <p:sldId id="268" r:id="rId15"/>
    <p:sldId id="269" r:id="rId16"/>
    <p:sldId id="271" r:id="rId17"/>
    <p:sldId id="272" r:id="rId18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F075EE-B129-64C8-17E6-EFA267EE70EC}" v="5" dt="2019-03-13T02:06:21.143"/>
    <p1510:client id="{E6FDB0CA-7D31-9945-46DB-71A82C8660A8}" v="1" dt="2019-03-13T18:53:54.0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4515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5707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1008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8012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2802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275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637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2769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7387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46CE7D5-CF57-46EF-B807-FDD0502418D4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2531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107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125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>
            <a:normAutofit/>
          </a:bodyPr>
          <a:lstStyle/>
          <a:p>
            <a:pPr algn="ctr"/>
            <a:r>
              <a:rPr lang="en-GB" cap="all" dirty="0">
                <a:solidFill>
                  <a:srgbClr val="8AD0D6"/>
                </a:solidFill>
                <a:cs typeface="Calibri Light"/>
              </a:rPr>
              <a:t> </a:t>
            </a:r>
            <a:r>
              <a:rPr lang="en-GB" sz="6600" cap="all" dirty="0">
                <a:solidFill>
                  <a:schemeClr val="tx1"/>
                </a:solidFill>
                <a:cs typeface="Calibri Light"/>
              </a:rPr>
              <a:t>EXPLORATION OF FIFA PLAYER ATTRIBUTES</a:t>
            </a:r>
            <a:br>
              <a:rPr lang="en-GB" sz="6600" cap="all" dirty="0">
                <a:solidFill>
                  <a:schemeClr val="tx1"/>
                </a:solidFill>
                <a:cs typeface="Calibri Light"/>
              </a:rPr>
            </a:br>
            <a:r>
              <a:rPr lang="en-GB" sz="5400" cap="all" dirty="0">
                <a:solidFill>
                  <a:schemeClr val="tx1"/>
                </a:solidFill>
                <a:cs typeface="Calibri Light"/>
              </a:rPr>
              <a:t>ECE 143</a:t>
            </a:r>
            <a:endParaRPr lang="en-GB" sz="5400">
              <a:solidFill>
                <a:schemeClr val="tx1"/>
              </a:solidFill>
              <a:cs typeface="Calibri Light"/>
            </a:endParaRPr>
          </a:p>
          <a:p>
            <a:endParaRPr lang="en-GB" dirty="0">
              <a:cs typeface="Calibri Ligh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endParaRPr lang="en-GB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46258-3618-449C-997C-D3BD6CDC6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Exploratory Analysis</a:t>
            </a:r>
            <a:endParaRPr lang="en-US" dirty="0">
              <a:cs typeface="Calibri Ligh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984AFF-6AC5-4AF8-A352-0AC694BAE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lnSpc>
                <a:spcPct val="100000"/>
              </a:lnSpc>
            </a:pPr>
            <a:endParaRPr lang="en-US" sz="1200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A4FA5D-37DC-493D-A66E-D66C196D334E}"/>
              </a:ext>
            </a:extLst>
          </p:cNvPr>
          <p:cNvSpPr txBox="1"/>
          <p:nvPr/>
        </p:nvSpPr>
        <p:spPr>
          <a:xfrm>
            <a:off x="9163352" y="2462590"/>
            <a:ext cx="2743200" cy="30777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i="1" dirty="0">
                <a:solidFill>
                  <a:srgbClr val="FF0000"/>
                </a:solidFill>
              </a:rPr>
              <a:t>Inference: Significant Difference</a:t>
            </a:r>
            <a:endParaRPr lang="en-US" sz="1400" i="1" dirty="0">
              <a:solidFill>
                <a:srgbClr val="FF0000"/>
              </a:solidFill>
              <a:cs typeface="Calibri"/>
            </a:endParaRPr>
          </a:p>
        </p:txBody>
      </p:sp>
      <p:pic>
        <p:nvPicPr>
          <p:cNvPr id="4" name="Picture 5" descr="A close up of a logo&#10;&#10;Description generated with high confidence">
            <a:extLst>
              <a:ext uri="{FF2B5EF4-FFF2-40B4-BE49-F238E27FC236}">
                <a16:creationId xmlns:a16="http://schemas.microsoft.com/office/drawing/2014/main" id="{E5736DD7-DD03-43F7-881F-2BEA770926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495" y="1844369"/>
            <a:ext cx="7472437" cy="4318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779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46258-3618-449C-997C-D3BD6CDC6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Exploratory Analysis</a:t>
            </a:r>
            <a:endParaRPr lang="en-US" dirty="0">
              <a:cs typeface="Calibri Ligh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984AFF-6AC5-4AF8-A352-0AC694BAE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lnSpc>
                <a:spcPct val="100000"/>
              </a:lnSpc>
            </a:pPr>
            <a:endParaRPr lang="en-US" sz="1200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A4FA5D-37DC-493D-A66E-D66C196D334E}"/>
              </a:ext>
            </a:extLst>
          </p:cNvPr>
          <p:cNvSpPr txBox="1"/>
          <p:nvPr/>
        </p:nvSpPr>
        <p:spPr>
          <a:xfrm>
            <a:off x="9163352" y="2462590"/>
            <a:ext cx="2743200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i="1" dirty="0">
                <a:solidFill>
                  <a:srgbClr val="FF0000"/>
                </a:solidFill>
              </a:rPr>
              <a:t>Inference: Each position have few </a:t>
            </a:r>
            <a:r>
              <a:rPr lang="en-US" sz="1400" i="1">
                <a:solidFill>
                  <a:srgbClr val="FF0000"/>
                </a:solidFill>
              </a:rPr>
              <a:t>unique differentiators</a:t>
            </a:r>
            <a:endParaRPr lang="en-US" sz="1400" i="1">
              <a:solidFill>
                <a:srgbClr val="FF0000"/>
              </a:solidFill>
              <a:cs typeface="Calibri"/>
            </a:endParaRPr>
          </a:p>
        </p:txBody>
      </p:sp>
      <p:pic>
        <p:nvPicPr>
          <p:cNvPr id="3" name="Picture 5" descr="A picture containing text, map&#10;&#10;Description generated with very high confidence">
            <a:extLst>
              <a:ext uri="{FF2B5EF4-FFF2-40B4-BE49-F238E27FC236}">
                <a16:creationId xmlns:a16="http://schemas.microsoft.com/office/drawing/2014/main" id="{49027D60-9BCA-4330-81E5-CA4DB0057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2115" y="1844040"/>
            <a:ext cx="6577390" cy="4306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650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0C75E-0D2E-48B7-8F3A-169D7F308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Comparisions Plots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6E893-191C-41DB-9164-707F7A25D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sz="1600" dirty="0">
                <a:solidFill>
                  <a:srgbClr val="FF0000"/>
                </a:solidFill>
                <a:cs typeface="Calibri"/>
              </a:rPr>
              <a:t>Inference: Heavier/taller the person – Better at Defending?</a:t>
            </a:r>
          </a:p>
          <a:p>
            <a:endParaRPr lang="en-US" dirty="0">
              <a:cs typeface="Calibri"/>
            </a:endParaRPr>
          </a:p>
        </p:txBody>
      </p:sp>
      <p:pic>
        <p:nvPicPr>
          <p:cNvPr id="4" name="Picture 4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74DD2CE3-4577-4784-A953-F24E62F7C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543" y="2154767"/>
            <a:ext cx="10193865" cy="409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973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0C75E-0D2E-48B7-8F3A-169D7F308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Comparisions Plots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6E893-191C-41DB-9164-707F7A25D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sz="1400" dirty="0">
                <a:solidFill>
                  <a:srgbClr val="FF0000"/>
                </a:solidFill>
                <a:cs typeface="Calibri"/>
              </a:rPr>
              <a:t>Inference: Movement drops rapidly</a:t>
            </a:r>
          </a:p>
        </p:txBody>
      </p:sp>
      <p:pic>
        <p:nvPicPr>
          <p:cNvPr id="5" name="Picture 5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A05A4B0C-E0DC-4728-B1AE-DC655CB8D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353" y="2178958"/>
            <a:ext cx="10810723" cy="4096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6550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0C75E-0D2E-48B7-8F3A-169D7F308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Comparisions Plots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6E893-191C-41DB-9164-707F7A25D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sz="1400" dirty="0">
                <a:solidFill>
                  <a:srgbClr val="FF0000"/>
                </a:solidFill>
                <a:cs typeface="Calibri"/>
              </a:rPr>
              <a:t>Inference: Attacking abilities relatively constant</a:t>
            </a:r>
          </a:p>
        </p:txBody>
      </p:sp>
      <p:pic>
        <p:nvPicPr>
          <p:cNvPr id="4" name="Picture 5" descr="A close up of text on a white background&#10;&#10;Description generated with very high confidence">
            <a:extLst>
              <a:ext uri="{FF2B5EF4-FFF2-40B4-BE49-F238E27FC236}">
                <a16:creationId xmlns:a16="http://schemas.microsoft.com/office/drawing/2014/main" id="{474D0F89-AB9C-42C3-A3F9-AFB7B7F7F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686" y="2251528"/>
            <a:ext cx="10641388" cy="3854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662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0C75E-0D2E-48B7-8F3A-169D7F308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Comparisions Plots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6E893-191C-41DB-9164-707F7A25D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sz="1400" dirty="0">
                <a:solidFill>
                  <a:srgbClr val="FF0000"/>
                </a:solidFill>
                <a:cs typeface="Calibri"/>
              </a:rPr>
              <a:t>Inference: Are Strikers paid more? Or ranking matters?</a:t>
            </a:r>
          </a:p>
        </p:txBody>
      </p:sp>
      <p:pic>
        <p:nvPicPr>
          <p:cNvPr id="4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CD2C4F4-8327-416A-91D4-51720530D5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841" y="2250962"/>
            <a:ext cx="10348904" cy="391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6738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0C75E-0D2E-48B7-8F3A-169D7F308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>
                <a:cs typeface="Calibri Light"/>
              </a:rPr>
              <a:t>Comparisions Plots</a:t>
            </a:r>
            <a:endParaRPr lang="en-US" dirty="0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9FCF462C-D166-4AAA-925C-135BC0111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780" y="2080995"/>
            <a:ext cx="9633603" cy="426699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08A85E3-AACD-4835-AD7C-ABCBC0E5930C}"/>
              </a:ext>
            </a:extLst>
          </p:cNvPr>
          <p:cNvSpPr txBox="1"/>
          <p:nvPr/>
        </p:nvSpPr>
        <p:spPr>
          <a:xfrm>
            <a:off x="1216781" y="1833638"/>
            <a:ext cx="3311676" cy="30777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solidFill>
                  <a:srgbClr val="FF0000"/>
                </a:solidFill>
              </a:rPr>
              <a:t>Inference: Are strikers more valuable?</a:t>
            </a:r>
            <a:endParaRPr lang="en-US" sz="1400">
              <a:solidFill>
                <a:srgbClr val="FF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721866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AF750-C5AF-4E33-99AB-158C059C1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ML-Analysis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E1D5D-DD00-492F-8B5C-A25C9071F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en-US">
                <a:cs typeface="Calibri" panose="020F0502020204030204"/>
              </a:rPr>
              <a:t>Used Features from the data set to comeup with a classifier to predict the ratings and the classification and more importantly to have an idea about the feature importances in general.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>
                <a:cs typeface="Calibri" panose="020F0502020204030204"/>
              </a:rPr>
              <a:t>Used regression models to predict the ratings based on the important adjusted features </a:t>
            </a: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BBFF271-3BCF-4EE3-ACEF-B326F56D07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3578493"/>
              </p:ext>
            </p:extLst>
          </p:nvPr>
        </p:nvGraphicFramePr>
        <p:xfrm>
          <a:off x="1806060" y="3177709"/>
          <a:ext cx="8168637" cy="23926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9047">
                  <a:extLst>
                    <a:ext uri="{9D8B030D-6E8A-4147-A177-3AD203B41FA5}">
                      <a16:colId xmlns:a16="http://schemas.microsoft.com/office/drawing/2014/main" val="2549843022"/>
                    </a:ext>
                  </a:extLst>
                </a:gridCol>
                <a:gridCol w="2935270">
                  <a:extLst>
                    <a:ext uri="{9D8B030D-6E8A-4147-A177-3AD203B41FA5}">
                      <a16:colId xmlns:a16="http://schemas.microsoft.com/office/drawing/2014/main" val="2836396501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3695554507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42281081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Index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Train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Test 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801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1. 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Baseline 1 - Median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21.39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22.5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188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2. 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Baseline 2 – Mean (Adjusted features)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21.1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617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3. 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Linear Regression (Adjusted Features)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4634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4. 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XGB Regressor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1.21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1.47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48362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8641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BAAD9-9374-47BF-867C-55BD8CD03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Motivation and Objective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0F921-E4A6-41A3-97D9-38C93912F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en-US" dirty="0">
                <a:cs typeface="Calibri" panose="020F0502020204030204"/>
              </a:rPr>
              <a:t>In general we find a lot of statistics defining a football player, but they present too much information and it's difficult to derive inferences from them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dirty="0">
                <a:cs typeface="Calibri" panose="020F0502020204030204"/>
              </a:rPr>
              <a:t>We saw that several players have been rated on a constant scale of all parameters, but we know that certain parameters are only applicable to certain positions.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>
                <a:cs typeface="Calibri" panose="020F0502020204030204"/>
              </a:rPr>
              <a:t> Our analysis considers a player's physical attributes, skills and the position he plays at and tries to derive useful insights.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dirty="0">
                <a:cs typeface="Calibri" panose="020F0502020204030204"/>
              </a:rPr>
              <a:t>This analysis aims to tackle:</a:t>
            </a:r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en-US" dirty="0">
                <a:cs typeface="Calibri" panose="020F0502020204030204"/>
              </a:rPr>
              <a:t>Graphical Analysis on player attributes</a:t>
            </a:r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en-US">
                <a:cs typeface="Calibri" panose="020F0502020204030204"/>
              </a:rPr>
              <a:t>Gather useful inferences and attain some insights</a:t>
            </a:r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en-US">
                <a:cs typeface="Calibri" panose="020F0502020204030204"/>
              </a:rPr>
              <a:t>Build a ML model based on those insights</a:t>
            </a:r>
            <a:endParaRPr lang="en-US" dirty="0">
              <a:cs typeface="Calibri" panose="020F0502020204030204"/>
            </a:endParaRPr>
          </a:p>
          <a:p>
            <a:pPr marL="383540" lvl="1">
              <a:buFont typeface="Arial" panose="020F0502020204030204" pitchFamily="34" charset="0"/>
              <a:buChar char="•"/>
            </a:pPr>
            <a:endParaRPr lang="en-US" dirty="0">
              <a:cs typeface="Calibri" panose="020F0502020204030204"/>
            </a:endParaRPr>
          </a:p>
          <a:p>
            <a:pPr marL="383540" lvl="1">
              <a:buFont typeface="Arial" panose="020F0502020204030204" pitchFamily="34" charset="0"/>
              <a:buChar char="•"/>
            </a:pPr>
            <a:endParaRPr lang="en-US" dirty="0">
              <a:cs typeface="Calibri" panose="020F0502020204030204"/>
            </a:endParaRPr>
          </a:p>
          <a:p>
            <a:pPr>
              <a:buFont typeface="Arial" panose="020F0502020204030204" pitchFamily="34" charset="0"/>
              <a:buChar char="•"/>
            </a:pPr>
            <a:endParaRPr lang="en-US" dirty="0">
              <a:cs typeface="Calibri" panose="020F0502020204030204"/>
            </a:endParaRPr>
          </a:p>
          <a:p>
            <a:pPr>
              <a:buFont typeface="Arial" panose="020F0502020204030204" pitchFamily="34" charset="0"/>
              <a:buChar char="•"/>
            </a:pPr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89873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B6ED3-60DD-4921-80E2-307B6A82F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Methodology- Pre Processing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89CD5-A3D8-4547-815A-B47174B06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en-US">
                <a:cs typeface="Calibri"/>
              </a:rPr>
              <a:t>Used SOFIFA website as the main source for data analysis</a:t>
            </a:r>
            <a:endParaRPr lang="en-US" dirty="0">
              <a:cs typeface="Calibri"/>
            </a:endParaRPr>
          </a:p>
          <a:p>
            <a:pPr>
              <a:buFont typeface="Arial" panose="020F0502020204030204" pitchFamily="34" charset="0"/>
              <a:buChar char="•"/>
            </a:pPr>
            <a:r>
              <a:rPr lang="en-US">
                <a:cs typeface="Calibri"/>
              </a:rPr>
              <a:t>The data was scraped using Beautiful soup framework</a:t>
            </a:r>
            <a:endParaRPr lang="en-US" dirty="0">
              <a:cs typeface="Calibri"/>
            </a:endParaRPr>
          </a:p>
          <a:p>
            <a:pPr>
              <a:buFont typeface="Arial" panose="020F0502020204030204" pitchFamily="34" charset="0"/>
              <a:buChar char="•"/>
            </a:pPr>
            <a:r>
              <a:rPr lang="en-US">
                <a:cs typeface="Calibri"/>
              </a:rPr>
              <a:t>Each of HTML tags are stored in soup's data structures.</a:t>
            </a:r>
            <a:endParaRPr lang="en-US" dirty="0">
              <a:cs typeface="Calibri"/>
            </a:endParaRPr>
          </a:p>
          <a:p>
            <a:pPr>
              <a:buFont typeface="Arial" panose="020F0502020204030204" pitchFamily="34" charset="0"/>
              <a:buChar char="•"/>
            </a:pPr>
            <a:r>
              <a:rPr lang="en-US">
                <a:cs typeface="Calibri"/>
              </a:rPr>
              <a:t>Using those tags the required informatation was extracted, cleaned and stored in a pandas dataframe.</a:t>
            </a:r>
            <a:endParaRPr lang="en-US" dirty="0">
              <a:cs typeface="Calibri"/>
            </a:endParaRPr>
          </a:p>
          <a:p>
            <a:pPr>
              <a:buFont typeface="Arial" panose="020F0502020204030204" pitchFamily="34" charset="0"/>
              <a:buChar char="•"/>
            </a:pPr>
            <a:r>
              <a:rPr lang="en-US">
                <a:cs typeface="Calibri"/>
              </a:rPr>
              <a:t>This pandas dataframe is now the main source for all further analysis</a:t>
            </a:r>
            <a:endParaRPr lang="en-US" dirty="0">
              <a:cs typeface="Calibri"/>
            </a:endParaRPr>
          </a:p>
          <a:p>
            <a:pPr>
              <a:buFont typeface="Arial" panose="020F0502020204030204" pitchFamily="34" charset="0"/>
              <a:buChar char="•"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87107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3235C-C96C-4792-9428-839D70ED6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Methodology-Analysis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E4772-BCB5-4634-93B3-F55DEAB95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en-US" dirty="0">
                <a:cs typeface="Calibri" panose="020F0502020204030204"/>
              </a:rPr>
              <a:t> </a:t>
            </a:r>
            <a:r>
              <a:rPr lang="en-US">
                <a:cs typeface="Calibri" panose="020F0502020204030204"/>
              </a:rPr>
              <a:t>Divided the dataset(10k)into strikers, midfielders, Defenders and Goalkeepers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dirty="0">
                <a:cs typeface="Calibri" panose="020F0502020204030204"/>
              </a:rPr>
              <a:t> </a:t>
            </a:r>
            <a:r>
              <a:rPr lang="en-US">
                <a:cs typeface="Calibri" panose="020F0502020204030204"/>
              </a:rPr>
              <a:t>Further classified each of them into top 50, top 200, top 1000 respectively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>
                <a:cs typeface="Calibri" panose="020F0502020204030204"/>
              </a:rPr>
              <a:t> The Graphical Analysis has 3 parts:</a:t>
            </a:r>
            <a:endParaRPr lang="en-US" dirty="0">
              <a:cs typeface="Calibri" panose="020F0502020204030204"/>
            </a:endParaRPr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en-US">
                <a:cs typeface="Calibri" panose="020F0502020204030204"/>
              </a:rPr>
              <a:t>Exploratory (Radar Plots)</a:t>
            </a:r>
            <a:endParaRPr lang="en-US" dirty="0">
              <a:cs typeface="Calibri" panose="020F0502020204030204"/>
            </a:endParaRPr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en-US">
                <a:cs typeface="Calibri" panose="020F0502020204030204"/>
              </a:rPr>
              <a:t>Comparision </a:t>
            </a:r>
            <a:endParaRPr lang="en-US" dirty="0">
              <a:cs typeface="Calibri" panose="020F0502020204030204"/>
            </a:endParaRPr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en-US">
                <a:cs typeface="Calibri" panose="020F0502020204030204"/>
              </a:rPr>
              <a:t>ML based</a:t>
            </a:r>
            <a:endParaRPr lang="en-US" dirty="0">
              <a:cs typeface="Calibri" panose="020F0502020204030204"/>
            </a:endParaRPr>
          </a:p>
          <a:p>
            <a:pPr>
              <a:buFont typeface="Arial" panose="020F0502020204030204" pitchFamily="34" charset="0"/>
              <a:buChar char="•"/>
            </a:pPr>
            <a:endParaRPr lang="en-US" dirty="0">
              <a:cs typeface="Calibri" panose="020F0502020204030204"/>
            </a:endParaRPr>
          </a:p>
        </p:txBody>
      </p:sp>
      <p:pic>
        <p:nvPicPr>
          <p:cNvPr id="4" name="Picture 4" descr="A picture containing text&#10;&#10;Description generated with very high confidence">
            <a:extLst>
              <a:ext uri="{FF2B5EF4-FFF2-40B4-BE49-F238E27FC236}">
                <a16:creationId xmlns:a16="http://schemas.microsoft.com/office/drawing/2014/main" id="{BD03FF5E-4992-463D-8146-272BAA512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2595" y="2789224"/>
            <a:ext cx="5375563" cy="3420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742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AC3D5-AC38-4277-BA82-F6367E299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Physical Attributes- Explored</a:t>
            </a:r>
            <a:endParaRPr lang="en-US"/>
          </a:p>
        </p:txBody>
      </p:sp>
      <p:pic>
        <p:nvPicPr>
          <p:cNvPr id="3" name="Picture 3" descr="A close up of a map&#10;&#10;Description generated with high confidence">
            <a:extLst>
              <a:ext uri="{FF2B5EF4-FFF2-40B4-BE49-F238E27FC236}">
                <a16:creationId xmlns:a16="http://schemas.microsoft.com/office/drawing/2014/main" id="{682A7A9E-E267-4777-B8CC-E63201E8C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317" y="2116448"/>
            <a:ext cx="5422843" cy="3616036"/>
          </a:xfrm>
          <a:prstGeom prst="rect">
            <a:avLst/>
          </a:prstGeom>
        </p:spPr>
      </p:pic>
      <p:pic>
        <p:nvPicPr>
          <p:cNvPr id="5" name="Picture 5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FAD71062-C290-4388-A04D-6E4F97332B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5774" y="2115458"/>
            <a:ext cx="5193584" cy="3615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411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46258-3618-449C-997C-D3BD6CDC6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02376"/>
          </a:xfrm>
        </p:spPr>
        <p:txBody>
          <a:bodyPr/>
          <a:lstStyle/>
          <a:p>
            <a:r>
              <a:rPr lang="en-US">
                <a:cs typeface="Calibri Light"/>
              </a:rPr>
              <a:t>Exploratory Analysis</a:t>
            </a:r>
            <a:endParaRPr lang="en-US" dirty="0">
              <a:cs typeface="Calibri Ligh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984AFF-6AC5-4AF8-A352-0AC694BAE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lnSpc>
                <a:spcPct val="100000"/>
              </a:lnSpc>
            </a:pPr>
            <a:endParaRPr lang="en-US" sz="1200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A4FA5D-37DC-493D-A66E-D66C196D334E}"/>
              </a:ext>
            </a:extLst>
          </p:cNvPr>
          <p:cNvSpPr txBox="1"/>
          <p:nvPr/>
        </p:nvSpPr>
        <p:spPr>
          <a:xfrm>
            <a:off x="9163352" y="2462590"/>
            <a:ext cx="2743200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i="1" dirty="0">
                <a:solidFill>
                  <a:srgbClr val="FF0000"/>
                </a:solidFill>
              </a:rPr>
              <a:t>Inference: Significant Difference </a:t>
            </a:r>
            <a:r>
              <a:rPr lang="en-US" sz="1400" i="1">
                <a:solidFill>
                  <a:srgbClr val="FF0000"/>
                </a:solidFill>
              </a:rPr>
              <a:t>Heading </a:t>
            </a:r>
            <a:r>
              <a:rPr lang="en-US" sz="1400" i="1" dirty="0">
                <a:solidFill>
                  <a:srgbClr val="FF0000"/>
                </a:solidFill>
              </a:rPr>
              <a:t>accuracy unimportant.</a:t>
            </a:r>
          </a:p>
        </p:txBody>
      </p:sp>
      <p:pic>
        <p:nvPicPr>
          <p:cNvPr id="3" name="Picture 3" descr="A close up of a map&#10;&#10;Description generated with high confidence">
            <a:extLst>
              <a:ext uri="{FF2B5EF4-FFF2-40B4-BE49-F238E27FC236}">
                <a16:creationId xmlns:a16="http://schemas.microsoft.com/office/drawing/2014/main" id="{018E30D5-7F87-4824-A533-69409CDFF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020" y="1780567"/>
            <a:ext cx="6565294" cy="451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567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46258-3618-449C-997C-D3BD6CDC6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Exploratory Analysis</a:t>
            </a:r>
            <a:endParaRPr lang="en-US" dirty="0">
              <a:cs typeface="Calibri Ligh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984AFF-6AC5-4AF8-A352-0AC694BAE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lnSpc>
                <a:spcPct val="100000"/>
              </a:lnSpc>
            </a:pPr>
            <a:endParaRPr lang="en-US" sz="1200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A4FA5D-37DC-493D-A66E-D66C196D334E}"/>
              </a:ext>
            </a:extLst>
          </p:cNvPr>
          <p:cNvSpPr txBox="1"/>
          <p:nvPr/>
        </p:nvSpPr>
        <p:spPr>
          <a:xfrm>
            <a:off x="8921447" y="2547257"/>
            <a:ext cx="2743200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i="1" dirty="0">
                <a:solidFill>
                  <a:srgbClr val="FF0000"/>
                </a:solidFill>
              </a:rPr>
              <a:t>Inference: Movement a key factor to be in TOP ranks</a:t>
            </a:r>
            <a:endParaRPr lang="en-US" sz="1400" i="1" dirty="0">
              <a:solidFill>
                <a:srgbClr val="FF0000"/>
              </a:solidFill>
              <a:cs typeface="Calibri"/>
            </a:endParaRPr>
          </a:p>
        </p:txBody>
      </p:sp>
      <p:pic>
        <p:nvPicPr>
          <p:cNvPr id="4" name="Picture 5" descr="A close up of a map&#10;&#10;Description generated with high confidence">
            <a:extLst>
              <a:ext uri="{FF2B5EF4-FFF2-40B4-BE49-F238E27FC236}">
                <a16:creationId xmlns:a16="http://schemas.microsoft.com/office/drawing/2014/main" id="{7F191465-350B-4CD4-B2A0-4939A314AB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449" y="1773618"/>
            <a:ext cx="6468531" cy="4350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756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46258-3618-449C-997C-D3BD6CDC6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Exploratory Analysis</a:t>
            </a:r>
            <a:endParaRPr lang="en-US" dirty="0">
              <a:cs typeface="Calibri Ligh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984AFF-6AC5-4AF8-A352-0AC694BAE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lnSpc>
                <a:spcPct val="100000"/>
              </a:lnSpc>
            </a:pPr>
            <a:endParaRPr lang="en-US" sz="1200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A4FA5D-37DC-493D-A66E-D66C196D334E}"/>
              </a:ext>
            </a:extLst>
          </p:cNvPr>
          <p:cNvSpPr txBox="1"/>
          <p:nvPr/>
        </p:nvSpPr>
        <p:spPr>
          <a:xfrm>
            <a:off x="9163352" y="2462590"/>
            <a:ext cx="2743200" cy="30777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i="1">
                <a:solidFill>
                  <a:srgbClr val="FF0000"/>
                </a:solidFill>
              </a:rPr>
              <a:t>Inference: Evenly spaced out</a:t>
            </a:r>
            <a:endParaRPr lang="en-US" sz="1400" i="1">
              <a:solidFill>
                <a:srgbClr val="FF0000"/>
              </a:solidFill>
              <a:cs typeface="Calibri"/>
            </a:endParaRPr>
          </a:p>
        </p:txBody>
      </p:sp>
      <p:pic>
        <p:nvPicPr>
          <p:cNvPr id="4" name="Picture 5" descr="A close up of a map&#10;&#10;Description generated with high confidence">
            <a:extLst>
              <a:ext uri="{FF2B5EF4-FFF2-40B4-BE49-F238E27FC236}">
                <a16:creationId xmlns:a16="http://schemas.microsoft.com/office/drawing/2014/main" id="{DE15E131-32EF-4305-B4B7-46C9EC9F9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6972" y="1803764"/>
            <a:ext cx="6553199" cy="4326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577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46258-3618-449C-997C-D3BD6CDC6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Exploratory Analysis</a:t>
            </a:r>
            <a:endParaRPr lang="en-US" dirty="0">
              <a:cs typeface="Calibri Ligh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984AFF-6AC5-4AF8-A352-0AC694BAE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lnSpc>
                <a:spcPct val="100000"/>
              </a:lnSpc>
            </a:pPr>
            <a:endParaRPr lang="en-US" sz="1200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A4FA5D-37DC-493D-A66E-D66C196D334E}"/>
              </a:ext>
            </a:extLst>
          </p:cNvPr>
          <p:cNvSpPr txBox="1"/>
          <p:nvPr/>
        </p:nvSpPr>
        <p:spPr>
          <a:xfrm>
            <a:off x="9163352" y="2462590"/>
            <a:ext cx="2743200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i="1">
                <a:solidFill>
                  <a:srgbClr val="FF0000"/>
                </a:solidFill>
              </a:rPr>
              <a:t>Inference: Marking Important,</a:t>
            </a:r>
            <a:endParaRPr lang="en-US" sz="1400" i="1">
              <a:solidFill>
                <a:srgbClr val="FF0000"/>
              </a:solidFill>
              <a:cs typeface="Calibri"/>
            </a:endParaRPr>
          </a:p>
          <a:p>
            <a:r>
              <a:rPr lang="en-US" sz="1400" i="1">
                <a:solidFill>
                  <a:srgbClr val="FF0000"/>
                </a:solidFill>
                <a:cs typeface="Calibri"/>
              </a:rPr>
              <a:t>Strength not important</a:t>
            </a:r>
            <a:endParaRPr lang="en-US" sz="1400" i="1" dirty="0">
              <a:solidFill>
                <a:srgbClr val="FF0000"/>
              </a:solidFill>
              <a:cs typeface="Calibri"/>
            </a:endParaRPr>
          </a:p>
        </p:txBody>
      </p:sp>
      <p:pic>
        <p:nvPicPr>
          <p:cNvPr id="4" name="Picture 5" descr="A close up of a map&#10;&#10;Description generated with high confidence">
            <a:extLst>
              <a:ext uri="{FF2B5EF4-FFF2-40B4-BE49-F238E27FC236}">
                <a16:creationId xmlns:a16="http://schemas.microsoft.com/office/drawing/2014/main" id="{F7A8E944-B688-4E0E-BC71-831EA63DE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6210" y="1844854"/>
            <a:ext cx="7073294" cy="4244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32004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0</Words>
  <Application>Microsoft Office PowerPoint</Application>
  <PresentationFormat>Widescreen</PresentationFormat>
  <Paragraphs>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Retrospect</vt:lpstr>
      <vt:lpstr> EXPLORATION OF FIFA PLAYER ATTRIBUTES ECE 143 </vt:lpstr>
      <vt:lpstr>Motivation and Objective</vt:lpstr>
      <vt:lpstr>Methodology- Pre Processing</vt:lpstr>
      <vt:lpstr>Methodology-Analysis</vt:lpstr>
      <vt:lpstr>Physical Attributes- Explored</vt:lpstr>
      <vt:lpstr>Exploratory Analysis</vt:lpstr>
      <vt:lpstr>Exploratory Analysis</vt:lpstr>
      <vt:lpstr>Exploratory Analysis</vt:lpstr>
      <vt:lpstr>Exploratory Analysis</vt:lpstr>
      <vt:lpstr>Exploratory Analysis</vt:lpstr>
      <vt:lpstr>Exploratory Analysis</vt:lpstr>
      <vt:lpstr>Comparisions Plots</vt:lpstr>
      <vt:lpstr>Comparisions Plots</vt:lpstr>
      <vt:lpstr>Comparisions Plots</vt:lpstr>
      <vt:lpstr>Comparisions Plots</vt:lpstr>
      <vt:lpstr>Comparisions Plots</vt:lpstr>
      <vt:lpstr>ML-Analysis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688</cp:revision>
  <dcterms:created xsi:type="dcterms:W3CDTF">2013-07-15T20:26:40Z</dcterms:created>
  <dcterms:modified xsi:type="dcterms:W3CDTF">2019-03-13T19:24:36Z</dcterms:modified>
</cp:coreProperties>
</file>