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3" r:id="rId9"/>
    <p:sldId id="264" r:id="rId10"/>
    <p:sldId id="265" r:id="rId11"/>
    <p:sldId id="270" r:id="rId12"/>
    <p:sldId id="263" r:id="rId13"/>
    <p:sldId id="268" r:id="rId14"/>
    <p:sldId id="276" r:id="rId15"/>
    <p:sldId id="269" r:id="rId16"/>
    <p:sldId id="271" r:id="rId17"/>
    <p:sldId id="274" r:id="rId18"/>
    <p:sldId id="272" r:id="rId19"/>
    <p:sldId id="27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1F075EE-B129-64C8-17E6-EFA267EE70EC}" v="5" dt="2019-03-13T02:06:21.143"/>
    <p1510:client id="{E6FDB0CA-7D31-9945-46DB-71A82C8660A8}" v="1" dt="2019-03-13T18:53:54.0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13/03/2019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6472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0688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70188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83557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72630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13/03/2019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10348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13/03/2019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13061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846CE7D5-CF57-46EF-B807-FDD0502418D4}" type="datetimeFigureOut">
              <a:rPr lang="en-GB" smtClean="0"/>
              <a:t>13/03/2019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64280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846CE7D5-CF57-46EF-B807-FDD0502418D4}" type="datetimeFigureOut">
              <a:rPr lang="en-GB" smtClean="0"/>
              <a:t>13/03/2019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8833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9616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5108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4768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13/03/2019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8159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13/03/2019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2523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13/03/2019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9883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4555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903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13/03/2019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7482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2" r:id="rId1"/>
    <p:sldLayoutId id="2147483853" r:id="rId2"/>
    <p:sldLayoutId id="214748385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  <p:sldLayoutId id="2147483863" r:id="rId12"/>
    <p:sldLayoutId id="2147483864" r:id="rId13"/>
    <p:sldLayoutId id="2147483865" r:id="rId14"/>
    <p:sldLayoutId id="2147483866" r:id="rId15"/>
    <p:sldLayoutId id="2147483867" r:id="rId16"/>
    <p:sldLayoutId id="214748386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0051" y="1238346"/>
            <a:ext cx="10058400" cy="2190654"/>
          </a:xfrm>
        </p:spPr>
        <p:txBody>
          <a:bodyPr>
            <a:normAutofit/>
          </a:bodyPr>
          <a:lstStyle/>
          <a:p>
            <a:pPr algn="ctr"/>
            <a:r>
              <a:rPr lang="en-GB" sz="6600" cap="all" dirty="0">
                <a:solidFill>
                  <a:schemeClr val="bg1"/>
                </a:solidFill>
                <a:cs typeface="Calibri Light"/>
              </a:rPr>
              <a:t>EXPLORATION OF FIFA PLAYER ATTRIBUTES</a:t>
            </a:r>
            <a:endParaRPr lang="en-GB" sz="5400" dirty="0">
              <a:solidFill>
                <a:schemeClr val="bg1"/>
              </a:solidFill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5184558"/>
            <a:ext cx="10058400" cy="1183681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Group number : 11</a:t>
            </a:r>
          </a:p>
          <a:p>
            <a:r>
              <a:rPr lang="en-GB" dirty="0">
                <a:solidFill>
                  <a:srgbClr val="FFFFFF"/>
                </a:solidFill>
              </a:rPr>
              <a:t>Members: Sharath, Harish, </a:t>
            </a:r>
            <a:r>
              <a:rPr lang="en-GB" dirty="0" err="1">
                <a:solidFill>
                  <a:srgbClr val="FFFFFF"/>
                </a:solidFill>
              </a:rPr>
              <a:t>Yiran</a:t>
            </a:r>
            <a:r>
              <a:rPr lang="en-GB" dirty="0">
                <a:solidFill>
                  <a:srgbClr val="FFFFFF"/>
                </a:solidFill>
              </a:rPr>
              <a:t>, </a:t>
            </a:r>
            <a:r>
              <a:rPr lang="en-GB" dirty="0" err="1">
                <a:solidFill>
                  <a:srgbClr val="FFFFFF"/>
                </a:solidFill>
              </a:rPr>
              <a:t>minhong</a:t>
            </a:r>
            <a:endParaRPr lang="en-GB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46258-3618-449C-997C-D3BD6CDC6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Exploratory Analysis</a:t>
            </a:r>
            <a:endParaRPr lang="en-US" dirty="0">
              <a:cs typeface="Calibri Ligh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F984AFF-6AC5-4AF8-A352-0AC694BAE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lnSpc>
                <a:spcPct val="100000"/>
              </a:lnSpc>
            </a:pPr>
            <a:endParaRPr lang="en-US" sz="1200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A4FA5D-37DC-493D-A66E-D66C196D334E}"/>
              </a:ext>
            </a:extLst>
          </p:cNvPr>
          <p:cNvSpPr txBox="1"/>
          <p:nvPr/>
        </p:nvSpPr>
        <p:spPr>
          <a:xfrm>
            <a:off x="8909811" y="2603500"/>
            <a:ext cx="2743200" cy="40011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i="1" dirty="0">
                <a:solidFill>
                  <a:srgbClr val="FF0000"/>
                </a:solidFill>
              </a:rPr>
              <a:t>Inference: Significant differences in </a:t>
            </a:r>
          </a:p>
          <a:p>
            <a:r>
              <a:rPr lang="en-US" sz="1000" i="1" dirty="0">
                <a:solidFill>
                  <a:srgbClr val="FF0000"/>
                </a:solidFill>
              </a:rPr>
              <a:t>all the attributes</a:t>
            </a:r>
            <a:endParaRPr lang="en-US" sz="1000" i="1" dirty="0">
              <a:solidFill>
                <a:srgbClr val="FF0000"/>
              </a:solidFill>
              <a:cs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6B7EFB-601E-40E1-BDC5-3BB392449B2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8172" y="2374423"/>
            <a:ext cx="5202964" cy="422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779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46258-3618-449C-997C-D3BD6CDC6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Exploratory Analysis</a:t>
            </a:r>
            <a:endParaRPr lang="en-US" dirty="0">
              <a:cs typeface="Calibri Ligh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F984AFF-6AC5-4AF8-A352-0AC694BAE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lnSpc>
                <a:spcPct val="100000"/>
              </a:lnSpc>
            </a:pPr>
            <a:endParaRPr lang="en-US" sz="1200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A4FA5D-37DC-493D-A66E-D66C196D334E}"/>
              </a:ext>
            </a:extLst>
          </p:cNvPr>
          <p:cNvSpPr txBox="1"/>
          <p:nvPr/>
        </p:nvSpPr>
        <p:spPr>
          <a:xfrm>
            <a:off x="9225496" y="2530261"/>
            <a:ext cx="2743200" cy="40011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i="1" dirty="0">
                <a:solidFill>
                  <a:srgbClr val="FF0000"/>
                </a:solidFill>
              </a:rPr>
              <a:t>Inference: Each position has few </a:t>
            </a:r>
          </a:p>
          <a:p>
            <a:r>
              <a:rPr lang="en-US" sz="1000" i="1" dirty="0">
                <a:solidFill>
                  <a:srgbClr val="FF0000"/>
                </a:solidFill>
              </a:rPr>
              <a:t>unique differentiators and few </a:t>
            </a:r>
            <a:endParaRPr lang="en-US" sz="1000" i="1" dirty="0">
              <a:solidFill>
                <a:srgbClr val="FF0000"/>
              </a:solidFill>
              <a:cs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D70059-42A5-420C-96B8-0C1EB1897F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2202" y="2352225"/>
            <a:ext cx="4869376" cy="4252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650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0C75E-0D2E-48B7-8F3A-169D7F308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Exploratory Analysis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6E893-191C-41DB-9164-707F7A25D4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007" y="2585745"/>
            <a:ext cx="8825659" cy="3416300"/>
          </a:xfrm>
        </p:spPr>
        <p:txBody>
          <a:bodyPr vert="horz" lIns="0" tIns="45720" rIns="0" bIns="45720" rtlCol="0" anchor="t">
            <a:normAutofit/>
          </a:bodyPr>
          <a:lstStyle/>
          <a:p>
            <a:r>
              <a:rPr lang="en-US" sz="1400" dirty="0">
                <a:solidFill>
                  <a:srgbClr val="FF0000"/>
                </a:solidFill>
                <a:cs typeface="Calibri"/>
              </a:rPr>
              <a:t>Inference: Heavier and Taller the players are less agile</a:t>
            </a:r>
          </a:p>
          <a:p>
            <a:endParaRPr lang="en-US" dirty="0">
              <a:cs typeface="Calibri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6F69AAA-CE75-4D85-8A72-ECCA0A1CA2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43158"/>
            <a:ext cx="121920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9735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0C75E-0D2E-48B7-8F3A-169D7F308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Exploratory Analysis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6E893-191C-41DB-9164-707F7A25D4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273" y="2468032"/>
            <a:ext cx="8825659" cy="3416300"/>
          </a:xfrm>
        </p:spPr>
        <p:txBody>
          <a:bodyPr vert="horz" lIns="0" tIns="45720" rIns="0" bIns="45720" rtlCol="0" anchor="t">
            <a:normAutofit/>
          </a:bodyPr>
          <a:lstStyle/>
          <a:p>
            <a:r>
              <a:rPr lang="en-US" sz="1400" dirty="0">
                <a:solidFill>
                  <a:srgbClr val="FF0000"/>
                </a:solidFill>
                <a:cs typeface="Calibri"/>
              </a:rPr>
              <a:t>Inference: Defending abilities proportional to height and weight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E59CB2-2313-4066-8B67-55EF6E52DC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59470"/>
            <a:ext cx="121920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662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0C75E-0D2E-48B7-8F3A-169D7F308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Exploratory Analysis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6E893-191C-41DB-9164-707F7A25D4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273" y="2468032"/>
            <a:ext cx="8825659" cy="3416300"/>
          </a:xfrm>
        </p:spPr>
        <p:txBody>
          <a:bodyPr vert="horz" lIns="0" tIns="45720" rIns="0" bIns="45720" rtlCol="0" anchor="t">
            <a:normAutofit/>
          </a:bodyPr>
          <a:lstStyle/>
          <a:p>
            <a:r>
              <a:rPr lang="en-US" sz="1400" dirty="0">
                <a:solidFill>
                  <a:srgbClr val="FF0000"/>
                </a:solidFill>
                <a:cs typeface="Calibri"/>
              </a:rPr>
              <a:t>Inference: Goalkeeping abilities are independent of the Physical Attributes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929C61-FCBA-4EC2-AC25-2DDD6E52F2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15082"/>
            <a:ext cx="121920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0038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0C75E-0D2E-48B7-8F3A-169D7F308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Exploratory Analysis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6E893-191C-41DB-9164-707F7A25D4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 sz="1400" dirty="0">
                <a:solidFill>
                  <a:srgbClr val="FF0000"/>
                </a:solidFill>
                <a:cs typeface="Calibri"/>
              </a:rPr>
              <a:t>Inference: Are Strikers paid more? Or ranking matters?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CAE818-77ED-40B2-B686-7439A5C17E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946" y="3031035"/>
            <a:ext cx="8154107" cy="3086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6738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0C75E-0D2E-48B7-8F3A-169D7F308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Exploratory Analysis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8A85E3-AACD-4835-AD7C-ABCBC0E5930C}"/>
              </a:ext>
            </a:extLst>
          </p:cNvPr>
          <p:cNvSpPr txBox="1"/>
          <p:nvPr/>
        </p:nvSpPr>
        <p:spPr>
          <a:xfrm>
            <a:off x="8607129" y="2562405"/>
            <a:ext cx="3311676" cy="30777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Inference: Are strikers more valuable?</a:t>
            </a:r>
            <a:endParaRPr lang="en-US" sz="1400" dirty="0">
              <a:solidFill>
                <a:srgbClr val="FF0000"/>
              </a:solidFill>
              <a:cs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1E19EA-9F7B-4A28-805F-F1B32D497C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8717" y="2562405"/>
            <a:ext cx="5966977" cy="3970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1866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AF750-C5AF-4E33-99AB-158C059C1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ML-Analysis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E1D5D-DD00-492F-8B5C-A25C9071F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Arial" panose="020F0502020204030204" pitchFamily="34" charset="0"/>
              <a:buChar char="•"/>
            </a:pPr>
            <a:r>
              <a:rPr lang="en-US" dirty="0">
                <a:cs typeface="Calibri" panose="020F0502020204030204"/>
              </a:rPr>
              <a:t>Used regression models to predict the ratings based on the important features 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cs typeface="Calibri" panose="020F0502020204030204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cs typeface="Calibri" panose="020F0502020204030204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cs typeface="Calibri" panose="020F0502020204030204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cs typeface="Calibri" panose="020F0502020204030204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cs typeface="Calibri" panose="020F0502020204030204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cs typeface="Calibri" panose="020F0502020204030204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BBFF271-3BCF-4EE3-ACEF-B326F56D07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9198553"/>
              </p:ext>
            </p:extLst>
          </p:nvPr>
        </p:nvGraphicFramePr>
        <p:xfrm>
          <a:off x="1451341" y="3491653"/>
          <a:ext cx="8168637" cy="23926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9047">
                  <a:extLst>
                    <a:ext uri="{9D8B030D-6E8A-4147-A177-3AD203B41FA5}">
                      <a16:colId xmlns:a16="http://schemas.microsoft.com/office/drawing/2014/main" val="2549843022"/>
                    </a:ext>
                  </a:extLst>
                </a:gridCol>
                <a:gridCol w="2935270">
                  <a:extLst>
                    <a:ext uri="{9D8B030D-6E8A-4147-A177-3AD203B41FA5}">
                      <a16:colId xmlns:a16="http://schemas.microsoft.com/office/drawing/2014/main" val="2836396501"/>
                    </a:ext>
                  </a:extLst>
                </a:gridCol>
                <a:gridCol w="2042160">
                  <a:extLst>
                    <a:ext uri="{9D8B030D-6E8A-4147-A177-3AD203B41FA5}">
                      <a16:colId xmlns:a16="http://schemas.microsoft.com/office/drawing/2014/main" val="3695554507"/>
                    </a:ext>
                  </a:extLst>
                </a:gridCol>
                <a:gridCol w="2042160">
                  <a:extLst>
                    <a:ext uri="{9D8B030D-6E8A-4147-A177-3AD203B41FA5}">
                      <a16:colId xmlns:a16="http://schemas.microsoft.com/office/drawing/2014/main" val="42281081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Train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Test Error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5801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1. 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Baseline 1 - Median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21.39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22.5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0188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2. 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Baseline 2 – Mean (Adjusted features)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21.1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0617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3. 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Linear Regression (Adjusted Features)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6.2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4634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4. 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XGB Regressor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1.21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1.47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48362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87340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AF750-C5AF-4E33-99AB-158C059C1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ML-Analysis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E1D5D-DD00-492F-8B5C-A25C9071F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Arial" panose="020F0502020204030204" pitchFamily="34" charset="0"/>
              <a:buChar char="•"/>
            </a:pPr>
            <a:r>
              <a:rPr lang="en-US" dirty="0">
                <a:cs typeface="Calibri" panose="020F0502020204030204"/>
              </a:rPr>
              <a:t>Prediction of Player category and corresponding ratings: 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cs typeface="Calibri" panose="020F0502020204030204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cs typeface="Calibri" panose="020F0502020204030204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cs typeface="Calibri" panose="020F0502020204030204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cs typeface="Calibri" panose="020F0502020204030204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cs typeface="Calibri" panose="020F0502020204030204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cs typeface="Calibri" panose="020F0502020204030204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A5D8506-39CC-418B-971E-0B58AFB1A8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0040394"/>
              </p:ext>
            </p:extLst>
          </p:nvPr>
        </p:nvGraphicFramePr>
        <p:xfrm>
          <a:off x="1397751" y="3098307"/>
          <a:ext cx="81280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28853855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24404862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40748392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902782210"/>
                    </a:ext>
                  </a:extLst>
                </a:gridCol>
              </a:tblGrid>
              <a:tr h="374009">
                <a:tc>
                  <a:txBody>
                    <a:bodyPr/>
                    <a:lstStyle/>
                    <a:p>
                      <a:r>
                        <a:rPr lang="en-US" dirty="0"/>
                        <a:t>Player Ratings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Predicted Category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Actual ratings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Predicted ratings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366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Lionel Messi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6911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Neymar Jr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Midfielder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2269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86419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71327-4B80-4BC7-B673-8FDDB02B3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11CB2-E804-413A-B44E-32A672652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Through visualization of the graphs, we were able to infer how the ratings of the various attributes change for the players and what attributes are important for a player category.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Designing a ML based model, we were able to predict the player category and the player’s value, given the ratings of the attributes of the player.</a:t>
            </a:r>
          </a:p>
        </p:txBody>
      </p:sp>
    </p:spTree>
    <p:extLst>
      <p:ext uri="{BB962C8B-B14F-4D97-AF65-F5344CB8AC3E}">
        <p14:creationId xmlns:p14="http://schemas.microsoft.com/office/powerpoint/2010/main" val="2920187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BAAD9-9374-47BF-867C-55BD8CD03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Motivation and Objective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0F921-E4A6-41A3-97D9-38C93912F9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Arial" panose="020F050202020403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cs typeface="Calibri" panose="020F0502020204030204"/>
              </a:rPr>
              <a:t>To simplify the complex representation of FIFA attributes and identify key features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cs typeface="Calibri" panose="020F0502020204030204"/>
              </a:rPr>
              <a:t>To derive simplistic and useful insights through visualization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cs typeface="Calibri" panose="020F0502020204030204"/>
              </a:rPr>
              <a:t>To simplify the rating system of players based on their key attributes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cs typeface="Calibri" panose="020F0502020204030204"/>
              </a:rPr>
              <a:t>To build a model based on skills, attributes and position of the players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cs typeface="Calibri" panose="020F0502020204030204"/>
            </a:endParaRPr>
          </a:p>
          <a:p>
            <a:pPr marL="97790" lvl="1" indent="0">
              <a:buNone/>
            </a:pPr>
            <a:endParaRPr lang="en-US" dirty="0">
              <a:solidFill>
                <a:schemeClr val="tx1"/>
              </a:solidFill>
              <a:cs typeface="Calibri" panose="020F0502020204030204"/>
            </a:endParaRPr>
          </a:p>
          <a:p>
            <a:pPr marL="383540" lvl="1">
              <a:buFont typeface="Arial" panose="020F0502020204030204" pitchFamily="34" charset="0"/>
              <a:buChar char="•"/>
            </a:pPr>
            <a:endParaRPr lang="en-US" dirty="0">
              <a:solidFill>
                <a:schemeClr val="tx1"/>
              </a:solidFill>
              <a:cs typeface="Calibri" panose="020F0502020204030204"/>
            </a:endParaRPr>
          </a:p>
          <a:p>
            <a:pPr>
              <a:buFont typeface="Arial" panose="020F0502020204030204" pitchFamily="34" charset="0"/>
              <a:buChar char="•"/>
            </a:pPr>
            <a:endParaRPr lang="en-US" dirty="0">
              <a:solidFill>
                <a:schemeClr val="tx1"/>
              </a:solidFill>
              <a:cs typeface="Calibri" panose="020F0502020204030204"/>
            </a:endParaRPr>
          </a:p>
          <a:p>
            <a:pPr>
              <a:buFont typeface="Arial" panose="020F0502020204030204" pitchFamily="34" charset="0"/>
              <a:buChar char="•"/>
            </a:pPr>
            <a:endParaRPr lang="en-US" dirty="0">
              <a:solidFill>
                <a:schemeClr val="tx1"/>
              </a:solidFill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89873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B6ED3-60DD-4921-80E2-307B6A82F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Pre Processing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89CD5-A3D8-4547-815A-B47174B06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Arial" panose="020F050202020403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cs typeface="Calibri"/>
              </a:rPr>
              <a:t>Data Source: SOFIFA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cs typeface="Calibri"/>
              </a:rPr>
              <a:t>Scrapping Tool: Beautiful Soap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cs typeface="Calibri"/>
              </a:rPr>
              <a:t>Identified correct tags to extract features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cs typeface="Calibri"/>
              </a:rPr>
              <a:t>Data Cleaning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cs typeface="Calibri"/>
              </a:rPr>
              <a:t>Stored the processed data in Pandas </a:t>
            </a:r>
            <a:r>
              <a:rPr lang="en-US" dirty="0" err="1">
                <a:solidFill>
                  <a:schemeClr val="tx1"/>
                </a:solidFill>
                <a:cs typeface="Calibri"/>
              </a:rPr>
              <a:t>Dataframe</a:t>
            </a:r>
            <a:endParaRPr lang="en-US" dirty="0">
              <a:solidFill>
                <a:schemeClr val="tx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87107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3235C-C96C-4792-9428-839D70ED6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Methodology-Analysis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E4772-BCB5-4634-93B3-F55DEAB95F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Arial" panose="020F050202020403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cs typeface="Calibri" panose="020F0502020204030204"/>
              </a:rPr>
              <a:t>Divided the dataset (10k players) into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cs typeface="Calibri" panose="020F0502020204030204"/>
              </a:rPr>
              <a:t>      Strikers, Midfielders, Defenders and Goalkeepers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cs typeface="Calibri" panose="020F0502020204030204"/>
              </a:rPr>
              <a:t> The Analysis has 2 parts:</a:t>
            </a:r>
          </a:p>
          <a:p>
            <a:pPr marL="783590" lvl="2">
              <a:buFont typeface="Arial" panose="020F050202020403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cs typeface="Calibri" panose="020F0502020204030204"/>
              </a:rPr>
              <a:t>Exploratory </a:t>
            </a:r>
          </a:p>
          <a:p>
            <a:pPr marL="783590" lvl="2">
              <a:buFont typeface="Arial" panose="020F050202020403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cs typeface="Calibri" panose="020F0502020204030204"/>
              </a:rPr>
              <a:t>ML based</a:t>
            </a:r>
          </a:p>
          <a:p>
            <a:pPr>
              <a:buFont typeface="Arial" panose="020F0502020204030204" pitchFamily="34" charset="0"/>
              <a:buChar char="•"/>
            </a:pPr>
            <a:endParaRPr lang="en-US" dirty="0">
              <a:solidFill>
                <a:schemeClr val="tx1"/>
              </a:solidFill>
              <a:cs typeface="Calibri" panose="020F0502020204030204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B6B0B2D-86BF-4007-81F0-07108F91B9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0930" y="2452282"/>
            <a:ext cx="4444531" cy="4299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742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46258-3618-449C-997C-D3BD6CDC6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02376"/>
          </a:xfrm>
        </p:spPr>
        <p:txBody>
          <a:bodyPr/>
          <a:lstStyle/>
          <a:p>
            <a:r>
              <a:rPr lang="en-US" dirty="0">
                <a:cs typeface="Calibri Light"/>
              </a:rPr>
              <a:t>Exploratory Analysis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F984AFF-6AC5-4AF8-A352-0AC694BAE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lnSpc>
                <a:spcPct val="100000"/>
              </a:lnSpc>
            </a:pPr>
            <a:endParaRPr lang="en-US" sz="1200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A4FA5D-37DC-493D-A66E-D66C196D334E}"/>
              </a:ext>
            </a:extLst>
          </p:cNvPr>
          <p:cNvSpPr txBox="1"/>
          <p:nvPr/>
        </p:nvSpPr>
        <p:spPr>
          <a:xfrm>
            <a:off x="8609013" y="2403445"/>
            <a:ext cx="2743200" cy="40011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i="1" dirty="0">
                <a:solidFill>
                  <a:srgbClr val="FF0000"/>
                </a:solidFill>
              </a:rPr>
              <a:t>Inference: Significant difference in all the skills except Heading accuracy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51BAEEF-7044-4D13-9EF8-7554EFBAA64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481" y="2343611"/>
            <a:ext cx="4980832" cy="4207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567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46258-3618-449C-997C-D3BD6CDC6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Exploratory Analysis</a:t>
            </a:r>
            <a:endParaRPr lang="en-US" dirty="0">
              <a:cs typeface="Calibri Ligh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F984AFF-6AC5-4AF8-A352-0AC694BAE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lnSpc>
                <a:spcPct val="100000"/>
              </a:lnSpc>
            </a:pPr>
            <a:endParaRPr lang="en-US" sz="1200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A4FA5D-37DC-493D-A66E-D66C196D334E}"/>
              </a:ext>
            </a:extLst>
          </p:cNvPr>
          <p:cNvSpPr txBox="1"/>
          <p:nvPr/>
        </p:nvSpPr>
        <p:spPr>
          <a:xfrm>
            <a:off x="8868812" y="2603500"/>
            <a:ext cx="2743200" cy="40011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i="1" dirty="0">
                <a:solidFill>
                  <a:srgbClr val="FF0000"/>
                </a:solidFill>
              </a:rPr>
              <a:t>Inference: Movement a key factor to be in top ranks</a:t>
            </a:r>
            <a:endParaRPr lang="en-US" sz="1000" i="1" dirty="0">
              <a:solidFill>
                <a:srgbClr val="FF0000"/>
              </a:solidFill>
              <a:cs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B20241-8FA2-4102-B288-90023AE874B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2500" y="2343704"/>
            <a:ext cx="5170366" cy="4279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756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46258-3618-449C-997C-D3BD6CDC6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Exploratory Analysis</a:t>
            </a:r>
            <a:endParaRPr lang="en-US" dirty="0">
              <a:cs typeface="Calibri Ligh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F984AFF-6AC5-4AF8-A352-0AC694BAE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lnSpc>
                <a:spcPct val="100000"/>
              </a:lnSpc>
            </a:pPr>
            <a:endParaRPr lang="en-US" sz="1200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A4FA5D-37DC-493D-A66E-D66C196D334E}"/>
              </a:ext>
            </a:extLst>
          </p:cNvPr>
          <p:cNvSpPr txBox="1"/>
          <p:nvPr/>
        </p:nvSpPr>
        <p:spPr>
          <a:xfrm>
            <a:off x="9121175" y="2603500"/>
            <a:ext cx="2743200" cy="24622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i="1" dirty="0">
                <a:solidFill>
                  <a:srgbClr val="FF0000"/>
                </a:solidFill>
              </a:rPr>
              <a:t>Inference: Skills are evenly spaced out</a:t>
            </a:r>
            <a:endParaRPr lang="en-US" sz="1000" i="1" dirty="0">
              <a:solidFill>
                <a:srgbClr val="FF0000"/>
              </a:solidFill>
              <a:cs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A953A0-2ECD-4E86-A69E-FD1379D1CBD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8716" y="2350722"/>
            <a:ext cx="5270784" cy="4246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577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46258-3618-449C-997C-D3BD6CDC6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Exploratory Analysis</a:t>
            </a:r>
            <a:endParaRPr lang="en-US" dirty="0">
              <a:cs typeface="Calibri Ligh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F984AFF-6AC5-4AF8-A352-0AC694BAE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lnSpc>
                <a:spcPct val="100000"/>
              </a:lnSpc>
            </a:pPr>
            <a:endParaRPr lang="en-US" sz="1200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A4FA5D-37DC-493D-A66E-D66C196D334E}"/>
              </a:ext>
            </a:extLst>
          </p:cNvPr>
          <p:cNvSpPr txBox="1"/>
          <p:nvPr/>
        </p:nvSpPr>
        <p:spPr>
          <a:xfrm>
            <a:off x="9139197" y="2403445"/>
            <a:ext cx="2743200" cy="40011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i="1" dirty="0">
                <a:solidFill>
                  <a:srgbClr val="FF0000"/>
                </a:solidFill>
              </a:rPr>
              <a:t>Inference: Vision and Long Shots accuracy are the differentiators</a:t>
            </a:r>
            <a:endParaRPr lang="en-US" sz="1000" i="1" dirty="0">
              <a:solidFill>
                <a:srgbClr val="FF0000"/>
              </a:solidFill>
              <a:cs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DE86D6-2087-41D9-9D27-CB3A0ECA629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6738" y="2382690"/>
            <a:ext cx="5119596" cy="4177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251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46258-3618-449C-997C-D3BD6CDC6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Exploratory Analysis</a:t>
            </a:r>
            <a:endParaRPr lang="en-US" dirty="0">
              <a:cs typeface="Calibri Ligh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F984AFF-6AC5-4AF8-A352-0AC694BAE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lnSpc>
                <a:spcPct val="100000"/>
              </a:lnSpc>
            </a:pPr>
            <a:endParaRPr lang="en-US" sz="1200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A4FA5D-37DC-493D-A66E-D66C196D334E}"/>
              </a:ext>
            </a:extLst>
          </p:cNvPr>
          <p:cNvSpPr txBox="1"/>
          <p:nvPr/>
        </p:nvSpPr>
        <p:spPr>
          <a:xfrm>
            <a:off x="9163298" y="2403445"/>
            <a:ext cx="2743200" cy="40011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i="1" dirty="0">
                <a:solidFill>
                  <a:srgbClr val="FF0000"/>
                </a:solidFill>
              </a:rPr>
              <a:t>Inference: Marking and Tackling make the difference, while Strength doesn’t</a:t>
            </a:r>
            <a:endParaRPr lang="en-US" sz="1000" i="1" dirty="0">
              <a:solidFill>
                <a:srgbClr val="FF0000"/>
              </a:solidFill>
              <a:cs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0CD291-E6AB-4091-BB8E-3A7643B8CFE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0839" y="2364936"/>
            <a:ext cx="5033351" cy="4193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3200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132</TotalTime>
  <Words>379</Words>
  <Application>Microsoft Office PowerPoint</Application>
  <PresentationFormat>Widescreen</PresentationFormat>
  <Paragraphs>100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Century Gothic</vt:lpstr>
      <vt:lpstr>Wingdings 3</vt:lpstr>
      <vt:lpstr>Ion Boardroom</vt:lpstr>
      <vt:lpstr>EXPLORATION OF FIFA PLAYER ATTRIBUTES</vt:lpstr>
      <vt:lpstr>Motivation and Objective</vt:lpstr>
      <vt:lpstr>Pre Processing</vt:lpstr>
      <vt:lpstr>Methodology-Analysis</vt:lpstr>
      <vt:lpstr>Exploratory Analysis</vt:lpstr>
      <vt:lpstr>Exploratory Analysis</vt:lpstr>
      <vt:lpstr>Exploratory Analysis</vt:lpstr>
      <vt:lpstr>Exploratory Analysis</vt:lpstr>
      <vt:lpstr>Exploratory Analysis</vt:lpstr>
      <vt:lpstr>Exploratory Analysis</vt:lpstr>
      <vt:lpstr>Exploratory Analysis</vt:lpstr>
      <vt:lpstr>Exploratory Analysis</vt:lpstr>
      <vt:lpstr>Exploratory Analysis</vt:lpstr>
      <vt:lpstr>Exploratory Analysis</vt:lpstr>
      <vt:lpstr>Exploratory Analysis</vt:lpstr>
      <vt:lpstr>Exploratory Analysis</vt:lpstr>
      <vt:lpstr>ML-Analysis</vt:lpstr>
      <vt:lpstr>ML-Analysis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Harish Prasanth</cp:lastModifiedBy>
  <cp:revision>719</cp:revision>
  <dcterms:created xsi:type="dcterms:W3CDTF">2013-07-15T20:26:40Z</dcterms:created>
  <dcterms:modified xsi:type="dcterms:W3CDTF">2019-03-14T00:35:14Z</dcterms:modified>
</cp:coreProperties>
</file>