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59" r:id="rId5"/>
    <p:sldId id="275" r:id="rId6"/>
    <p:sldId id="276" r:id="rId7"/>
    <p:sldId id="260" r:id="rId8"/>
    <p:sldId id="277" r:id="rId9"/>
    <p:sldId id="274" r:id="rId10"/>
    <p:sldId id="278" r:id="rId11"/>
    <p:sldId id="279" r:id="rId12"/>
    <p:sldId id="28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iva_solution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iva_solution_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iva_solution_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Viva_solution_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[Viva_solution_file.xlsx]SOLN BD COMPONENT!PivotTable17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'SOLN BD COMPONENT'!$C$5:$C$6</c:f>
              <c:strCache>
                <c:ptCount val="1"/>
                <c:pt idx="0">
                  <c:v>Sum of Breakdown Hrs.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'SOLN BD COMPONENT'!$A$7:$B$134</c:f>
              <c:multiLvlStrCache>
                <c:ptCount val="123"/>
                <c:lvl>
                  <c:pt idx="0">
                    <c:v>Elec VoltageAsymmetry</c:v>
                  </c:pt>
                  <c:pt idx="1">
                    <c:v>Pitch ResolverEncoderDiff2Stop</c:v>
                  </c:pt>
                  <c:pt idx="2">
                    <c:v>Hyd SystemPressure HighStop</c:v>
                  </c:pt>
                  <c:pt idx="3">
                    <c:v>Pitch EmergencyRun</c:v>
                  </c:pt>
                  <c:pt idx="4">
                    <c:v>SE RebootPLC</c:v>
                  </c:pt>
                  <c:pt idx="5">
                    <c:v>Pitch Brake3 NotReleased</c:v>
                  </c:pt>
                  <c:pt idx="6">
                    <c:v>Pitch ResolverEncoderDiff1Stop</c:v>
                  </c:pt>
                  <c:pt idx="7">
                    <c:v>Rep Pitch EmergencyRun</c:v>
                  </c:pt>
                  <c:pt idx="8">
                    <c:v>Gen Rotor PeakSpeed Level2 Stop</c:v>
                  </c:pt>
                  <c:pt idx="9">
                    <c:v>Rep Pitch FreqConvPitch3 ErrStop</c:v>
                  </c:pt>
                  <c:pt idx="10">
                    <c:v>Generator Failure</c:v>
                  </c:pt>
                  <c:pt idx="11">
                    <c:v>Pitch FreqConvPitch1 ErrStop</c:v>
                  </c:pt>
                  <c:pt idx="12">
                    <c:v>Pitch ResolverEncoderDiff3Stop</c:v>
                  </c:pt>
                  <c:pt idx="13">
                    <c:v>Elec SafteyChainStop</c:v>
                  </c:pt>
                  <c:pt idx="14">
                    <c:v>Rep SE RebootPLC</c:v>
                  </c:pt>
                  <c:pt idx="15">
                    <c:v>Pitch FreqConvPitch2 ErrStop</c:v>
                  </c:pt>
                  <c:pt idx="16">
                    <c:v>Rep Pitch FreqConvPitch2 ErrStop</c:v>
                  </c:pt>
                  <c:pt idx="17">
                    <c:v>Pitch Angel3 SPDifferenceStop</c:v>
                  </c:pt>
                  <c:pt idx="18">
                    <c:v>Pitch BatterySurveillance3</c:v>
                  </c:pt>
                  <c:pt idx="19">
                    <c:v>Elec 24VSupply BottomFail</c:v>
                  </c:pt>
                  <c:pt idx="20">
                    <c:v>Hyd GearOilPressure LowStop</c:v>
                  </c:pt>
                  <c:pt idx="21">
                    <c:v>Mech FluidCouplingSlipHigh</c:v>
                  </c:pt>
                  <c:pt idx="22">
                    <c:v>Pitch Akku3Voltage LowStop</c:v>
                  </c:pt>
                  <c:pt idx="23">
                    <c:v>Pitch Akku1Voltage LowStop</c:v>
                  </c:pt>
                  <c:pt idx="24">
                    <c:v>Elec CurrentSoftstarterHigh</c:v>
                  </c:pt>
                  <c:pt idx="25">
                    <c:v>Rep Pitch FreqConvPitch1 ErrStop</c:v>
                  </c:pt>
                  <c:pt idx="26">
                    <c:v>Pitch Brake2 NotReleased</c:v>
                  </c:pt>
                  <c:pt idx="27">
                    <c:v>Pitch EndSwitch1 LowStop</c:v>
                  </c:pt>
                  <c:pt idx="28">
                    <c:v>Rep Pitch CANComFail</c:v>
                  </c:pt>
                  <c:pt idx="29">
                    <c:v>PID PowerLowerThanWindSpeed</c:v>
                  </c:pt>
                  <c:pt idx="30">
                    <c:v>Pitch FreqConvPitch3 ErrStop</c:v>
                  </c:pt>
                  <c:pt idx="31">
                    <c:v>Elec VectorSurgeStop</c:v>
                  </c:pt>
                  <c:pt idx="32">
                    <c:v>Pitch FusesBattChargerOFF</c:v>
                  </c:pt>
                  <c:pt idx="33">
                    <c:v>Elec CouplingMonitor Stop</c:v>
                  </c:pt>
                  <c:pt idx="34">
                    <c:v>Pitch CAN3ComFail</c:v>
                  </c:pt>
                  <c:pt idx="35">
                    <c:v>Pitch ExtPowerSupply24VStopp Conv1</c:v>
                  </c:pt>
                  <c:pt idx="36">
                    <c:v>WireBreak BottomControlSection</c:v>
                  </c:pt>
                  <c:pt idx="37">
                    <c:v>Elec VoltageU1 HighStop</c:v>
                  </c:pt>
                  <c:pt idx="38">
                    <c:v>Pitch Akku2Voltage LowStop</c:v>
                  </c:pt>
                  <c:pt idx="39">
                    <c:v>Elec CapacitorFeedback ErrStop</c:v>
                  </c:pt>
                  <c:pt idx="40">
                    <c:v>Mech Rpm DiffStopLevel1</c:v>
                  </c:pt>
                  <c:pt idx="41">
                    <c:v>Elec FB YawCCW Error</c:v>
                  </c:pt>
                  <c:pt idx="42">
                    <c:v>Elec VoltageU3 HighStop</c:v>
                  </c:pt>
                  <c:pt idx="43">
                    <c:v>Elec MFR DFDT</c:v>
                  </c:pt>
                  <c:pt idx="44">
                    <c:v>Elec SoftStarter ErrStop</c:v>
                  </c:pt>
                  <c:pt idx="45">
                    <c:v>Elec TurbineState7 TimeOutStop</c:v>
                  </c:pt>
                  <c:pt idx="46">
                    <c:v>Elec VoltageU2 HighStop</c:v>
                  </c:pt>
                  <c:pt idx="47">
                    <c:v>Mech BrakeProgr5 TimeoutStop</c:v>
                  </c:pt>
                  <c:pt idx="48">
                    <c:v>Rep Elec CurrentAsymmetry</c:v>
                  </c:pt>
                  <c:pt idx="49">
                    <c:v>Elec FB NacelleFan</c:v>
                  </c:pt>
                  <c:pt idx="50">
                    <c:v>Elec CurrentAsymmetry</c:v>
                  </c:pt>
                  <c:pt idx="51">
                    <c:v>Pitch Brake1 NotReleased</c:v>
                  </c:pt>
                  <c:pt idx="52">
                    <c:v>Pitch BatterySurveillance2</c:v>
                  </c:pt>
                  <c:pt idx="53">
                    <c:v>Controller Card Failure</c:v>
                  </c:pt>
                  <c:pt idx="54">
                    <c:v>Elec OilPressureLowInProdState</c:v>
                  </c:pt>
                  <c:pt idx="55">
                    <c:v>Elec FB HydraulicOil Pump Stop</c:v>
                  </c:pt>
                  <c:pt idx="56">
                    <c:v>Pitch CAN2ComFail</c:v>
                  </c:pt>
                  <c:pt idx="57">
                    <c:v>Elec YawSensor ErrStop</c:v>
                  </c:pt>
                  <c:pt idx="58">
                    <c:v>Elec TestEndSwitch TimeOutStop</c:v>
                  </c:pt>
                  <c:pt idx="59">
                    <c:v>Rep Mech Rpm DiffStop</c:v>
                  </c:pt>
                  <c:pt idx="60">
                    <c:v>Mech SwitchTwistCCW EndStop</c:v>
                  </c:pt>
                  <c:pt idx="61">
                    <c:v>Elec CutintoG1 TimeOutStop</c:v>
                  </c:pt>
                  <c:pt idx="62">
                    <c:v>Pitch Angle1 SPDifferenceStop</c:v>
                  </c:pt>
                  <c:pt idx="63">
                    <c:v>Pitch EndSwitch2 LowStop</c:v>
                  </c:pt>
                  <c:pt idx="64">
                    <c:v>Mech DriveTrainVib Stop</c:v>
                  </c:pt>
                  <c:pt idx="65">
                    <c:v>Mech RpmObserver OverSpeedStop</c:v>
                  </c:pt>
                  <c:pt idx="66">
                    <c:v>Rep WindPeak HighStop</c:v>
                  </c:pt>
                  <c:pt idx="67">
                    <c:v>Elec UPSBattChange</c:v>
                  </c:pt>
                  <c:pt idx="68">
                    <c:v>Mech Generator PeakSpeedStop</c:v>
                  </c:pt>
                  <c:pt idx="69">
                    <c:v>Pitch EndSwitch 5GradNeg Conv3</c:v>
                  </c:pt>
                  <c:pt idx="70">
                    <c:v>Pitch AccuChargerStop</c:v>
                  </c:pt>
                  <c:pt idx="71">
                    <c:v>INTL_Line Breakdown due to E/F</c:v>
                  </c:pt>
                  <c:pt idx="72">
                    <c:v>PSS_Equipment failure TRAF/CT/PT/Meter/etc</c:v>
                  </c:pt>
                  <c:pt idx="73">
                    <c:v>PSS_WTG Forced Backdown</c:v>
                  </c:pt>
                  <c:pt idx="74">
                    <c:v>INTL_Overcurrent</c:v>
                  </c:pt>
                  <c:pt idx="75">
                    <c:v>PSS_EL Tripped</c:v>
                  </c:pt>
                  <c:pt idx="76">
                    <c:v>INTL_Low Voltage</c:v>
                  </c:pt>
                  <c:pt idx="77">
                    <c:v>Elec VoltageAsymmetry</c:v>
                  </c:pt>
                  <c:pt idx="78">
                    <c:v>INTR_HT Line Maintenance</c:v>
                  </c:pt>
                  <c:pt idx="79">
                    <c:v>Forcefull Stoppage</c:v>
                  </c:pt>
                  <c:pt idx="80">
                    <c:v>SE RebootPLC</c:v>
                  </c:pt>
                  <c:pt idx="81">
                    <c:v>Rep Pitch CANComFail</c:v>
                  </c:pt>
                  <c:pt idx="82">
                    <c:v>Mech FluidCouplingSlipHigh</c:v>
                  </c:pt>
                  <c:pt idx="83">
                    <c:v>Rep Pitch FreqConvPitch1 ErrStop</c:v>
                  </c:pt>
                  <c:pt idx="84">
                    <c:v>Rep Pitch FreqConvPitch3 ErrStop</c:v>
                  </c:pt>
                  <c:pt idx="85">
                    <c:v>Hyd GearOilPressure LowStop</c:v>
                  </c:pt>
                  <c:pt idx="86">
                    <c:v>Pitch Akku1Voltage LowStop</c:v>
                  </c:pt>
                  <c:pt idx="87">
                    <c:v>Pitch ResolverEncoderDiff2Stop</c:v>
                  </c:pt>
                  <c:pt idx="88">
                    <c:v>Pitch Akku3Voltage LowStop</c:v>
                  </c:pt>
                  <c:pt idx="89">
                    <c:v>Pitch ExtPowerSupply24VStopp Conv2</c:v>
                  </c:pt>
                  <c:pt idx="90">
                    <c:v>Pitch CAN1ComFail</c:v>
                  </c:pt>
                  <c:pt idx="91">
                    <c:v>Pitch Angle2 SPDifferenceStop</c:v>
                  </c:pt>
                  <c:pt idx="92">
                    <c:v>Elec FB YawCCW Error</c:v>
                  </c:pt>
                  <c:pt idx="93">
                    <c:v>Elec UPSBattChange</c:v>
                  </c:pt>
                  <c:pt idx="94">
                    <c:v>Pitch Akku2Voltage LowStop</c:v>
                  </c:pt>
                  <c:pt idx="95">
                    <c:v>Rep Pitch EmergencyRun</c:v>
                  </c:pt>
                  <c:pt idx="96">
                    <c:v>Pitch ResolverEncoderDiff3Stop</c:v>
                  </c:pt>
                  <c:pt idx="97">
                    <c:v>PID PowerLowerThanWindSpeed</c:v>
                  </c:pt>
                  <c:pt idx="98">
                    <c:v>Quarterly Lubrication</c:v>
                  </c:pt>
                  <c:pt idx="99">
                    <c:v>Hyd SystemPressure HighStop</c:v>
                  </c:pt>
                  <c:pt idx="100">
                    <c:v>Pitch ResolverEncoderDiff1Stop</c:v>
                  </c:pt>
                  <c:pt idx="101">
                    <c:v>VCB Tripped</c:v>
                  </c:pt>
                  <c:pt idx="102">
                    <c:v>Pitch FreqConvPitch3 ErrStop</c:v>
                  </c:pt>
                  <c:pt idx="103">
                    <c:v>Pitch FreqConvPitch1 ErrStop</c:v>
                  </c:pt>
                  <c:pt idx="104">
                    <c:v>Pitch CAN3ComFail</c:v>
                  </c:pt>
                  <c:pt idx="105">
                    <c:v>Elec SafteyChainStop</c:v>
                  </c:pt>
                  <c:pt idx="106">
                    <c:v>Pitch FB CLS Pinion SlewRingWarn</c:v>
                  </c:pt>
                  <c:pt idx="107">
                    <c:v>Mech WindVane Diff</c:v>
                  </c:pt>
                  <c:pt idx="108">
                    <c:v>Safety chain hub open</c:v>
                  </c:pt>
                  <c:pt idx="109">
                    <c:v>Elec TestEndSwitch TimeOutStop</c:v>
                  </c:pt>
                  <c:pt idx="110">
                    <c:v>Elec FB NacelleFan</c:v>
                  </c:pt>
                  <c:pt idx="111">
                    <c:v>Pitch AccuChargerStop</c:v>
                  </c:pt>
                  <c:pt idx="112">
                    <c:v>Rep Pitch FreqConvPitch2 ErrStop</c:v>
                  </c:pt>
                  <c:pt idx="113">
                    <c:v>Gen Rotor PeakSpeed Level2 Stop</c:v>
                  </c:pt>
                  <c:pt idx="114">
                    <c:v>Rep SE RebootPLC</c:v>
                  </c:pt>
                  <c:pt idx="115">
                    <c:v>ACB Tripped</c:v>
                  </c:pt>
                  <c:pt idx="116">
                    <c:v>Mech SwitchTwistCW EndStop</c:v>
                  </c:pt>
                  <c:pt idx="117">
                    <c:v>Elec YawSensor ErrStop</c:v>
                  </c:pt>
                  <c:pt idx="118">
                    <c:v>Pitch FreqConvPitch2 ErrStop</c:v>
                  </c:pt>
                  <c:pt idx="119">
                    <c:v>Pitch Brake2 NotReleased</c:v>
                  </c:pt>
                  <c:pt idx="120">
                    <c:v>Tower Torquing</c:v>
                  </c:pt>
                  <c:pt idx="121">
                    <c:v>Quarterly Lubrication</c:v>
                  </c:pt>
                  <c:pt idx="122">
                    <c:v>IDRV Audit</c:v>
                  </c:pt>
                </c:lvl>
                <c:lvl>
                  <c:pt idx="0">
                    <c:v>U</c:v>
                  </c:pt>
                  <c:pt idx="71">
                    <c:v>GF</c:v>
                  </c:pt>
                  <c:pt idx="79">
                    <c:v>FM</c:v>
                  </c:pt>
                  <c:pt idx="120">
                    <c:v>S</c:v>
                  </c:pt>
                </c:lvl>
              </c:multiLvlStrCache>
            </c:multiLvlStrRef>
          </c:cat>
          <c:val>
            <c:numRef>
              <c:f>'SOLN BD COMPONENT'!$C$7:$C$134</c:f>
              <c:numCache>
                <c:formatCode>General</c:formatCode>
                <c:ptCount val="123"/>
                <c:pt idx="0">
                  <c:v>117.70000000000002</c:v>
                </c:pt>
                <c:pt idx="1">
                  <c:v>227.09999999999994</c:v>
                </c:pt>
                <c:pt idx="2">
                  <c:v>13.799999999999995</c:v>
                </c:pt>
                <c:pt idx="3">
                  <c:v>173.29999999999995</c:v>
                </c:pt>
                <c:pt idx="4">
                  <c:v>231.19999999999996</c:v>
                </c:pt>
                <c:pt idx="5">
                  <c:v>92.3</c:v>
                </c:pt>
                <c:pt idx="6">
                  <c:v>24.2</c:v>
                </c:pt>
                <c:pt idx="7">
                  <c:v>177.79999999999998</c:v>
                </c:pt>
                <c:pt idx="8">
                  <c:v>316.09999999999997</c:v>
                </c:pt>
                <c:pt idx="9">
                  <c:v>121.70000000000002</c:v>
                </c:pt>
                <c:pt idx="10">
                  <c:v>276.5</c:v>
                </c:pt>
                <c:pt idx="11">
                  <c:v>97.7</c:v>
                </c:pt>
                <c:pt idx="12">
                  <c:v>21.8</c:v>
                </c:pt>
                <c:pt idx="13">
                  <c:v>194.39999999999998</c:v>
                </c:pt>
                <c:pt idx="14">
                  <c:v>100.89999999999999</c:v>
                </c:pt>
                <c:pt idx="15">
                  <c:v>64</c:v>
                </c:pt>
                <c:pt idx="16">
                  <c:v>73.2</c:v>
                </c:pt>
                <c:pt idx="17">
                  <c:v>150.29999999999998</c:v>
                </c:pt>
                <c:pt idx="18">
                  <c:v>33.1</c:v>
                </c:pt>
                <c:pt idx="19">
                  <c:v>77.5</c:v>
                </c:pt>
                <c:pt idx="20">
                  <c:v>12.4</c:v>
                </c:pt>
                <c:pt idx="21">
                  <c:v>87.3</c:v>
                </c:pt>
                <c:pt idx="22">
                  <c:v>30.8</c:v>
                </c:pt>
                <c:pt idx="23">
                  <c:v>18.299999999999997</c:v>
                </c:pt>
                <c:pt idx="24">
                  <c:v>11.700000000000001</c:v>
                </c:pt>
                <c:pt idx="25">
                  <c:v>84.600000000000009</c:v>
                </c:pt>
                <c:pt idx="26">
                  <c:v>57.6</c:v>
                </c:pt>
                <c:pt idx="27">
                  <c:v>110.5</c:v>
                </c:pt>
                <c:pt idx="28">
                  <c:v>66.100000000000009</c:v>
                </c:pt>
                <c:pt idx="29">
                  <c:v>45.3</c:v>
                </c:pt>
                <c:pt idx="30">
                  <c:v>42.2</c:v>
                </c:pt>
                <c:pt idx="31">
                  <c:v>2</c:v>
                </c:pt>
                <c:pt idx="32">
                  <c:v>8.1999999999999993</c:v>
                </c:pt>
                <c:pt idx="33">
                  <c:v>49.2</c:v>
                </c:pt>
                <c:pt idx="34">
                  <c:v>38.300000000000004</c:v>
                </c:pt>
                <c:pt idx="35">
                  <c:v>20.6</c:v>
                </c:pt>
                <c:pt idx="36">
                  <c:v>5</c:v>
                </c:pt>
                <c:pt idx="37">
                  <c:v>5.8000000000000007</c:v>
                </c:pt>
                <c:pt idx="38">
                  <c:v>15.8</c:v>
                </c:pt>
                <c:pt idx="39">
                  <c:v>1.9</c:v>
                </c:pt>
                <c:pt idx="40">
                  <c:v>23.1</c:v>
                </c:pt>
                <c:pt idx="41">
                  <c:v>16.600000000000001</c:v>
                </c:pt>
                <c:pt idx="42">
                  <c:v>3.6</c:v>
                </c:pt>
                <c:pt idx="43">
                  <c:v>0.8</c:v>
                </c:pt>
                <c:pt idx="44">
                  <c:v>11.399999999999999</c:v>
                </c:pt>
                <c:pt idx="45">
                  <c:v>1.2</c:v>
                </c:pt>
                <c:pt idx="46">
                  <c:v>5.8</c:v>
                </c:pt>
                <c:pt idx="47">
                  <c:v>21</c:v>
                </c:pt>
                <c:pt idx="48">
                  <c:v>38.5</c:v>
                </c:pt>
                <c:pt idx="49">
                  <c:v>3</c:v>
                </c:pt>
                <c:pt idx="50">
                  <c:v>13.1</c:v>
                </c:pt>
                <c:pt idx="51">
                  <c:v>0.5</c:v>
                </c:pt>
                <c:pt idx="52">
                  <c:v>13.9</c:v>
                </c:pt>
                <c:pt idx="53">
                  <c:v>10.9</c:v>
                </c:pt>
                <c:pt idx="54">
                  <c:v>0.3</c:v>
                </c:pt>
                <c:pt idx="55">
                  <c:v>6.7</c:v>
                </c:pt>
                <c:pt idx="56">
                  <c:v>0.1</c:v>
                </c:pt>
                <c:pt idx="57">
                  <c:v>0.1</c:v>
                </c:pt>
                <c:pt idx="58">
                  <c:v>1.4</c:v>
                </c:pt>
                <c:pt idx="59">
                  <c:v>13.1</c:v>
                </c:pt>
                <c:pt idx="60">
                  <c:v>3.8</c:v>
                </c:pt>
                <c:pt idx="61">
                  <c:v>5.3</c:v>
                </c:pt>
                <c:pt idx="62">
                  <c:v>19.5</c:v>
                </c:pt>
                <c:pt idx="63">
                  <c:v>13.5</c:v>
                </c:pt>
                <c:pt idx="64">
                  <c:v>0.2</c:v>
                </c:pt>
                <c:pt idx="65">
                  <c:v>4.2</c:v>
                </c:pt>
                <c:pt idx="66">
                  <c:v>0.2</c:v>
                </c:pt>
                <c:pt idx="67">
                  <c:v>0.2</c:v>
                </c:pt>
                <c:pt idx="68">
                  <c:v>1.4</c:v>
                </c:pt>
                <c:pt idx="69">
                  <c:v>0.6</c:v>
                </c:pt>
                <c:pt idx="70">
                  <c:v>6.1</c:v>
                </c:pt>
                <c:pt idx="71">
                  <c:v>99.899999999999864</c:v>
                </c:pt>
                <c:pt idx="72">
                  <c:v>86.899999999999991</c:v>
                </c:pt>
                <c:pt idx="73">
                  <c:v>509.2</c:v>
                </c:pt>
                <c:pt idx="74">
                  <c:v>21.200000000000006</c:v>
                </c:pt>
                <c:pt idx="75">
                  <c:v>18.8</c:v>
                </c:pt>
                <c:pt idx="76">
                  <c:v>12.6</c:v>
                </c:pt>
                <c:pt idx="77">
                  <c:v>2.1999999999999997</c:v>
                </c:pt>
                <c:pt idx="78">
                  <c:v>11</c:v>
                </c:pt>
                <c:pt idx="79">
                  <c:v>359.99999999999994</c:v>
                </c:pt>
                <c:pt idx="80">
                  <c:v>316.90000000000003</c:v>
                </c:pt>
                <c:pt idx="81">
                  <c:v>244.3</c:v>
                </c:pt>
                <c:pt idx="82">
                  <c:v>176.5</c:v>
                </c:pt>
                <c:pt idx="83">
                  <c:v>112.7</c:v>
                </c:pt>
                <c:pt idx="84">
                  <c:v>130.69999999999999</c:v>
                </c:pt>
                <c:pt idx="85">
                  <c:v>43.6</c:v>
                </c:pt>
                <c:pt idx="86">
                  <c:v>75.3</c:v>
                </c:pt>
                <c:pt idx="87">
                  <c:v>33.200000000000003</c:v>
                </c:pt>
                <c:pt idx="88">
                  <c:v>40.800000000000004</c:v>
                </c:pt>
                <c:pt idx="89">
                  <c:v>59.5</c:v>
                </c:pt>
                <c:pt idx="90">
                  <c:v>46.2</c:v>
                </c:pt>
                <c:pt idx="91">
                  <c:v>50.6</c:v>
                </c:pt>
                <c:pt idx="92">
                  <c:v>29</c:v>
                </c:pt>
                <c:pt idx="93">
                  <c:v>29.9</c:v>
                </c:pt>
                <c:pt idx="94">
                  <c:v>26.1</c:v>
                </c:pt>
                <c:pt idx="95">
                  <c:v>44.6</c:v>
                </c:pt>
                <c:pt idx="96">
                  <c:v>15.2</c:v>
                </c:pt>
                <c:pt idx="97">
                  <c:v>12.399999999999999</c:v>
                </c:pt>
                <c:pt idx="98">
                  <c:v>2.4</c:v>
                </c:pt>
                <c:pt idx="99">
                  <c:v>9.1999999999999993</c:v>
                </c:pt>
                <c:pt idx="100">
                  <c:v>13.399999999999999</c:v>
                </c:pt>
                <c:pt idx="101">
                  <c:v>8.9</c:v>
                </c:pt>
                <c:pt idx="102">
                  <c:v>39.5</c:v>
                </c:pt>
                <c:pt idx="103">
                  <c:v>14.3</c:v>
                </c:pt>
                <c:pt idx="104">
                  <c:v>5</c:v>
                </c:pt>
                <c:pt idx="105">
                  <c:v>1.9</c:v>
                </c:pt>
                <c:pt idx="106">
                  <c:v>2.2000000000000002</c:v>
                </c:pt>
                <c:pt idx="107">
                  <c:v>3.8</c:v>
                </c:pt>
                <c:pt idx="108">
                  <c:v>1.1000000000000001</c:v>
                </c:pt>
                <c:pt idx="109">
                  <c:v>14.3</c:v>
                </c:pt>
                <c:pt idx="110">
                  <c:v>11.8</c:v>
                </c:pt>
                <c:pt idx="111">
                  <c:v>13.5</c:v>
                </c:pt>
                <c:pt idx="112">
                  <c:v>0.5</c:v>
                </c:pt>
                <c:pt idx="113">
                  <c:v>14.1</c:v>
                </c:pt>
                <c:pt idx="114">
                  <c:v>12.1</c:v>
                </c:pt>
                <c:pt idx="115">
                  <c:v>3</c:v>
                </c:pt>
                <c:pt idx="116">
                  <c:v>5.4</c:v>
                </c:pt>
                <c:pt idx="117">
                  <c:v>10.199999999999999</c:v>
                </c:pt>
                <c:pt idx="118">
                  <c:v>2.7</c:v>
                </c:pt>
                <c:pt idx="119">
                  <c:v>10.1</c:v>
                </c:pt>
                <c:pt idx="120">
                  <c:v>13.600000000000001</c:v>
                </c:pt>
                <c:pt idx="121">
                  <c:v>9</c:v>
                </c:pt>
                <c:pt idx="122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E9-45FF-8E31-A3B8154AE378}"/>
            </c:ext>
          </c:extLst>
        </c:ser>
        <c:ser>
          <c:idx val="1"/>
          <c:order val="1"/>
          <c:tx>
            <c:strRef>
              <c:f>'SOLN BD COMPONENT'!$D$5:$D$6</c:f>
              <c:strCache>
                <c:ptCount val="1"/>
                <c:pt idx="0">
                  <c:v>Count of Breakdown Hrs.2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'SOLN BD COMPONENT'!$A$7:$B$134</c:f>
              <c:multiLvlStrCache>
                <c:ptCount val="123"/>
                <c:lvl>
                  <c:pt idx="0">
                    <c:v>Elec VoltageAsymmetry</c:v>
                  </c:pt>
                  <c:pt idx="1">
                    <c:v>Pitch ResolverEncoderDiff2Stop</c:v>
                  </c:pt>
                  <c:pt idx="2">
                    <c:v>Hyd SystemPressure HighStop</c:v>
                  </c:pt>
                  <c:pt idx="3">
                    <c:v>Pitch EmergencyRun</c:v>
                  </c:pt>
                  <c:pt idx="4">
                    <c:v>SE RebootPLC</c:v>
                  </c:pt>
                  <c:pt idx="5">
                    <c:v>Pitch Brake3 NotReleased</c:v>
                  </c:pt>
                  <c:pt idx="6">
                    <c:v>Pitch ResolverEncoderDiff1Stop</c:v>
                  </c:pt>
                  <c:pt idx="7">
                    <c:v>Rep Pitch EmergencyRun</c:v>
                  </c:pt>
                  <c:pt idx="8">
                    <c:v>Gen Rotor PeakSpeed Level2 Stop</c:v>
                  </c:pt>
                  <c:pt idx="9">
                    <c:v>Rep Pitch FreqConvPitch3 ErrStop</c:v>
                  </c:pt>
                  <c:pt idx="10">
                    <c:v>Generator Failure</c:v>
                  </c:pt>
                  <c:pt idx="11">
                    <c:v>Pitch FreqConvPitch1 ErrStop</c:v>
                  </c:pt>
                  <c:pt idx="12">
                    <c:v>Pitch ResolverEncoderDiff3Stop</c:v>
                  </c:pt>
                  <c:pt idx="13">
                    <c:v>Elec SafteyChainStop</c:v>
                  </c:pt>
                  <c:pt idx="14">
                    <c:v>Rep SE RebootPLC</c:v>
                  </c:pt>
                  <c:pt idx="15">
                    <c:v>Pitch FreqConvPitch2 ErrStop</c:v>
                  </c:pt>
                  <c:pt idx="16">
                    <c:v>Rep Pitch FreqConvPitch2 ErrStop</c:v>
                  </c:pt>
                  <c:pt idx="17">
                    <c:v>Pitch Angel3 SPDifferenceStop</c:v>
                  </c:pt>
                  <c:pt idx="18">
                    <c:v>Pitch BatterySurveillance3</c:v>
                  </c:pt>
                  <c:pt idx="19">
                    <c:v>Elec 24VSupply BottomFail</c:v>
                  </c:pt>
                  <c:pt idx="20">
                    <c:v>Hyd GearOilPressure LowStop</c:v>
                  </c:pt>
                  <c:pt idx="21">
                    <c:v>Mech FluidCouplingSlipHigh</c:v>
                  </c:pt>
                  <c:pt idx="22">
                    <c:v>Pitch Akku3Voltage LowStop</c:v>
                  </c:pt>
                  <c:pt idx="23">
                    <c:v>Pitch Akku1Voltage LowStop</c:v>
                  </c:pt>
                  <c:pt idx="24">
                    <c:v>Elec CurrentSoftstarterHigh</c:v>
                  </c:pt>
                  <c:pt idx="25">
                    <c:v>Rep Pitch FreqConvPitch1 ErrStop</c:v>
                  </c:pt>
                  <c:pt idx="26">
                    <c:v>Pitch Brake2 NotReleased</c:v>
                  </c:pt>
                  <c:pt idx="27">
                    <c:v>Pitch EndSwitch1 LowStop</c:v>
                  </c:pt>
                  <c:pt idx="28">
                    <c:v>Rep Pitch CANComFail</c:v>
                  </c:pt>
                  <c:pt idx="29">
                    <c:v>PID PowerLowerThanWindSpeed</c:v>
                  </c:pt>
                  <c:pt idx="30">
                    <c:v>Pitch FreqConvPitch3 ErrStop</c:v>
                  </c:pt>
                  <c:pt idx="31">
                    <c:v>Elec VectorSurgeStop</c:v>
                  </c:pt>
                  <c:pt idx="32">
                    <c:v>Pitch FusesBattChargerOFF</c:v>
                  </c:pt>
                  <c:pt idx="33">
                    <c:v>Elec CouplingMonitor Stop</c:v>
                  </c:pt>
                  <c:pt idx="34">
                    <c:v>Pitch CAN3ComFail</c:v>
                  </c:pt>
                  <c:pt idx="35">
                    <c:v>Pitch ExtPowerSupply24VStopp Conv1</c:v>
                  </c:pt>
                  <c:pt idx="36">
                    <c:v>WireBreak BottomControlSection</c:v>
                  </c:pt>
                  <c:pt idx="37">
                    <c:v>Elec VoltageU1 HighStop</c:v>
                  </c:pt>
                  <c:pt idx="38">
                    <c:v>Pitch Akku2Voltage LowStop</c:v>
                  </c:pt>
                  <c:pt idx="39">
                    <c:v>Elec CapacitorFeedback ErrStop</c:v>
                  </c:pt>
                  <c:pt idx="40">
                    <c:v>Mech Rpm DiffStopLevel1</c:v>
                  </c:pt>
                  <c:pt idx="41">
                    <c:v>Elec FB YawCCW Error</c:v>
                  </c:pt>
                  <c:pt idx="42">
                    <c:v>Elec VoltageU3 HighStop</c:v>
                  </c:pt>
                  <c:pt idx="43">
                    <c:v>Elec MFR DFDT</c:v>
                  </c:pt>
                  <c:pt idx="44">
                    <c:v>Elec SoftStarter ErrStop</c:v>
                  </c:pt>
                  <c:pt idx="45">
                    <c:v>Elec TurbineState7 TimeOutStop</c:v>
                  </c:pt>
                  <c:pt idx="46">
                    <c:v>Elec VoltageU2 HighStop</c:v>
                  </c:pt>
                  <c:pt idx="47">
                    <c:v>Mech BrakeProgr5 TimeoutStop</c:v>
                  </c:pt>
                  <c:pt idx="48">
                    <c:v>Rep Elec CurrentAsymmetry</c:v>
                  </c:pt>
                  <c:pt idx="49">
                    <c:v>Elec FB NacelleFan</c:v>
                  </c:pt>
                  <c:pt idx="50">
                    <c:v>Elec CurrentAsymmetry</c:v>
                  </c:pt>
                  <c:pt idx="51">
                    <c:v>Pitch Brake1 NotReleased</c:v>
                  </c:pt>
                  <c:pt idx="52">
                    <c:v>Pitch BatterySurveillance2</c:v>
                  </c:pt>
                  <c:pt idx="53">
                    <c:v>Controller Card Failure</c:v>
                  </c:pt>
                  <c:pt idx="54">
                    <c:v>Elec OilPressureLowInProdState</c:v>
                  </c:pt>
                  <c:pt idx="55">
                    <c:v>Elec FB HydraulicOil Pump Stop</c:v>
                  </c:pt>
                  <c:pt idx="56">
                    <c:v>Pitch CAN2ComFail</c:v>
                  </c:pt>
                  <c:pt idx="57">
                    <c:v>Elec YawSensor ErrStop</c:v>
                  </c:pt>
                  <c:pt idx="58">
                    <c:v>Elec TestEndSwitch TimeOutStop</c:v>
                  </c:pt>
                  <c:pt idx="59">
                    <c:v>Rep Mech Rpm DiffStop</c:v>
                  </c:pt>
                  <c:pt idx="60">
                    <c:v>Mech SwitchTwistCCW EndStop</c:v>
                  </c:pt>
                  <c:pt idx="61">
                    <c:v>Elec CutintoG1 TimeOutStop</c:v>
                  </c:pt>
                  <c:pt idx="62">
                    <c:v>Pitch Angle1 SPDifferenceStop</c:v>
                  </c:pt>
                  <c:pt idx="63">
                    <c:v>Pitch EndSwitch2 LowStop</c:v>
                  </c:pt>
                  <c:pt idx="64">
                    <c:v>Mech DriveTrainVib Stop</c:v>
                  </c:pt>
                  <c:pt idx="65">
                    <c:v>Mech RpmObserver OverSpeedStop</c:v>
                  </c:pt>
                  <c:pt idx="66">
                    <c:v>Rep WindPeak HighStop</c:v>
                  </c:pt>
                  <c:pt idx="67">
                    <c:v>Elec UPSBattChange</c:v>
                  </c:pt>
                  <c:pt idx="68">
                    <c:v>Mech Generator PeakSpeedStop</c:v>
                  </c:pt>
                  <c:pt idx="69">
                    <c:v>Pitch EndSwitch 5GradNeg Conv3</c:v>
                  </c:pt>
                  <c:pt idx="70">
                    <c:v>Pitch AccuChargerStop</c:v>
                  </c:pt>
                  <c:pt idx="71">
                    <c:v>INTL_Line Breakdown due to E/F</c:v>
                  </c:pt>
                  <c:pt idx="72">
                    <c:v>PSS_Equipment failure TRAF/CT/PT/Meter/etc</c:v>
                  </c:pt>
                  <c:pt idx="73">
                    <c:v>PSS_WTG Forced Backdown</c:v>
                  </c:pt>
                  <c:pt idx="74">
                    <c:v>INTL_Overcurrent</c:v>
                  </c:pt>
                  <c:pt idx="75">
                    <c:v>PSS_EL Tripped</c:v>
                  </c:pt>
                  <c:pt idx="76">
                    <c:v>INTL_Low Voltage</c:v>
                  </c:pt>
                  <c:pt idx="77">
                    <c:v>Elec VoltageAsymmetry</c:v>
                  </c:pt>
                  <c:pt idx="78">
                    <c:v>INTR_HT Line Maintenance</c:v>
                  </c:pt>
                  <c:pt idx="79">
                    <c:v>Forcefull Stoppage</c:v>
                  </c:pt>
                  <c:pt idx="80">
                    <c:v>SE RebootPLC</c:v>
                  </c:pt>
                  <c:pt idx="81">
                    <c:v>Rep Pitch CANComFail</c:v>
                  </c:pt>
                  <c:pt idx="82">
                    <c:v>Mech FluidCouplingSlipHigh</c:v>
                  </c:pt>
                  <c:pt idx="83">
                    <c:v>Rep Pitch FreqConvPitch1 ErrStop</c:v>
                  </c:pt>
                  <c:pt idx="84">
                    <c:v>Rep Pitch FreqConvPitch3 ErrStop</c:v>
                  </c:pt>
                  <c:pt idx="85">
                    <c:v>Hyd GearOilPressure LowStop</c:v>
                  </c:pt>
                  <c:pt idx="86">
                    <c:v>Pitch Akku1Voltage LowStop</c:v>
                  </c:pt>
                  <c:pt idx="87">
                    <c:v>Pitch ResolverEncoderDiff2Stop</c:v>
                  </c:pt>
                  <c:pt idx="88">
                    <c:v>Pitch Akku3Voltage LowStop</c:v>
                  </c:pt>
                  <c:pt idx="89">
                    <c:v>Pitch ExtPowerSupply24VStopp Conv2</c:v>
                  </c:pt>
                  <c:pt idx="90">
                    <c:v>Pitch CAN1ComFail</c:v>
                  </c:pt>
                  <c:pt idx="91">
                    <c:v>Pitch Angle2 SPDifferenceStop</c:v>
                  </c:pt>
                  <c:pt idx="92">
                    <c:v>Elec FB YawCCW Error</c:v>
                  </c:pt>
                  <c:pt idx="93">
                    <c:v>Elec UPSBattChange</c:v>
                  </c:pt>
                  <c:pt idx="94">
                    <c:v>Pitch Akku2Voltage LowStop</c:v>
                  </c:pt>
                  <c:pt idx="95">
                    <c:v>Rep Pitch EmergencyRun</c:v>
                  </c:pt>
                  <c:pt idx="96">
                    <c:v>Pitch ResolverEncoderDiff3Stop</c:v>
                  </c:pt>
                  <c:pt idx="97">
                    <c:v>PID PowerLowerThanWindSpeed</c:v>
                  </c:pt>
                  <c:pt idx="98">
                    <c:v>Quarterly Lubrication</c:v>
                  </c:pt>
                  <c:pt idx="99">
                    <c:v>Hyd SystemPressure HighStop</c:v>
                  </c:pt>
                  <c:pt idx="100">
                    <c:v>Pitch ResolverEncoderDiff1Stop</c:v>
                  </c:pt>
                  <c:pt idx="101">
                    <c:v>VCB Tripped</c:v>
                  </c:pt>
                  <c:pt idx="102">
                    <c:v>Pitch FreqConvPitch3 ErrStop</c:v>
                  </c:pt>
                  <c:pt idx="103">
                    <c:v>Pitch FreqConvPitch1 ErrStop</c:v>
                  </c:pt>
                  <c:pt idx="104">
                    <c:v>Pitch CAN3ComFail</c:v>
                  </c:pt>
                  <c:pt idx="105">
                    <c:v>Elec SafteyChainStop</c:v>
                  </c:pt>
                  <c:pt idx="106">
                    <c:v>Pitch FB CLS Pinion SlewRingWarn</c:v>
                  </c:pt>
                  <c:pt idx="107">
                    <c:v>Mech WindVane Diff</c:v>
                  </c:pt>
                  <c:pt idx="108">
                    <c:v>Safety chain hub open</c:v>
                  </c:pt>
                  <c:pt idx="109">
                    <c:v>Elec TestEndSwitch TimeOutStop</c:v>
                  </c:pt>
                  <c:pt idx="110">
                    <c:v>Elec FB NacelleFan</c:v>
                  </c:pt>
                  <c:pt idx="111">
                    <c:v>Pitch AccuChargerStop</c:v>
                  </c:pt>
                  <c:pt idx="112">
                    <c:v>Rep Pitch FreqConvPitch2 ErrStop</c:v>
                  </c:pt>
                  <c:pt idx="113">
                    <c:v>Gen Rotor PeakSpeed Level2 Stop</c:v>
                  </c:pt>
                  <c:pt idx="114">
                    <c:v>Rep SE RebootPLC</c:v>
                  </c:pt>
                  <c:pt idx="115">
                    <c:v>ACB Tripped</c:v>
                  </c:pt>
                  <c:pt idx="116">
                    <c:v>Mech SwitchTwistCW EndStop</c:v>
                  </c:pt>
                  <c:pt idx="117">
                    <c:v>Elec YawSensor ErrStop</c:v>
                  </c:pt>
                  <c:pt idx="118">
                    <c:v>Pitch FreqConvPitch2 ErrStop</c:v>
                  </c:pt>
                  <c:pt idx="119">
                    <c:v>Pitch Brake2 NotReleased</c:v>
                  </c:pt>
                  <c:pt idx="120">
                    <c:v>Tower Torquing</c:v>
                  </c:pt>
                  <c:pt idx="121">
                    <c:v>Quarterly Lubrication</c:v>
                  </c:pt>
                  <c:pt idx="122">
                    <c:v>IDRV Audit</c:v>
                  </c:pt>
                </c:lvl>
                <c:lvl>
                  <c:pt idx="0">
                    <c:v>U</c:v>
                  </c:pt>
                  <c:pt idx="71">
                    <c:v>GF</c:v>
                  </c:pt>
                  <c:pt idx="79">
                    <c:v>FM</c:v>
                  </c:pt>
                  <c:pt idx="120">
                    <c:v>S</c:v>
                  </c:pt>
                </c:lvl>
              </c:multiLvlStrCache>
            </c:multiLvlStrRef>
          </c:cat>
          <c:val>
            <c:numRef>
              <c:f>'SOLN BD COMPONENT'!$D$7:$D$134</c:f>
              <c:numCache>
                <c:formatCode>General</c:formatCode>
                <c:ptCount val="123"/>
                <c:pt idx="0">
                  <c:v>61</c:v>
                </c:pt>
                <c:pt idx="1">
                  <c:v>33</c:v>
                </c:pt>
                <c:pt idx="2">
                  <c:v>31</c:v>
                </c:pt>
                <c:pt idx="3">
                  <c:v>30</c:v>
                </c:pt>
                <c:pt idx="4">
                  <c:v>28</c:v>
                </c:pt>
                <c:pt idx="5">
                  <c:v>22</c:v>
                </c:pt>
                <c:pt idx="6">
                  <c:v>16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12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9</c:v>
                </c:pt>
                <c:pt idx="15">
                  <c:v>9</c:v>
                </c:pt>
                <c:pt idx="16">
                  <c:v>8</c:v>
                </c:pt>
                <c:pt idx="17">
                  <c:v>8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150</c:v>
                </c:pt>
                <c:pt idx="72">
                  <c:v>40</c:v>
                </c:pt>
                <c:pt idx="73">
                  <c:v>22</c:v>
                </c:pt>
                <c:pt idx="74">
                  <c:v>16</c:v>
                </c:pt>
                <c:pt idx="75">
                  <c:v>10</c:v>
                </c:pt>
                <c:pt idx="76">
                  <c:v>7</c:v>
                </c:pt>
                <c:pt idx="77">
                  <c:v>3</c:v>
                </c:pt>
                <c:pt idx="78">
                  <c:v>2</c:v>
                </c:pt>
                <c:pt idx="79">
                  <c:v>23</c:v>
                </c:pt>
                <c:pt idx="80">
                  <c:v>19</c:v>
                </c:pt>
                <c:pt idx="81">
                  <c:v>14</c:v>
                </c:pt>
                <c:pt idx="82">
                  <c:v>10</c:v>
                </c:pt>
                <c:pt idx="83">
                  <c:v>9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5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6</c:v>
                </c:pt>
                <c:pt idx="121">
                  <c:v>5</c:v>
                </c:pt>
                <c:pt idx="12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E9-45FF-8E31-A3B8154AE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1249528"/>
        <c:axId val="381253792"/>
      </c:lineChart>
      <c:catAx>
        <c:axId val="38124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253792"/>
        <c:crosses val="autoZero"/>
        <c:auto val="1"/>
        <c:lblAlgn val="ctr"/>
        <c:lblOffset val="100"/>
        <c:noMultiLvlLbl val="0"/>
      </c:catAx>
      <c:valAx>
        <c:axId val="38125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24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[Viva_solution_file.xlsx]SOLN GEN1!PivotTable20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'SOLN GEN1'!$B$3:$B$4</c:f>
              <c:strCache>
                <c:ptCount val="1"/>
                <c:pt idx="0">
                  <c:v>K410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GEN1'!$A$5:$A$31</c:f>
              <c:multiLvlStrCache>
                <c:ptCount val="18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</c:lvl>
                <c:lvl>
                  <c:pt idx="0">
                    <c:v>Qtr2</c:v>
                  </c:pt>
                  <c:pt idx="3">
                    <c:v>Qtr3</c:v>
                  </c:pt>
                  <c:pt idx="6">
                    <c:v>Qtr4</c:v>
                  </c:pt>
                  <c:pt idx="9">
                    <c:v>Qtr1</c:v>
                  </c:pt>
                  <c:pt idx="12">
                    <c:v>Qtr2</c:v>
                  </c:pt>
                  <c:pt idx="15">
                    <c:v>Qtr3</c:v>
                  </c:pt>
                </c:lvl>
                <c:lvl>
                  <c:pt idx="0">
                    <c:v>2019</c:v>
                  </c:pt>
                  <c:pt idx="9">
                    <c:v>2020</c:v>
                  </c:pt>
                </c:lvl>
              </c:multiLvlStrCache>
            </c:multiLvlStrRef>
          </c:cat>
          <c:val>
            <c:numRef>
              <c:f>'SOLN GEN1'!$B$5:$B$31</c:f>
              <c:numCache>
                <c:formatCode>0.00</c:formatCode>
                <c:ptCount val="18"/>
                <c:pt idx="0">
                  <c:v>6198.5</c:v>
                </c:pt>
                <c:pt idx="1">
                  <c:v>10080.645161290322</c:v>
                </c:pt>
                <c:pt idx="2">
                  <c:v>11124.7</c:v>
                </c:pt>
                <c:pt idx="3">
                  <c:v>12249.322580645161</c:v>
                </c:pt>
                <c:pt idx="4">
                  <c:v>4223.1290322580644</c:v>
                </c:pt>
                <c:pt idx="5">
                  <c:v>1577</c:v>
                </c:pt>
                <c:pt idx="6">
                  <c:v>1487.8709677419354</c:v>
                </c:pt>
                <c:pt idx="7">
                  <c:v>653.76666666666665</c:v>
                </c:pt>
                <c:pt idx="8">
                  <c:v>1352.1935483870968</c:v>
                </c:pt>
                <c:pt idx="9">
                  <c:v>1655.5806451612902</c:v>
                </c:pt>
                <c:pt idx="10">
                  <c:v>1268.6896551724137</c:v>
                </c:pt>
                <c:pt idx="11">
                  <c:v>2877.9677419354839</c:v>
                </c:pt>
                <c:pt idx="12">
                  <c:v>4468.0666666666666</c:v>
                </c:pt>
                <c:pt idx="13">
                  <c:v>10717.612903225807</c:v>
                </c:pt>
                <c:pt idx="14">
                  <c:v>5747.833333333333</c:v>
                </c:pt>
                <c:pt idx="15">
                  <c:v>3161.5</c:v>
                </c:pt>
                <c:pt idx="16">
                  <c:v>8843.322580645161</c:v>
                </c:pt>
                <c:pt idx="17">
                  <c:v>1531.8333333333333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A6-44ED-9938-72DC7E819BEF}"/>
            </c:ext>
          </c:extLst>
        </c:ser>
        <c:ser>
          <c:idx val="1"/>
          <c:order val="1"/>
          <c:tx>
            <c:strRef>
              <c:f>'SOLN GEN1'!$C$3:$C$4</c:f>
              <c:strCache>
                <c:ptCount val="1"/>
                <c:pt idx="0">
                  <c:v>K418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GEN1'!$A$5:$A$31</c:f>
              <c:multiLvlStrCache>
                <c:ptCount val="18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</c:lvl>
                <c:lvl>
                  <c:pt idx="0">
                    <c:v>Qtr2</c:v>
                  </c:pt>
                  <c:pt idx="3">
                    <c:v>Qtr3</c:v>
                  </c:pt>
                  <c:pt idx="6">
                    <c:v>Qtr4</c:v>
                  </c:pt>
                  <c:pt idx="9">
                    <c:v>Qtr1</c:v>
                  </c:pt>
                  <c:pt idx="12">
                    <c:v>Qtr2</c:v>
                  </c:pt>
                  <c:pt idx="15">
                    <c:v>Qtr3</c:v>
                  </c:pt>
                </c:lvl>
                <c:lvl>
                  <c:pt idx="0">
                    <c:v>2019</c:v>
                  </c:pt>
                  <c:pt idx="9">
                    <c:v>2020</c:v>
                  </c:pt>
                </c:lvl>
              </c:multiLvlStrCache>
            </c:multiLvlStrRef>
          </c:cat>
          <c:val>
            <c:numRef>
              <c:f>'SOLN GEN1'!$C$5:$C$31</c:f>
              <c:numCache>
                <c:formatCode>0.00</c:formatCode>
                <c:ptCount val="18"/>
                <c:pt idx="0">
                  <c:v>4838.8999999999996</c:v>
                </c:pt>
                <c:pt idx="1">
                  <c:v>11933.709677419354</c:v>
                </c:pt>
                <c:pt idx="2">
                  <c:v>5069.3999999999996</c:v>
                </c:pt>
                <c:pt idx="3">
                  <c:v>9971.8064516129034</c:v>
                </c:pt>
                <c:pt idx="4">
                  <c:v>9433.8709677419356</c:v>
                </c:pt>
                <c:pt idx="5">
                  <c:v>1457.3</c:v>
                </c:pt>
                <c:pt idx="6">
                  <c:v>1532.516129032258</c:v>
                </c:pt>
                <c:pt idx="7">
                  <c:v>900.8</c:v>
                </c:pt>
                <c:pt idx="8">
                  <c:v>1526.9677419354839</c:v>
                </c:pt>
                <c:pt idx="9">
                  <c:v>685.93548387096769</c:v>
                </c:pt>
                <c:pt idx="10">
                  <c:v>1440.5517241379309</c:v>
                </c:pt>
                <c:pt idx="11">
                  <c:v>3784.3870967741937</c:v>
                </c:pt>
                <c:pt idx="12">
                  <c:v>5178.2666666666664</c:v>
                </c:pt>
                <c:pt idx="13">
                  <c:v>11599.41935483871</c:v>
                </c:pt>
                <c:pt idx="14">
                  <c:v>5715.1333333333332</c:v>
                </c:pt>
                <c:pt idx="15">
                  <c:v>3111.28125</c:v>
                </c:pt>
                <c:pt idx="16">
                  <c:v>6961.0645161290322</c:v>
                </c:pt>
                <c:pt idx="17">
                  <c:v>1115.3333333333333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A6-44ED-9938-72DC7E819BEF}"/>
            </c:ext>
          </c:extLst>
        </c:ser>
        <c:ser>
          <c:idx val="2"/>
          <c:order val="2"/>
          <c:tx>
            <c:strRef>
              <c:f>'SOLN GEN1'!$D$3:$D$4</c:f>
              <c:strCache>
                <c:ptCount val="1"/>
                <c:pt idx="0">
                  <c:v>K417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GEN1'!$A$5:$A$31</c:f>
              <c:multiLvlStrCache>
                <c:ptCount val="18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</c:lvl>
                <c:lvl>
                  <c:pt idx="0">
                    <c:v>Qtr2</c:v>
                  </c:pt>
                  <c:pt idx="3">
                    <c:v>Qtr3</c:v>
                  </c:pt>
                  <c:pt idx="6">
                    <c:v>Qtr4</c:v>
                  </c:pt>
                  <c:pt idx="9">
                    <c:v>Qtr1</c:v>
                  </c:pt>
                  <c:pt idx="12">
                    <c:v>Qtr2</c:v>
                  </c:pt>
                  <c:pt idx="15">
                    <c:v>Qtr3</c:v>
                  </c:pt>
                </c:lvl>
                <c:lvl>
                  <c:pt idx="0">
                    <c:v>2019</c:v>
                  </c:pt>
                  <c:pt idx="9">
                    <c:v>2020</c:v>
                  </c:pt>
                </c:lvl>
              </c:multiLvlStrCache>
            </c:multiLvlStrRef>
          </c:cat>
          <c:val>
            <c:numRef>
              <c:f>'SOLN GEN1'!$D$5:$D$31</c:f>
              <c:numCache>
                <c:formatCode>0.00</c:formatCode>
                <c:ptCount val="18"/>
                <c:pt idx="0">
                  <c:v>6107.1333333333332</c:v>
                </c:pt>
                <c:pt idx="1">
                  <c:v>12895.58064516129</c:v>
                </c:pt>
                <c:pt idx="2">
                  <c:v>11729.6</c:v>
                </c:pt>
                <c:pt idx="3">
                  <c:v>8356.032258064517</c:v>
                </c:pt>
                <c:pt idx="4">
                  <c:v>8786.8709677419356</c:v>
                </c:pt>
                <c:pt idx="5">
                  <c:v>924.9666666666667</c:v>
                </c:pt>
                <c:pt idx="6">
                  <c:v>955.58064516129036</c:v>
                </c:pt>
                <c:pt idx="7">
                  <c:v>933.73333333333335</c:v>
                </c:pt>
                <c:pt idx="8">
                  <c:v>1534.9032258064517</c:v>
                </c:pt>
                <c:pt idx="9">
                  <c:v>1568.741935483871</c:v>
                </c:pt>
                <c:pt idx="10">
                  <c:v>1350.2068965517242</c:v>
                </c:pt>
                <c:pt idx="11">
                  <c:v>2865.7741935483873</c:v>
                </c:pt>
                <c:pt idx="12">
                  <c:v>4849.1000000000004</c:v>
                </c:pt>
                <c:pt idx="13">
                  <c:v>6740.6129032258068</c:v>
                </c:pt>
                <c:pt idx="14">
                  <c:v>4351.7</c:v>
                </c:pt>
                <c:pt idx="15">
                  <c:v>3567.875</c:v>
                </c:pt>
                <c:pt idx="16">
                  <c:v>5556.322580645161</c:v>
                </c:pt>
                <c:pt idx="17">
                  <c:v>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A6-44ED-9938-72DC7E819BEF}"/>
            </c:ext>
          </c:extLst>
        </c:ser>
        <c:ser>
          <c:idx val="3"/>
          <c:order val="3"/>
          <c:tx>
            <c:strRef>
              <c:f>'SOLN GEN1'!$E$3:$E$4</c:f>
              <c:strCache>
                <c:ptCount val="1"/>
                <c:pt idx="0">
                  <c:v>P30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GEN1'!$A$5:$A$31</c:f>
              <c:multiLvlStrCache>
                <c:ptCount val="18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</c:lvl>
                <c:lvl>
                  <c:pt idx="0">
                    <c:v>Qtr2</c:v>
                  </c:pt>
                  <c:pt idx="3">
                    <c:v>Qtr3</c:v>
                  </c:pt>
                  <c:pt idx="6">
                    <c:v>Qtr4</c:v>
                  </c:pt>
                  <c:pt idx="9">
                    <c:v>Qtr1</c:v>
                  </c:pt>
                  <c:pt idx="12">
                    <c:v>Qtr2</c:v>
                  </c:pt>
                  <c:pt idx="15">
                    <c:v>Qtr3</c:v>
                  </c:pt>
                </c:lvl>
                <c:lvl>
                  <c:pt idx="0">
                    <c:v>2019</c:v>
                  </c:pt>
                  <c:pt idx="9">
                    <c:v>2020</c:v>
                  </c:pt>
                </c:lvl>
              </c:multiLvlStrCache>
            </c:multiLvlStrRef>
          </c:cat>
          <c:val>
            <c:numRef>
              <c:f>'SOLN GEN1'!$E$5:$E$31</c:f>
              <c:numCache>
                <c:formatCode>0.00</c:formatCode>
                <c:ptCount val="18"/>
                <c:pt idx="0">
                  <c:v>2863.5</c:v>
                </c:pt>
                <c:pt idx="1">
                  <c:v>2993.6451612903224</c:v>
                </c:pt>
                <c:pt idx="2">
                  <c:v>4431.8666666666668</c:v>
                </c:pt>
                <c:pt idx="3">
                  <c:v>7185.2258064516127</c:v>
                </c:pt>
                <c:pt idx="4">
                  <c:v>4068.1290322580644</c:v>
                </c:pt>
                <c:pt idx="5">
                  <c:v>2624.6666666666665</c:v>
                </c:pt>
                <c:pt idx="6">
                  <c:v>1462.9354838709678</c:v>
                </c:pt>
                <c:pt idx="7">
                  <c:v>2468.5666666666666</c:v>
                </c:pt>
                <c:pt idx="8">
                  <c:v>4080.0645161290322</c:v>
                </c:pt>
                <c:pt idx="9">
                  <c:v>2988.6129032258063</c:v>
                </c:pt>
                <c:pt idx="10">
                  <c:v>2683.8965517241381</c:v>
                </c:pt>
                <c:pt idx="11">
                  <c:v>2980.1290322580644</c:v>
                </c:pt>
                <c:pt idx="12">
                  <c:v>2619.1333333333332</c:v>
                </c:pt>
                <c:pt idx="13">
                  <c:v>3390.6451612903224</c:v>
                </c:pt>
                <c:pt idx="14">
                  <c:v>2126.1</c:v>
                </c:pt>
                <c:pt idx="15">
                  <c:v>2935.3125</c:v>
                </c:pt>
                <c:pt idx="16">
                  <c:v>8261.2258064516136</c:v>
                </c:pt>
                <c:pt idx="17">
                  <c:v>946.33333333333337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A6-44ED-9938-72DC7E819BEF}"/>
            </c:ext>
          </c:extLst>
        </c:ser>
        <c:ser>
          <c:idx val="4"/>
          <c:order val="4"/>
          <c:tx>
            <c:strRef>
              <c:f>'SOLN GEN1'!$F$3:$F$4</c:f>
              <c:strCache>
                <c:ptCount val="1"/>
                <c:pt idx="0">
                  <c:v>P31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GEN1'!$A$5:$A$31</c:f>
              <c:multiLvlStrCache>
                <c:ptCount val="18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</c:lvl>
                <c:lvl>
                  <c:pt idx="0">
                    <c:v>Qtr2</c:v>
                  </c:pt>
                  <c:pt idx="3">
                    <c:v>Qtr3</c:v>
                  </c:pt>
                  <c:pt idx="6">
                    <c:v>Qtr4</c:v>
                  </c:pt>
                  <c:pt idx="9">
                    <c:v>Qtr1</c:v>
                  </c:pt>
                  <c:pt idx="12">
                    <c:v>Qtr2</c:v>
                  </c:pt>
                  <c:pt idx="15">
                    <c:v>Qtr3</c:v>
                  </c:pt>
                </c:lvl>
                <c:lvl>
                  <c:pt idx="0">
                    <c:v>2019</c:v>
                  </c:pt>
                  <c:pt idx="9">
                    <c:v>2020</c:v>
                  </c:pt>
                </c:lvl>
              </c:multiLvlStrCache>
            </c:multiLvlStrRef>
          </c:cat>
          <c:val>
            <c:numRef>
              <c:f>'SOLN GEN1'!$F$5:$F$31</c:f>
              <c:numCache>
                <c:formatCode>0.00</c:formatCode>
                <c:ptCount val="18"/>
                <c:pt idx="0">
                  <c:v>2700.1666666666665</c:v>
                </c:pt>
                <c:pt idx="1">
                  <c:v>2807.2903225806454</c:v>
                </c:pt>
                <c:pt idx="2">
                  <c:v>2551.2333333333331</c:v>
                </c:pt>
                <c:pt idx="3">
                  <c:v>7077.4193548387093</c:v>
                </c:pt>
                <c:pt idx="4">
                  <c:v>4291</c:v>
                </c:pt>
                <c:pt idx="5">
                  <c:v>2742.6</c:v>
                </c:pt>
                <c:pt idx="6">
                  <c:v>1666.6451612903227</c:v>
                </c:pt>
                <c:pt idx="7">
                  <c:v>2408.6</c:v>
                </c:pt>
                <c:pt idx="8">
                  <c:v>3940.0322580645161</c:v>
                </c:pt>
                <c:pt idx="9">
                  <c:v>2936.0322580645161</c:v>
                </c:pt>
                <c:pt idx="10">
                  <c:v>2650.0344827586205</c:v>
                </c:pt>
                <c:pt idx="11">
                  <c:v>2777.7741935483873</c:v>
                </c:pt>
                <c:pt idx="12">
                  <c:v>2335.8000000000002</c:v>
                </c:pt>
                <c:pt idx="13">
                  <c:v>3080.3225806451615</c:v>
                </c:pt>
                <c:pt idx="14">
                  <c:v>2196.9</c:v>
                </c:pt>
                <c:pt idx="15">
                  <c:v>2037.46875</c:v>
                </c:pt>
                <c:pt idx="16">
                  <c:v>2381.0645161290322</c:v>
                </c:pt>
                <c:pt idx="17">
                  <c:v>1.6666666666666667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A6-44ED-9938-72DC7E819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809528"/>
        <c:axId val="544810808"/>
      </c:lineChart>
      <c:catAx>
        <c:axId val="54480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10808"/>
        <c:crosses val="autoZero"/>
        <c:auto val="1"/>
        <c:lblAlgn val="ctr"/>
        <c:lblOffset val="100"/>
        <c:noMultiLvlLbl val="0"/>
      </c:catAx>
      <c:valAx>
        <c:axId val="54481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0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[Viva_solution_file.xlsx]SOLN GEN 2!PivotTable23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'SOLN GEN 2'!$B$3</c:f>
              <c:strCache>
                <c:ptCount val="1"/>
                <c:pt idx="0">
                  <c:v>Sum of GF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 2'!$A$4:$A$24</c:f>
              <c:multiLvlStrCache>
                <c:ptCount val="13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Jan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</c:lvl>
                <c:lvl>
                  <c:pt idx="0">
                    <c:v>Qtr2</c:v>
                  </c:pt>
                  <c:pt idx="2">
                    <c:v>Qtr3</c:v>
                  </c:pt>
                  <c:pt idx="5">
                    <c:v>Qtr1</c:v>
                  </c:pt>
                  <c:pt idx="7">
                    <c:v>Qtr2</c:v>
                  </c:pt>
                  <c:pt idx="10">
                    <c:v>Qtr3</c:v>
                  </c:pt>
                </c:lvl>
                <c:lvl>
                  <c:pt idx="0">
                    <c:v>2019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'SOLN GEN 2'!$B$4:$B$24</c:f>
              <c:numCache>
                <c:formatCode>General</c:formatCode>
                <c:ptCount val="13"/>
                <c:pt idx="0">
                  <c:v>0</c:v>
                </c:pt>
                <c:pt idx="1">
                  <c:v>7.1000000000000005</c:v>
                </c:pt>
                <c:pt idx="2">
                  <c:v>0</c:v>
                </c:pt>
                <c:pt idx="3">
                  <c:v>0</c:v>
                </c:pt>
                <c:pt idx="4">
                  <c:v>459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0.6</c:v>
                </c:pt>
                <c:pt idx="9">
                  <c:v>0</c:v>
                </c:pt>
                <c:pt idx="10">
                  <c:v>0.1</c:v>
                </c:pt>
                <c:pt idx="11">
                  <c:v>10.100000000000001</c:v>
                </c:pt>
                <c:pt idx="12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29-48D7-8E75-FE218A0EAD7A}"/>
            </c:ext>
          </c:extLst>
        </c:ser>
        <c:ser>
          <c:idx val="1"/>
          <c:order val="1"/>
          <c:tx>
            <c:strRef>
              <c:f>'SOLN GEN 2'!$C$3</c:f>
              <c:strCache>
                <c:ptCount val="1"/>
                <c:pt idx="0">
                  <c:v>Sum of FM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 2'!$A$4:$A$24</c:f>
              <c:multiLvlStrCache>
                <c:ptCount val="13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Jan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</c:lvl>
                <c:lvl>
                  <c:pt idx="0">
                    <c:v>Qtr2</c:v>
                  </c:pt>
                  <c:pt idx="2">
                    <c:v>Qtr3</c:v>
                  </c:pt>
                  <c:pt idx="5">
                    <c:v>Qtr1</c:v>
                  </c:pt>
                  <c:pt idx="7">
                    <c:v>Qtr2</c:v>
                  </c:pt>
                  <c:pt idx="10">
                    <c:v>Qtr3</c:v>
                  </c:pt>
                </c:lvl>
                <c:lvl>
                  <c:pt idx="0">
                    <c:v>2019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'SOLN GEN 2'!$C$4:$C$24</c:f>
              <c:numCache>
                <c:formatCode>General</c:formatCode>
                <c:ptCount val="13"/>
                <c:pt idx="0">
                  <c:v>168</c:v>
                </c:pt>
                <c:pt idx="1">
                  <c:v>208.89999999999998</c:v>
                </c:pt>
                <c:pt idx="2">
                  <c:v>24</c:v>
                </c:pt>
                <c:pt idx="3">
                  <c:v>120</c:v>
                </c:pt>
                <c:pt idx="4">
                  <c:v>189</c:v>
                </c:pt>
                <c:pt idx="5">
                  <c:v>328</c:v>
                </c:pt>
                <c:pt idx="6">
                  <c:v>72</c:v>
                </c:pt>
                <c:pt idx="7">
                  <c:v>72</c:v>
                </c:pt>
                <c:pt idx="8">
                  <c:v>119.4</c:v>
                </c:pt>
                <c:pt idx="9">
                  <c:v>72</c:v>
                </c:pt>
                <c:pt idx="10">
                  <c:v>95.9</c:v>
                </c:pt>
                <c:pt idx="11">
                  <c:v>469.89999999999992</c:v>
                </c:pt>
                <c:pt idx="12">
                  <c:v>95.5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29-48D7-8E75-FE218A0EAD7A}"/>
            </c:ext>
          </c:extLst>
        </c:ser>
        <c:ser>
          <c:idx val="2"/>
          <c:order val="2"/>
          <c:tx>
            <c:strRef>
              <c:f>'SOLN GEN 2'!$D$3</c:f>
              <c:strCache>
                <c:ptCount val="1"/>
                <c:pt idx="0">
                  <c:v>Sum of 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 2'!$A$4:$A$24</c:f>
              <c:multiLvlStrCache>
                <c:ptCount val="13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Jan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</c:lvl>
                <c:lvl>
                  <c:pt idx="0">
                    <c:v>Qtr2</c:v>
                  </c:pt>
                  <c:pt idx="2">
                    <c:v>Qtr3</c:v>
                  </c:pt>
                  <c:pt idx="5">
                    <c:v>Qtr1</c:v>
                  </c:pt>
                  <c:pt idx="7">
                    <c:v>Qtr2</c:v>
                  </c:pt>
                  <c:pt idx="10">
                    <c:v>Qtr3</c:v>
                  </c:pt>
                </c:lvl>
                <c:lvl>
                  <c:pt idx="0">
                    <c:v>2019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'SOLN GEN 2'!$D$4:$D$24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29-48D7-8E75-FE218A0EAD7A}"/>
            </c:ext>
          </c:extLst>
        </c:ser>
        <c:ser>
          <c:idx val="3"/>
          <c:order val="3"/>
          <c:tx>
            <c:strRef>
              <c:f>'SOLN GEN 2'!$E$3</c:f>
              <c:strCache>
                <c:ptCount val="1"/>
                <c:pt idx="0">
                  <c:v>Sum of 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 2'!$A$4:$A$24</c:f>
              <c:multiLvlStrCache>
                <c:ptCount val="13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Jan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</c:lvl>
                <c:lvl>
                  <c:pt idx="0">
                    <c:v>Qtr2</c:v>
                  </c:pt>
                  <c:pt idx="2">
                    <c:v>Qtr3</c:v>
                  </c:pt>
                  <c:pt idx="5">
                    <c:v>Qtr1</c:v>
                  </c:pt>
                  <c:pt idx="7">
                    <c:v>Qtr2</c:v>
                  </c:pt>
                  <c:pt idx="10">
                    <c:v>Qtr3</c:v>
                  </c:pt>
                </c:lvl>
                <c:lvl>
                  <c:pt idx="0">
                    <c:v>2019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'SOLN GEN 2'!$E$4:$E$24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29-48D7-8E75-FE218A0EAD7A}"/>
            </c:ext>
          </c:extLst>
        </c:ser>
        <c:ser>
          <c:idx val="4"/>
          <c:order val="4"/>
          <c:tx>
            <c:strRef>
              <c:f>'SOLN GEN 2'!$F$3</c:f>
              <c:strCache>
                <c:ptCount val="1"/>
                <c:pt idx="0">
                  <c:v>Sum of NOR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'SOLN GEN 2'!$A$4:$A$24</c:f>
              <c:multiLvlStrCache>
                <c:ptCount val="13"/>
                <c:lvl>
                  <c:pt idx="0">
                    <c:v>Apr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Jan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  <c:pt idx="11">
                    <c:v>Aug</c:v>
                  </c:pt>
                  <c:pt idx="12">
                    <c:v>Sep</c:v>
                  </c:pt>
                </c:lvl>
                <c:lvl>
                  <c:pt idx="0">
                    <c:v>Qtr2</c:v>
                  </c:pt>
                  <c:pt idx="2">
                    <c:v>Qtr3</c:v>
                  </c:pt>
                  <c:pt idx="5">
                    <c:v>Qtr1</c:v>
                  </c:pt>
                  <c:pt idx="7">
                    <c:v>Qtr2</c:v>
                  </c:pt>
                  <c:pt idx="10">
                    <c:v>Qtr3</c:v>
                  </c:pt>
                </c:lvl>
                <c:lvl>
                  <c:pt idx="0">
                    <c:v>2019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'SOLN GEN 2'!$F$4:$F$24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29-48D7-8E75-FE218A0EA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4769208"/>
        <c:axId val="544767928"/>
      </c:lineChart>
      <c:catAx>
        <c:axId val="544769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67928"/>
        <c:crosses val="autoZero"/>
        <c:auto val="1"/>
        <c:lblAlgn val="ctr"/>
        <c:lblOffset val="100"/>
        <c:noMultiLvlLbl val="0"/>
      </c:catAx>
      <c:valAx>
        <c:axId val="54476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6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[Viva_solution_file.xlsx]SOLN BD DAY!PivotTable16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'SOLN BD DAY'!$B$7</c:f>
              <c:strCache>
                <c:ptCount val="1"/>
                <c:pt idx="0">
                  <c:v>Sum of Breakdown Hrs.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'SOLN BD DAY'!$A$8:$A$15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strCache>
            </c:strRef>
          </c:cat>
          <c:val>
            <c:numRef>
              <c:f>'SOLN BD DAY'!$B$8:$B$15</c:f>
              <c:numCache>
                <c:formatCode>General</c:formatCode>
                <c:ptCount val="7"/>
                <c:pt idx="0">
                  <c:v>1181.6000000000008</c:v>
                </c:pt>
                <c:pt idx="1">
                  <c:v>1015.5000000000006</c:v>
                </c:pt>
                <c:pt idx="2">
                  <c:v>1006.8000000000001</c:v>
                </c:pt>
                <c:pt idx="3">
                  <c:v>876.90000000000077</c:v>
                </c:pt>
                <c:pt idx="4">
                  <c:v>826.70000000000039</c:v>
                </c:pt>
                <c:pt idx="5">
                  <c:v>742.89999999999986</c:v>
                </c:pt>
                <c:pt idx="6">
                  <c:v>723.3000000000003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32-4E04-85F9-5C1205531775}"/>
            </c:ext>
          </c:extLst>
        </c:ser>
        <c:ser>
          <c:idx val="1"/>
          <c:order val="1"/>
          <c:tx>
            <c:strRef>
              <c:f>'SOLN BD DAY'!$C$7</c:f>
              <c:strCache>
                <c:ptCount val="1"/>
                <c:pt idx="0">
                  <c:v>Count of Breakdown Hrs.2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'SOLN BD DAY'!$A$8:$A$15</c:f>
              <c:strCache>
                <c:ptCount val="7"/>
                <c:pt idx="0">
                  <c:v>6</c:v>
                </c:pt>
                <c:pt idx="1">
                  <c:v>7</c:v>
                </c:pt>
                <c:pt idx="2">
                  <c:v>5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strCache>
            </c:strRef>
          </c:cat>
          <c:val>
            <c:numRef>
              <c:f>'SOLN BD DAY'!$C$8:$C$15</c:f>
              <c:numCache>
                <c:formatCode>General</c:formatCode>
                <c:ptCount val="7"/>
                <c:pt idx="0">
                  <c:v>136</c:v>
                </c:pt>
                <c:pt idx="1">
                  <c:v>123</c:v>
                </c:pt>
                <c:pt idx="2">
                  <c:v>141</c:v>
                </c:pt>
                <c:pt idx="3">
                  <c:v>142</c:v>
                </c:pt>
                <c:pt idx="4">
                  <c:v>129</c:v>
                </c:pt>
                <c:pt idx="5">
                  <c:v>114</c:v>
                </c:pt>
                <c:pt idx="6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32-4E04-85F9-5C1205531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4844152"/>
        <c:axId val="534836280"/>
      </c:lineChart>
      <c:catAx>
        <c:axId val="53484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36280"/>
        <c:crosses val="autoZero"/>
        <c:auto val="1"/>
        <c:lblAlgn val="ctr"/>
        <c:lblOffset val="100"/>
        <c:noMultiLvlLbl val="0"/>
      </c:catAx>
      <c:valAx>
        <c:axId val="53483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4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9B849-B956-44E4-B0E8-F7E37A68EF99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INNOVTION&amp;OPTIMISATION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E934D-1A6A-4418-9298-1E57ACEC1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224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E1533-3D16-4A4A-B037-9DBC3392CE42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INNOVTION&amp;OPTIMISATION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39F36-CDFB-4DBD-8C86-07C2EDD21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940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39F36-CDFB-4DBD-8C86-07C2EDD2163C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INNOVTION&amp;OPTIMISATION </a:t>
            </a:r>
          </a:p>
        </p:txBody>
      </p:sp>
    </p:spTree>
    <p:extLst>
      <p:ext uri="{BB962C8B-B14F-4D97-AF65-F5344CB8AC3E}">
        <p14:creationId xmlns:p14="http://schemas.microsoft.com/office/powerpoint/2010/main" val="34774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C12F-734B-49D8-99C4-006EB936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63DB9-7658-4AD7-B9CF-D3145F399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2FB9-F051-40A2-96B7-1AD72D18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9453-3735-4BBE-92AD-2EB094C975FC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2F0A-096F-4931-B75C-E58B458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6BB9-722E-41C4-B574-D2721D9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7C98-6317-45CA-813E-B73D6624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7D55-6F41-4B0D-A063-432CB755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8739-C530-43CD-A402-6E4F7866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1141-164E-4A7D-8684-C0884BF6B06B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2B7C-87CC-4574-818D-E9CA0D31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335C-9723-49BB-B583-37B304EE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0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842A3-0FA9-4B85-8FA1-1AB773F0D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7403-68F1-4415-98D8-167F548C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3847-87CD-49E3-9C9F-3311A444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463B-4A3C-4533-8839-155766E3CF6E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99EA-A1F7-4887-8404-3A09E5DE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CC11-A778-422B-9E5C-C515FDB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4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DB92-7C5B-48A4-800B-438CA111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D0AC-6D71-4295-BF1C-997B636C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489D-1E7B-4266-B40F-CB373347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83AF-EA62-40CB-AF05-BCCF3C4FDAB3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D93D-1540-49A2-AAFD-2EFB0FB0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9E1B-249D-4113-B8AA-5DB8460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53CD-F928-4EE3-88D1-1C538D5F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1371-F717-41B1-B579-BDA1E6F9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F93E-9BEE-4D7D-8B23-D1C5FCAD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092-FC61-458E-A260-5C297413967B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95EB-9BBD-4FAC-A4D7-D8D4F3C1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4043-9714-454C-A4E8-948FCD52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1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B45A-D626-4423-8BD6-FF2CCB67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4574-CC26-4155-A8D4-4CEA134E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24623-49DD-4747-BA44-8650C732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6100-563F-4BA8-B2C4-F189E6F8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4177-D481-46DA-9A04-C4B407582D73}" type="datetime1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7AEE-0795-472F-AA14-55F5E5E8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B47B-26B2-4A1F-94CB-FE607240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9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B91C-58BE-4055-8DFF-4E2E81B1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C62C-F77A-42A7-84BB-7F8345A0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5CE0-0392-4F24-B186-6AA13D56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25F10-8FB9-4826-8DA4-41597ABA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37C92-EEA8-44F7-8CF1-82BE89123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24491-79A9-4432-BE35-316702F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8186-9ECC-4D75-9528-AA3D41297856}" type="datetime1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1D49-7E21-4C29-BCF3-E6B14DD7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8C63-107A-49ED-B93D-26ED713E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7104-47E9-4064-B9BC-95283EB4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D6586-5FBE-4B11-945D-9314D05E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112C-522A-447B-A41B-010DBCF8BEA1}" type="datetime1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41537-2F0E-4D4E-A420-3197EE22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B751D-FC3B-4D7B-A9B6-5FC00E7A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50C4E-63AA-43EF-9D3B-C7ED88D1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CF1-E097-434A-B668-B40A781767F1}" type="datetime1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79435-2CC7-41B0-A1CC-9FF289D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EFEA0-3F89-4A96-8C6D-47466690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4265-2103-4FDD-9DB1-39AAFAD8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3E7F-81BF-4F3B-B608-026AACE5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2DBD2-D17C-44A9-9E61-CA36BC2F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5A1C-31B8-4884-A81D-6ECAE6B4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8A06-E0BB-42CC-9044-CC1C46D4FA33}" type="datetime1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58C1-3185-42AF-A965-35DCA700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649B-5AD7-4C8B-9150-AE17B5C8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DF51-D41A-4873-99E4-F85F234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016E3-273C-417D-BDF0-198533885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E4668-A7EC-4F4D-8C94-2D250319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86C18-A784-4659-BB90-7360CC2E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E9B5-E624-4E03-BFC4-12484CEDB695}" type="datetime1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14374-75B7-406F-B0DE-3D313B4F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7F1D-2E99-4B6E-A813-D4E8351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F237B-B745-4B0D-A391-563BF72D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F343-9D68-471C-BD7D-51935A47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1CEB-C7F1-4DDD-A4B7-A95CF7FE5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CA2C-703C-4096-B74F-ADD81BD95A9A}" type="datetime1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A7B6-7E8F-47BB-8DAE-97791CBBC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INNOVATION&amp;DEVELOPMENT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B366-2403-4C85-9DD5-D591A963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22C3-D96D-4356-8BD5-F6D44E181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711" y="1916832"/>
            <a:ext cx="6858000" cy="135212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TURBINE FAILURE DATA ANALYSIS</a:t>
            </a:r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323528" y="6481033"/>
            <a:ext cx="35814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DATA ANALYTICS</a:t>
            </a:r>
            <a:endParaRPr lang="en-IN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496917-4AFE-4490-B8D3-16331ADF9500}"/>
              </a:ext>
            </a:extLst>
          </p:cNvPr>
          <p:cNvGrpSpPr/>
          <p:nvPr/>
        </p:nvGrpSpPr>
        <p:grpSpPr>
          <a:xfrm>
            <a:off x="7261202" y="60110"/>
            <a:ext cx="2291192" cy="7403196"/>
            <a:chOff x="7261202" y="60110"/>
            <a:chExt cx="2291192" cy="7403196"/>
          </a:xfrm>
          <a:solidFill>
            <a:schemeClr val="accent6"/>
          </a:solidFill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A6025B-919F-461E-8209-756829E21E22}"/>
                </a:ext>
              </a:extLst>
            </p:cNvPr>
            <p:cNvSpPr/>
            <p:nvPr/>
          </p:nvSpPr>
          <p:spPr>
            <a:xfrm rot="1799611">
              <a:off x="7261202" y="60110"/>
              <a:ext cx="483299" cy="7403196"/>
            </a:xfrm>
            <a:custGeom>
              <a:avLst/>
              <a:gdLst>
                <a:gd name="connsiteX0" fmla="*/ 0 w 483299"/>
                <a:gd name="connsiteY0" fmla="*/ 0 h 7403196"/>
                <a:gd name="connsiteX1" fmla="*/ 483299 w 483299"/>
                <a:gd name="connsiteY1" fmla="*/ 837317 h 7403196"/>
                <a:gd name="connsiteX2" fmla="*/ 483299 w 483299"/>
                <a:gd name="connsiteY2" fmla="*/ 7124236 h 7403196"/>
                <a:gd name="connsiteX3" fmla="*/ 1 w 483299"/>
                <a:gd name="connsiteY3" fmla="*/ 7403196 h 7403196"/>
                <a:gd name="connsiteX4" fmla="*/ 0 w 483299"/>
                <a:gd name="connsiteY4" fmla="*/ 0 h 740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99" h="7403196">
                  <a:moveTo>
                    <a:pt x="0" y="0"/>
                  </a:moveTo>
                  <a:lnTo>
                    <a:pt x="483299" y="837317"/>
                  </a:lnTo>
                  <a:lnTo>
                    <a:pt x="483299" y="7124236"/>
                  </a:lnTo>
                  <a:lnTo>
                    <a:pt x="1" y="74031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3ACB0D-9981-49A7-83B5-5C156675DD2C}"/>
                </a:ext>
              </a:extLst>
            </p:cNvPr>
            <p:cNvSpPr/>
            <p:nvPr/>
          </p:nvSpPr>
          <p:spPr>
            <a:xfrm rot="1799611">
              <a:off x="7620061" y="1399696"/>
              <a:ext cx="483300" cy="5967475"/>
            </a:xfrm>
            <a:custGeom>
              <a:avLst/>
              <a:gdLst>
                <a:gd name="connsiteX0" fmla="*/ 0 w 483300"/>
                <a:gd name="connsiteY0" fmla="*/ 0 h 5967475"/>
                <a:gd name="connsiteX1" fmla="*/ 483300 w 483300"/>
                <a:gd name="connsiteY1" fmla="*/ 837318 h 5967475"/>
                <a:gd name="connsiteX2" fmla="*/ 483299 w 483300"/>
                <a:gd name="connsiteY2" fmla="*/ 5688514 h 5967475"/>
                <a:gd name="connsiteX3" fmla="*/ 1 w 483300"/>
                <a:gd name="connsiteY3" fmla="*/ 5967475 h 5967475"/>
                <a:gd name="connsiteX4" fmla="*/ 0 w 483300"/>
                <a:gd name="connsiteY4" fmla="*/ 0 h 596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300" h="5967475">
                  <a:moveTo>
                    <a:pt x="0" y="0"/>
                  </a:moveTo>
                  <a:lnTo>
                    <a:pt x="483300" y="837318"/>
                  </a:lnTo>
                  <a:lnTo>
                    <a:pt x="483299" y="5688514"/>
                  </a:lnTo>
                  <a:lnTo>
                    <a:pt x="1" y="59674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97F849C-0F1D-4449-9C93-C8350333D163}"/>
                </a:ext>
              </a:extLst>
            </p:cNvPr>
            <p:cNvSpPr/>
            <p:nvPr/>
          </p:nvSpPr>
          <p:spPr>
            <a:xfrm rot="1799611">
              <a:off x="7978923" y="2739289"/>
              <a:ext cx="483299" cy="4531749"/>
            </a:xfrm>
            <a:custGeom>
              <a:avLst/>
              <a:gdLst>
                <a:gd name="connsiteX0" fmla="*/ 0 w 483299"/>
                <a:gd name="connsiteY0" fmla="*/ 0 h 4531749"/>
                <a:gd name="connsiteX1" fmla="*/ 483299 w 483299"/>
                <a:gd name="connsiteY1" fmla="*/ 837317 h 4531749"/>
                <a:gd name="connsiteX2" fmla="*/ 483299 w 483299"/>
                <a:gd name="connsiteY2" fmla="*/ 4252789 h 4531749"/>
                <a:gd name="connsiteX3" fmla="*/ 1 w 483299"/>
                <a:gd name="connsiteY3" fmla="*/ 4531749 h 4531749"/>
                <a:gd name="connsiteX4" fmla="*/ 0 w 483299"/>
                <a:gd name="connsiteY4" fmla="*/ 0 h 453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99" h="4531749">
                  <a:moveTo>
                    <a:pt x="0" y="0"/>
                  </a:moveTo>
                  <a:lnTo>
                    <a:pt x="483299" y="837317"/>
                  </a:lnTo>
                  <a:lnTo>
                    <a:pt x="483299" y="4252789"/>
                  </a:lnTo>
                  <a:lnTo>
                    <a:pt x="1" y="453174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DF8E5FD-84C0-443F-96C8-2F4C87B4C940}"/>
                </a:ext>
              </a:extLst>
            </p:cNvPr>
            <p:cNvSpPr/>
            <p:nvPr/>
          </p:nvSpPr>
          <p:spPr>
            <a:xfrm rot="1799611">
              <a:off x="8337785" y="4078879"/>
              <a:ext cx="483299" cy="3096023"/>
            </a:xfrm>
            <a:custGeom>
              <a:avLst/>
              <a:gdLst>
                <a:gd name="connsiteX0" fmla="*/ 0 w 483299"/>
                <a:gd name="connsiteY0" fmla="*/ 0 h 3096023"/>
                <a:gd name="connsiteX1" fmla="*/ 483299 w 483299"/>
                <a:gd name="connsiteY1" fmla="*/ 837318 h 3096023"/>
                <a:gd name="connsiteX2" fmla="*/ 483299 w 483299"/>
                <a:gd name="connsiteY2" fmla="*/ 2817064 h 3096023"/>
                <a:gd name="connsiteX3" fmla="*/ 0 w 483299"/>
                <a:gd name="connsiteY3" fmla="*/ 3096023 h 3096023"/>
                <a:gd name="connsiteX4" fmla="*/ 0 w 483299"/>
                <a:gd name="connsiteY4" fmla="*/ 0 h 309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99" h="3096023">
                  <a:moveTo>
                    <a:pt x="0" y="0"/>
                  </a:moveTo>
                  <a:lnTo>
                    <a:pt x="483299" y="837318"/>
                  </a:lnTo>
                  <a:lnTo>
                    <a:pt x="483299" y="2817064"/>
                  </a:lnTo>
                  <a:lnTo>
                    <a:pt x="0" y="3096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F1CE34-7DC7-4362-A9D7-BFA7B16CFBD3}"/>
                </a:ext>
              </a:extLst>
            </p:cNvPr>
            <p:cNvSpPr/>
            <p:nvPr/>
          </p:nvSpPr>
          <p:spPr>
            <a:xfrm rot="1799611">
              <a:off x="8696645" y="5418463"/>
              <a:ext cx="483298" cy="1660304"/>
            </a:xfrm>
            <a:custGeom>
              <a:avLst/>
              <a:gdLst>
                <a:gd name="connsiteX0" fmla="*/ 0 w 483298"/>
                <a:gd name="connsiteY0" fmla="*/ 0 h 1660304"/>
                <a:gd name="connsiteX1" fmla="*/ 483298 w 483298"/>
                <a:gd name="connsiteY1" fmla="*/ 837317 h 1660304"/>
                <a:gd name="connsiteX2" fmla="*/ 483298 w 483298"/>
                <a:gd name="connsiteY2" fmla="*/ 1381344 h 1660304"/>
                <a:gd name="connsiteX3" fmla="*/ 0 w 483298"/>
                <a:gd name="connsiteY3" fmla="*/ 1660304 h 1660304"/>
                <a:gd name="connsiteX4" fmla="*/ 0 w 483298"/>
                <a:gd name="connsiteY4" fmla="*/ 0 h 166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98" h="1660304">
                  <a:moveTo>
                    <a:pt x="0" y="0"/>
                  </a:moveTo>
                  <a:lnTo>
                    <a:pt x="483298" y="837317"/>
                  </a:lnTo>
                  <a:lnTo>
                    <a:pt x="483298" y="1381344"/>
                  </a:lnTo>
                  <a:lnTo>
                    <a:pt x="0" y="16603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B97758-EB4A-4EB6-9E13-8B00C9442EF2}"/>
                </a:ext>
              </a:extLst>
            </p:cNvPr>
            <p:cNvSpPr/>
            <p:nvPr/>
          </p:nvSpPr>
          <p:spPr>
            <a:xfrm rot="1799611">
              <a:off x="9069096" y="6707313"/>
              <a:ext cx="483298" cy="278960"/>
            </a:xfrm>
            <a:custGeom>
              <a:avLst/>
              <a:gdLst>
                <a:gd name="connsiteX0" fmla="*/ 0 w 483298"/>
                <a:gd name="connsiteY0" fmla="*/ 54378 h 278960"/>
                <a:gd name="connsiteX1" fmla="*/ 97234 w 483298"/>
                <a:gd name="connsiteY1" fmla="*/ 222836 h 278960"/>
                <a:gd name="connsiteX2" fmla="*/ 483298 w 483298"/>
                <a:gd name="connsiteY2" fmla="*/ 0 h 278960"/>
                <a:gd name="connsiteX3" fmla="*/ 483298 w 483298"/>
                <a:gd name="connsiteY3" fmla="*/ 12940 h 278960"/>
                <a:gd name="connsiteX4" fmla="*/ 102836 w 483298"/>
                <a:gd name="connsiteY4" fmla="*/ 232543 h 278960"/>
                <a:gd name="connsiteX5" fmla="*/ 97234 w 483298"/>
                <a:gd name="connsiteY5" fmla="*/ 222837 h 278960"/>
                <a:gd name="connsiteX6" fmla="*/ 0 w 483298"/>
                <a:gd name="connsiteY6" fmla="*/ 278960 h 278960"/>
                <a:gd name="connsiteX7" fmla="*/ 0 w 483298"/>
                <a:gd name="connsiteY7" fmla="*/ 54378 h 27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298" h="278960">
                  <a:moveTo>
                    <a:pt x="0" y="54378"/>
                  </a:moveTo>
                  <a:lnTo>
                    <a:pt x="97234" y="222836"/>
                  </a:lnTo>
                  <a:lnTo>
                    <a:pt x="483298" y="0"/>
                  </a:lnTo>
                  <a:lnTo>
                    <a:pt x="483298" y="12940"/>
                  </a:lnTo>
                  <a:lnTo>
                    <a:pt x="102836" y="232543"/>
                  </a:lnTo>
                  <a:lnTo>
                    <a:pt x="97234" y="222837"/>
                  </a:lnTo>
                  <a:lnTo>
                    <a:pt x="0" y="278960"/>
                  </a:lnTo>
                  <a:lnTo>
                    <a:pt x="0" y="5437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752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F85F-6AE2-40C7-8910-9EDAE1E7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57" y="145623"/>
            <a:ext cx="7886700" cy="4286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+mn-lt"/>
              </a:rPr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05773-13E1-4215-97D6-A4581600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D6E3CF-798E-459E-BCE2-2CB4C2467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998650"/>
              </p:ext>
            </p:extLst>
          </p:nvPr>
        </p:nvGraphicFramePr>
        <p:xfrm>
          <a:off x="1066614" y="1031277"/>
          <a:ext cx="7344027" cy="428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8BC1DB-034A-42C3-A206-06FB7813C2B6}"/>
              </a:ext>
            </a:extLst>
          </p:cNvPr>
          <p:cNvSpPr txBox="1"/>
          <p:nvPr/>
        </p:nvSpPr>
        <p:spPr>
          <a:xfrm>
            <a:off x="1175027" y="5407029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observe that Generation through turbine has drop significantly for the period September 2019 to March 2020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 generation is from machine K410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B8A6F-F7F5-439B-8DD8-1DB909A5066F}"/>
              </a:ext>
            </a:extLst>
          </p:cNvPr>
          <p:cNvSpPr txBox="1"/>
          <p:nvPr/>
        </p:nvSpPr>
        <p:spPr>
          <a:xfrm>
            <a:off x="1066614" y="67853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Gen. hours of M/C vs Duration</a:t>
            </a:r>
          </a:p>
        </p:txBody>
      </p:sp>
    </p:spTree>
    <p:extLst>
      <p:ext uri="{BB962C8B-B14F-4D97-AF65-F5344CB8AC3E}">
        <p14:creationId xmlns:p14="http://schemas.microsoft.com/office/powerpoint/2010/main" val="299956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C36FF-0DEC-47D0-B11A-FA71EDF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ECBA64-A151-4B56-96D4-A258DC536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49259"/>
              </p:ext>
            </p:extLst>
          </p:nvPr>
        </p:nvGraphicFramePr>
        <p:xfrm>
          <a:off x="889920" y="688686"/>
          <a:ext cx="676875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87FA8D-7742-4212-B613-DC08F9F9025E}"/>
              </a:ext>
            </a:extLst>
          </p:cNvPr>
          <p:cNvSpPr txBox="1"/>
          <p:nvPr/>
        </p:nvSpPr>
        <p:spPr>
          <a:xfrm>
            <a:off x="899592" y="32336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Breakdown of M/C vs Duration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213BD-F651-4421-972E-47F260A1A859}"/>
              </a:ext>
            </a:extLst>
          </p:cNvPr>
          <p:cNvSpPr txBox="1"/>
          <p:nvPr/>
        </p:nvSpPr>
        <p:spPr>
          <a:xfrm>
            <a:off x="899592" y="4486157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Dip in previous graph is because major breakdowns has happened in that period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breakdown was mainly due to FM which is varying over time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But, GF failure is observed only b/w Aug, Sept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26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66587-1320-4689-94A6-8478E920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9C48A9-9DA6-4A83-9DC4-0480B683E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392807"/>
              </p:ext>
            </p:extLst>
          </p:nvPr>
        </p:nvGraphicFramePr>
        <p:xfrm>
          <a:off x="971600" y="1014976"/>
          <a:ext cx="6462464" cy="380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05137E-D59E-4708-9F2B-B228F5AE01AA}"/>
              </a:ext>
            </a:extLst>
          </p:cNvPr>
          <p:cNvSpPr txBox="1"/>
          <p:nvPr/>
        </p:nvSpPr>
        <p:spPr>
          <a:xfrm>
            <a:off x="971600" y="64564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Gen. hours of M/C vs Duration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F2A72-5BC0-4F40-81E3-9AC548E8C5EE}"/>
              </a:ext>
            </a:extLst>
          </p:cNvPr>
          <p:cNvSpPr txBox="1"/>
          <p:nvPr/>
        </p:nvSpPr>
        <p:spPr>
          <a:xfrm>
            <a:off x="962977" y="51571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Breakdowns is highest for Saturday and specially at the weekend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95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51F64-2915-4D91-A272-A524A1093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6F0FDB6-D5D6-4D13-AE37-09B723986AF4}"/>
              </a:ext>
            </a:extLst>
          </p:cNvPr>
          <p:cNvSpPr/>
          <p:nvPr/>
        </p:nvSpPr>
        <p:spPr>
          <a:xfrm>
            <a:off x="0" y="-19568"/>
            <a:ext cx="9144000" cy="100811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889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6465"/>
            <a:ext cx="7543800" cy="69412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INNOVATION&amp;DEVELOPMENT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83906-38A3-4322-8683-B782DD5E58AC}"/>
              </a:ext>
            </a:extLst>
          </p:cNvPr>
          <p:cNvSpPr/>
          <p:nvPr/>
        </p:nvSpPr>
        <p:spPr>
          <a:xfrm>
            <a:off x="3163420" y="1569665"/>
            <a:ext cx="2817159" cy="5612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F4DE6-94A6-4002-9DD7-E8CE70C99B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567577" y="2130937"/>
            <a:ext cx="4423" cy="4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93FFB4-1172-4EE2-81D8-6593A4C107C7}"/>
              </a:ext>
            </a:extLst>
          </p:cNvPr>
          <p:cNvSpPr/>
          <p:nvPr/>
        </p:nvSpPr>
        <p:spPr>
          <a:xfrm>
            <a:off x="3163420" y="2577777"/>
            <a:ext cx="2817159" cy="5612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 1: Python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53CD7-B014-4062-843A-F14CB08BCBC3}"/>
              </a:ext>
            </a:extLst>
          </p:cNvPr>
          <p:cNvCxnSpPr>
            <a:cxnSpLocks/>
          </p:cNvCxnSpPr>
          <p:nvPr/>
        </p:nvCxnSpPr>
        <p:spPr>
          <a:xfrm>
            <a:off x="4567577" y="3153841"/>
            <a:ext cx="0" cy="42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D5FE79-E703-4A27-8552-39580B9C6A67}"/>
              </a:ext>
            </a:extLst>
          </p:cNvPr>
          <p:cNvSpPr/>
          <p:nvPr/>
        </p:nvSpPr>
        <p:spPr>
          <a:xfrm>
            <a:off x="3163420" y="3589762"/>
            <a:ext cx="2817159" cy="5612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Question2: Excel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9A1812-CFE0-4697-807D-5133958442D7}"/>
              </a:ext>
            </a:extLst>
          </p:cNvPr>
          <p:cNvCxnSpPr>
            <a:cxnSpLocks/>
          </p:cNvCxnSpPr>
          <p:nvPr/>
        </p:nvCxnSpPr>
        <p:spPr>
          <a:xfrm>
            <a:off x="4567577" y="4165826"/>
            <a:ext cx="0" cy="42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628D5F-FD81-47B7-BA51-9313643A10C5}"/>
              </a:ext>
            </a:extLst>
          </p:cNvPr>
          <p:cNvSpPr/>
          <p:nvPr/>
        </p:nvSpPr>
        <p:spPr>
          <a:xfrm>
            <a:off x="3163420" y="4599162"/>
            <a:ext cx="2817159" cy="5612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Question3: Excel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805B4F-1253-4E4D-8D0B-1CFA7FCC9418}"/>
              </a:ext>
            </a:extLst>
          </p:cNvPr>
          <p:cNvCxnSpPr>
            <a:cxnSpLocks/>
          </p:cNvCxnSpPr>
          <p:nvPr/>
        </p:nvCxnSpPr>
        <p:spPr>
          <a:xfrm>
            <a:off x="4551726" y="5175226"/>
            <a:ext cx="0" cy="42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DCA0CA-E945-4ABB-82A9-3116433301FB}"/>
              </a:ext>
            </a:extLst>
          </p:cNvPr>
          <p:cNvSpPr/>
          <p:nvPr/>
        </p:nvSpPr>
        <p:spPr>
          <a:xfrm>
            <a:off x="3167717" y="5584666"/>
            <a:ext cx="2817159" cy="56127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series forecasting </a:t>
            </a:r>
          </a:p>
        </p:txBody>
      </p:sp>
    </p:spTree>
    <p:extLst>
      <p:ext uri="{BB962C8B-B14F-4D97-AF65-F5344CB8AC3E}">
        <p14:creationId xmlns:p14="http://schemas.microsoft.com/office/powerpoint/2010/main" val="22717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E064F14A-C75A-4942-A4C0-8EFD109B13A5}"/>
              </a:ext>
            </a:extLst>
          </p:cNvPr>
          <p:cNvSpPr/>
          <p:nvPr/>
        </p:nvSpPr>
        <p:spPr>
          <a:xfrm rot="10800000">
            <a:off x="0" y="-14460"/>
            <a:ext cx="9144000" cy="1111128"/>
          </a:xfrm>
          <a:prstGeom prst="round2SameRect">
            <a:avLst/>
          </a:prstGeom>
          <a:solidFill>
            <a:srgbClr val="92D050"/>
          </a:solidFill>
          <a:ln>
            <a:noFill/>
          </a:ln>
          <a:effectLst>
            <a:outerShdw blurRad="1016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60831"/>
            <a:ext cx="7886700" cy="73938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DATA CLEANING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C89974-D9A1-47F6-A841-B0818ED1BEA7}"/>
              </a:ext>
            </a:extLst>
          </p:cNvPr>
          <p:cNvSpPr/>
          <p:nvPr/>
        </p:nvSpPr>
        <p:spPr>
          <a:xfrm>
            <a:off x="2922134" y="1895986"/>
            <a:ext cx="3192916" cy="432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understanding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6FA1BB-6A96-4A79-A6AC-0A7886B4D90D}"/>
              </a:ext>
            </a:extLst>
          </p:cNvPr>
          <p:cNvCxnSpPr>
            <a:cxnSpLocks/>
          </p:cNvCxnSpPr>
          <p:nvPr/>
        </p:nvCxnSpPr>
        <p:spPr>
          <a:xfrm>
            <a:off x="4465776" y="2328033"/>
            <a:ext cx="0" cy="37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D1275C-F9A7-4640-B7E2-3570BB5EEFF0}"/>
              </a:ext>
            </a:extLst>
          </p:cNvPr>
          <p:cNvSpPr/>
          <p:nvPr/>
        </p:nvSpPr>
        <p:spPr>
          <a:xfrm>
            <a:off x="2922134" y="2698192"/>
            <a:ext cx="3192916" cy="432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E13923-9095-400D-9830-53035CE2BA39}"/>
              </a:ext>
            </a:extLst>
          </p:cNvPr>
          <p:cNvCxnSpPr>
            <a:cxnSpLocks/>
          </p:cNvCxnSpPr>
          <p:nvPr/>
        </p:nvCxnSpPr>
        <p:spPr>
          <a:xfrm>
            <a:off x="4462803" y="3130239"/>
            <a:ext cx="0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19BA5E-F87E-4F4E-86E9-D1188A61A144}"/>
              </a:ext>
            </a:extLst>
          </p:cNvPr>
          <p:cNvSpPr/>
          <p:nvPr/>
        </p:nvSpPr>
        <p:spPr>
          <a:xfrm>
            <a:off x="2878627" y="3471842"/>
            <a:ext cx="3192916" cy="53571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Reporting the discrepancies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7E1F3-3F55-4275-B0BE-EF5D7DE480B2}"/>
              </a:ext>
            </a:extLst>
          </p:cNvPr>
          <p:cNvCxnSpPr>
            <a:cxnSpLocks/>
          </p:cNvCxnSpPr>
          <p:nvPr/>
        </p:nvCxnSpPr>
        <p:spPr>
          <a:xfrm>
            <a:off x="4462803" y="4007558"/>
            <a:ext cx="0" cy="4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272B8F-B382-43A7-8AB3-85EB9C43EABF}"/>
              </a:ext>
            </a:extLst>
          </p:cNvPr>
          <p:cNvCxnSpPr>
            <a:cxnSpLocks/>
          </p:cNvCxnSpPr>
          <p:nvPr/>
        </p:nvCxnSpPr>
        <p:spPr>
          <a:xfrm>
            <a:off x="2629207" y="4476372"/>
            <a:ext cx="3846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9AB532-3B86-403E-9F39-9A8C7E390CAA}"/>
              </a:ext>
            </a:extLst>
          </p:cNvPr>
          <p:cNvCxnSpPr>
            <a:cxnSpLocks/>
          </p:cNvCxnSpPr>
          <p:nvPr/>
        </p:nvCxnSpPr>
        <p:spPr>
          <a:xfrm>
            <a:off x="2629207" y="4476372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0383A-DE37-41AC-93C9-FF51E9E9B39C}"/>
              </a:ext>
            </a:extLst>
          </p:cNvPr>
          <p:cNvCxnSpPr>
            <a:cxnSpLocks/>
          </p:cNvCxnSpPr>
          <p:nvPr/>
        </p:nvCxnSpPr>
        <p:spPr>
          <a:xfrm>
            <a:off x="6445631" y="4486489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21EAA2-3B9A-4D21-A9A6-D27AA763C91F}"/>
              </a:ext>
            </a:extLst>
          </p:cNvPr>
          <p:cNvSpPr/>
          <p:nvPr/>
        </p:nvSpPr>
        <p:spPr>
          <a:xfrm>
            <a:off x="1045031" y="5107766"/>
            <a:ext cx="3086099" cy="432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Tally mismatch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0E586A4-F0DC-4C7E-835B-F86F590538BA}"/>
              </a:ext>
            </a:extLst>
          </p:cNvPr>
          <p:cNvSpPr/>
          <p:nvPr/>
        </p:nvSpPr>
        <p:spPr>
          <a:xfrm>
            <a:off x="4963743" y="5107766"/>
            <a:ext cx="3090627" cy="43204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RNA missing from Gen. data</a:t>
            </a:r>
          </a:p>
        </p:txBody>
      </p:sp>
    </p:spTree>
    <p:extLst>
      <p:ext uri="{BB962C8B-B14F-4D97-AF65-F5344CB8AC3E}">
        <p14:creationId xmlns:p14="http://schemas.microsoft.com/office/powerpoint/2010/main" val="25129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F23622D-9C78-40F6-9C78-A720A06B22AB}"/>
              </a:ext>
            </a:extLst>
          </p:cNvPr>
          <p:cNvSpPr/>
          <p:nvPr/>
        </p:nvSpPr>
        <p:spPr>
          <a:xfrm>
            <a:off x="0" y="0"/>
            <a:ext cx="3337620" cy="6858000"/>
          </a:xfrm>
          <a:prstGeom prst="homePlate">
            <a:avLst>
              <a:gd name="adj" fmla="val 1206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123" y="2517030"/>
            <a:ext cx="2273374" cy="1325563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+mn-lt"/>
              </a:rPr>
              <a:t>Question 1</a:t>
            </a:r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A8B79-6933-4C3D-9035-39B0FC552930}"/>
              </a:ext>
            </a:extLst>
          </p:cNvPr>
          <p:cNvSpPr txBox="1"/>
          <p:nvPr/>
        </p:nvSpPr>
        <p:spPr>
          <a:xfrm>
            <a:off x="4355976" y="2009198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Statement</a:t>
            </a:r>
            <a:r>
              <a:rPr lang="en-IN" sz="2000" dirty="0"/>
              <a:t>: </a:t>
            </a:r>
            <a:r>
              <a:rPr lang="en-US" sz="2000" dirty="0"/>
              <a:t>Is there any particular season when particular type of failures happen the most?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562E6-3862-4959-99E6-5B248F3F4B78}"/>
              </a:ext>
            </a:extLst>
          </p:cNvPr>
          <p:cNvSpPr txBox="1"/>
          <p:nvPr/>
        </p:nvSpPr>
        <p:spPr>
          <a:xfrm>
            <a:off x="4353595" y="3833140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Expected outcome</a:t>
            </a:r>
            <a:r>
              <a:rPr lang="en-IN" sz="2000" dirty="0"/>
              <a:t>: Finding the pattern of different failures based upon season(month)</a:t>
            </a:r>
          </a:p>
        </p:txBody>
      </p:sp>
    </p:spTree>
    <p:extLst>
      <p:ext uri="{BB962C8B-B14F-4D97-AF65-F5344CB8AC3E}">
        <p14:creationId xmlns:p14="http://schemas.microsoft.com/office/powerpoint/2010/main" val="8118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C1C-C30E-4EEA-B178-E82EC5EF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7315"/>
            <a:ext cx="7886700" cy="6156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+mn-lt"/>
              </a:rPr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DB5A9A-DB90-4392-8B6F-4D3F8888B9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51" y="1233143"/>
            <a:ext cx="6787898" cy="183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F781-9140-40F3-8825-D238FFD5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5AC55E-8495-4E21-88F4-8A632DB9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51" y="4216653"/>
            <a:ext cx="6787898" cy="18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1C80A-4D83-4AEF-BE8D-D67141265722}"/>
              </a:ext>
            </a:extLst>
          </p:cNvPr>
          <p:cNvSpPr txBox="1"/>
          <p:nvPr/>
        </p:nvSpPr>
        <p:spPr>
          <a:xfrm>
            <a:off x="1928188" y="306882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 2019 is the season where Grid Failure has occur the most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CCD38-F044-4999-ACAA-569143F74AB0}"/>
              </a:ext>
            </a:extLst>
          </p:cNvPr>
          <p:cNvSpPr txBox="1"/>
          <p:nvPr/>
        </p:nvSpPr>
        <p:spPr>
          <a:xfrm>
            <a:off x="1461144" y="595413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2019 it occurs periodically after 2 months &amp; in 2020 it is seen to be more often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11AC5-1AD0-495C-BCDB-2F811C30CC33}"/>
              </a:ext>
            </a:extLst>
          </p:cNvPr>
          <p:cNvSpPr txBox="1"/>
          <p:nvPr/>
        </p:nvSpPr>
        <p:spPr>
          <a:xfrm>
            <a:off x="1025925" y="909130"/>
            <a:ext cx="17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 GF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91035-3840-4505-BE17-15E5245CCABE}"/>
              </a:ext>
            </a:extLst>
          </p:cNvPr>
          <p:cNvSpPr txBox="1"/>
          <p:nvPr/>
        </p:nvSpPr>
        <p:spPr>
          <a:xfrm>
            <a:off x="1025925" y="385396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FM </a:t>
            </a:r>
          </a:p>
        </p:txBody>
      </p:sp>
    </p:spTree>
    <p:extLst>
      <p:ext uri="{BB962C8B-B14F-4D97-AF65-F5344CB8AC3E}">
        <p14:creationId xmlns:p14="http://schemas.microsoft.com/office/powerpoint/2010/main" val="242246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989F0D-305F-49F3-8835-078FF6BD1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1" y="841626"/>
            <a:ext cx="7886700" cy="213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9E7B8-529C-48A0-8E53-B2A55B1E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AAC0A85-E2A6-47D2-B715-863A117DA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48" y="3883131"/>
            <a:ext cx="7886700" cy="21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E693D-02D2-49C7-996F-908FC6BDFE82}"/>
              </a:ext>
            </a:extLst>
          </p:cNvPr>
          <p:cNvSpPr txBox="1"/>
          <p:nvPr/>
        </p:nvSpPr>
        <p:spPr>
          <a:xfrm>
            <a:off x="627648" y="45801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 NOR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76DCD-7C54-4D7D-8B0F-2EC4D59A1D58}"/>
              </a:ext>
            </a:extLst>
          </p:cNvPr>
          <p:cNvSpPr txBox="1"/>
          <p:nvPr/>
        </p:nvSpPr>
        <p:spPr>
          <a:xfrm>
            <a:off x="645781" y="347594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4) U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4AD1C-287C-4AF1-912F-8E23F6F8ACB6}"/>
              </a:ext>
            </a:extLst>
          </p:cNvPr>
          <p:cNvSpPr txBox="1"/>
          <p:nvPr/>
        </p:nvSpPr>
        <p:spPr>
          <a:xfrm>
            <a:off x="1312767" y="2936818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 type of failure occurred only Between July 2019 to September 2019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65A33-60D2-4C4A-8EEE-135795F72999}"/>
              </a:ext>
            </a:extLst>
          </p:cNvPr>
          <p:cNvSpPr txBox="1"/>
          <p:nvPr/>
        </p:nvSpPr>
        <p:spPr>
          <a:xfrm>
            <a:off x="1338028" y="589397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during rainy &amp; winter seasons in 2019 &amp; reduced during summers in 2020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458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04451A-33FA-4004-814D-F8978ABB22C4}"/>
              </a:ext>
            </a:extLst>
          </p:cNvPr>
          <p:cNvSpPr/>
          <p:nvPr/>
        </p:nvSpPr>
        <p:spPr>
          <a:xfrm>
            <a:off x="0" y="0"/>
            <a:ext cx="3337620" cy="6858000"/>
          </a:xfrm>
          <a:prstGeom prst="homePlate">
            <a:avLst>
              <a:gd name="adj" fmla="val 1206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8660" y="2492896"/>
            <a:ext cx="2400300" cy="1325563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+mn-lt"/>
              </a:rPr>
              <a:t>Question 2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F177C-F773-48AD-88B5-74C9EE6D7694}"/>
              </a:ext>
            </a:extLst>
          </p:cNvPr>
          <p:cNvSpPr txBox="1"/>
          <p:nvPr/>
        </p:nvSpPr>
        <p:spPr>
          <a:xfrm>
            <a:off x="4860032" y="195167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Statement</a:t>
            </a:r>
            <a:r>
              <a:rPr lang="en-IN" dirty="0"/>
              <a:t>: </a:t>
            </a:r>
            <a:r>
              <a:rPr lang="en-US" dirty="0"/>
              <a:t>Can you build a model that can estimate possible loss of generation due to any of the turbine component failure?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A325D-8D71-418B-9828-08C3165FFE60}"/>
              </a:ext>
            </a:extLst>
          </p:cNvPr>
          <p:cNvSpPr txBox="1"/>
          <p:nvPr/>
        </p:nvSpPr>
        <p:spPr>
          <a:xfrm>
            <a:off x="4860032" y="3969345"/>
            <a:ext cx="333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Expected outcome</a:t>
            </a:r>
            <a:r>
              <a:rPr lang="en-IN" dirty="0"/>
              <a:t>: Contribution of failures caused by different turbine components</a:t>
            </a:r>
          </a:p>
        </p:txBody>
      </p:sp>
    </p:spTree>
    <p:extLst>
      <p:ext uri="{BB962C8B-B14F-4D97-AF65-F5344CB8AC3E}">
        <p14:creationId xmlns:p14="http://schemas.microsoft.com/office/powerpoint/2010/main" val="74758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81CC-6FC7-4D54-B79C-857024E8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2068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6"/>
                </a:solidFill>
                <a:latin typeface="+mn-lt"/>
              </a:rPr>
              <a:t>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1225-B1B0-4939-9A77-B0413189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62D55A-4BF3-4971-8C16-3FA61B55D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549398"/>
              </p:ext>
            </p:extLst>
          </p:nvPr>
        </p:nvGraphicFramePr>
        <p:xfrm>
          <a:off x="-1205" y="1118015"/>
          <a:ext cx="9144000" cy="4237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B5FB82-7249-4335-A917-EA02A040F4A4}"/>
              </a:ext>
            </a:extLst>
          </p:cNvPr>
          <p:cNvSpPr txBox="1"/>
          <p:nvPr/>
        </p:nvSpPr>
        <p:spPr>
          <a:xfrm>
            <a:off x="1242542" y="5529733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type of downtime has the highest contribution and S has the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8312660-FBDF-49B9-BBB4-36A935F7C43A}"/>
              </a:ext>
            </a:extLst>
          </p:cNvPr>
          <p:cNvSpPr/>
          <p:nvPr/>
        </p:nvSpPr>
        <p:spPr>
          <a:xfrm>
            <a:off x="0" y="0"/>
            <a:ext cx="3337620" cy="6858000"/>
          </a:xfrm>
          <a:prstGeom prst="homePlate">
            <a:avLst>
              <a:gd name="adj" fmla="val 1206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227" y="2564904"/>
            <a:ext cx="2287166" cy="1325563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+mn-lt"/>
              </a:rPr>
              <a:t>Question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1584E-B400-41EB-ABF9-0C69BC447891}"/>
              </a:ext>
            </a:extLst>
          </p:cNvPr>
          <p:cNvSpPr txBox="1"/>
          <p:nvPr/>
        </p:nvSpPr>
        <p:spPr>
          <a:xfrm>
            <a:off x="5076056" y="2103239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Statement</a:t>
            </a:r>
            <a:r>
              <a:rPr lang="en-US" dirty="0"/>
              <a:t>: What could be features associated to major breakdowns?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12A6B-01D9-445F-A9E5-24146E61EA44}"/>
              </a:ext>
            </a:extLst>
          </p:cNvPr>
          <p:cNvSpPr txBox="1"/>
          <p:nvPr/>
        </p:nvSpPr>
        <p:spPr>
          <a:xfrm>
            <a:off x="5076056" y="376813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Expected outcome</a:t>
            </a:r>
            <a:r>
              <a:rPr lang="en-IN" dirty="0"/>
              <a:t>: Reasons &amp; factors affecting major breakdowns </a:t>
            </a:r>
          </a:p>
        </p:txBody>
      </p:sp>
    </p:spTree>
    <p:extLst>
      <p:ext uri="{BB962C8B-B14F-4D97-AF65-F5344CB8AC3E}">
        <p14:creationId xmlns:p14="http://schemas.microsoft.com/office/powerpoint/2010/main" val="379394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TURBINE FAILURE DATA ANALYSIS</vt:lpstr>
      <vt:lpstr>METHODOLOGY</vt:lpstr>
      <vt:lpstr>DATA CLEANING</vt:lpstr>
      <vt:lpstr>Question 1</vt:lpstr>
      <vt:lpstr>SOLUTION</vt:lpstr>
      <vt:lpstr>PowerPoint Presentation</vt:lpstr>
      <vt:lpstr>Question 2</vt:lpstr>
      <vt:lpstr>SOLUTION</vt:lpstr>
      <vt:lpstr>Question 3</vt:lpstr>
      <vt:lpstr>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Mechanism using Scotch yoke mechanism</dc:title>
  <dc:creator>Admin</dc:creator>
  <cp:lastModifiedBy>hp</cp:lastModifiedBy>
  <cp:revision>53</cp:revision>
  <dcterms:created xsi:type="dcterms:W3CDTF">2019-12-13T17:25:56Z</dcterms:created>
  <dcterms:modified xsi:type="dcterms:W3CDTF">2021-04-26T14:50:55Z</dcterms:modified>
</cp:coreProperties>
</file>