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4" r:id="rId4"/>
    <p:sldId id="275" r:id="rId5"/>
    <p:sldId id="267" r:id="rId6"/>
    <p:sldId id="259" r:id="rId7"/>
    <p:sldId id="260" r:id="rId8"/>
    <p:sldId id="261" r:id="rId9"/>
    <p:sldId id="262" r:id="rId10"/>
    <p:sldId id="263" r:id="rId11"/>
    <p:sldId id="258" r:id="rId12"/>
    <p:sldId id="268" r:id="rId13"/>
    <p:sldId id="276" r:id="rId14"/>
    <p:sldId id="277" r:id="rId15"/>
    <p:sldId id="278" r:id="rId16"/>
    <p:sldId id="28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5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4FE2262-120C-4D96-99C9-29F65005D2D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49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6C504-2BD8-47DD-8A4B-7FEA9E44BBE9}"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270449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2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8675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124036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203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36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894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47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59608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6C504-2BD8-47DD-8A4B-7FEA9E44BBE9}"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E2262-120C-4D96-99C9-29F65005D2D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585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6C504-2BD8-47DD-8A4B-7FEA9E44BBE9}"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316660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6C504-2BD8-47DD-8A4B-7FEA9E44BBE9}"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E2262-120C-4D96-99C9-29F65005D2D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076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6C504-2BD8-47DD-8A4B-7FEA9E44BBE9}"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E2262-120C-4D96-99C9-29F65005D2D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2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6C504-2BD8-47DD-8A4B-7FEA9E44BBE9}"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198688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6C504-2BD8-47DD-8A4B-7FEA9E44BBE9}"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E2262-120C-4D96-99C9-29F65005D2D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605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6C504-2BD8-47DD-8A4B-7FEA9E44BBE9}"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E2262-120C-4D96-99C9-29F65005D2D2}" type="slidenum">
              <a:rPr lang="en-US" smtClean="0"/>
              <a:t>‹#›</a:t>
            </a:fld>
            <a:endParaRPr lang="en-US"/>
          </a:p>
        </p:txBody>
      </p:sp>
    </p:spTree>
    <p:extLst>
      <p:ext uri="{BB962C8B-B14F-4D97-AF65-F5344CB8AC3E}">
        <p14:creationId xmlns:p14="http://schemas.microsoft.com/office/powerpoint/2010/main" val="409086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96C504-2BD8-47DD-8A4B-7FEA9E44BBE9}" type="datetimeFigureOut">
              <a:rPr lang="en-US" smtClean="0"/>
              <a:t>2/11/2025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FE2262-120C-4D96-99C9-29F65005D2D2}" type="slidenum">
              <a:rPr lang="en-US" smtClean="0"/>
              <a:t>‹#›</a:t>
            </a:fld>
            <a:endParaRPr lang="en-US"/>
          </a:p>
        </p:txBody>
      </p:sp>
    </p:spTree>
    <p:extLst>
      <p:ext uri="{BB962C8B-B14F-4D97-AF65-F5344CB8AC3E}">
        <p14:creationId xmlns:p14="http://schemas.microsoft.com/office/powerpoint/2010/main" val="28995612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mayankzach/spotify-music-recommendation/noteboo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08CFD-FA02-D75C-2994-09E80344CFD2}"/>
              </a:ext>
            </a:extLst>
          </p:cNvPr>
          <p:cNvSpPr>
            <a:spLocks noGrp="1"/>
          </p:cNvSpPr>
          <p:nvPr>
            <p:ph type="ctrTitle"/>
          </p:nvPr>
        </p:nvSpPr>
        <p:spPr/>
        <p:txBody>
          <a:bodyPr/>
          <a:lstStyle/>
          <a:p>
            <a:r>
              <a:rPr lang="en-US" dirty="0"/>
              <a:t>Music Recommendation System</a:t>
            </a:r>
          </a:p>
        </p:txBody>
      </p:sp>
      <p:sp>
        <p:nvSpPr>
          <p:cNvPr id="3" name="Subtitle 2">
            <a:extLst>
              <a:ext uri="{FF2B5EF4-FFF2-40B4-BE49-F238E27FC236}">
                <a16:creationId xmlns:a16="http://schemas.microsoft.com/office/drawing/2014/main" xmlns="" id="{ADFA38E4-177B-F004-0745-3875484FBF25}"/>
              </a:ext>
            </a:extLst>
          </p:cNvPr>
          <p:cNvSpPr>
            <a:spLocks noGrp="1"/>
          </p:cNvSpPr>
          <p:nvPr>
            <p:ph type="subTitle" idx="1"/>
          </p:nvPr>
        </p:nvSpPr>
        <p:spPr>
          <a:xfrm>
            <a:off x="2509520" y="3657596"/>
            <a:ext cx="7142480" cy="1645924"/>
          </a:xfrm>
        </p:spPr>
        <p:txBody>
          <a:bodyPr>
            <a:normAutofit/>
          </a:bodyPr>
          <a:lstStyle/>
          <a:p>
            <a:r>
              <a:rPr lang="en-US" dirty="0"/>
              <a:t>Name: Kalyani Bang (248520)</a:t>
            </a:r>
          </a:p>
          <a:p>
            <a:r>
              <a:rPr lang="en-US" dirty="0"/>
              <a:t>Sharayu Dange (248546)</a:t>
            </a:r>
          </a:p>
        </p:txBody>
      </p:sp>
      <p:sp>
        <p:nvSpPr>
          <p:cNvPr id="5" name="TextBox 4">
            <a:extLst>
              <a:ext uri="{FF2B5EF4-FFF2-40B4-BE49-F238E27FC236}">
                <a16:creationId xmlns:a16="http://schemas.microsoft.com/office/drawing/2014/main" xmlns="" id="{B73FBB29-C0C7-6B06-50AF-F4847C68420E}"/>
              </a:ext>
            </a:extLst>
          </p:cNvPr>
          <p:cNvSpPr txBox="1"/>
          <p:nvPr/>
        </p:nvSpPr>
        <p:spPr>
          <a:xfrm>
            <a:off x="6262793" y="4934188"/>
            <a:ext cx="3419687" cy="369332"/>
          </a:xfrm>
          <a:prstGeom prst="rect">
            <a:avLst/>
          </a:prstGeom>
          <a:noFill/>
        </p:spPr>
        <p:txBody>
          <a:bodyPr wrap="square" rtlCol="0">
            <a:spAutoFit/>
          </a:bodyPr>
          <a:lstStyle/>
          <a:p>
            <a:r>
              <a:rPr lang="en-US" b="1" dirty="0"/>
              <a:t>Guided by: Dr . Shantanu Pathak </a:t>
            </a:r>
          </a:p>
        </p:txBody>
      </p:sp>
    </p:spTree>
    <p:extLst>
      <p:ext uri="{BB962C8B-B14F-4D97-AF65-F5344CB8AC3E}">
        <p14:creationId xmlns:p14="http://schemas.microsoft.com/office/powerpoint/2010/main" val="347554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BC4AA-461C-8C26-ED86-4B0557F58DB0}"/>
              </a:ext>
            </a:extLst>
          </p:cNvPr>
          <p:cNvSpPr>
            <a:spLocks noGrp="1"/>
          </p:cNvSpPr>
          <p:nvPr>
            <p:ph type="title"/>
          </p:nvPr>
        </p:nvSpPr>
        <p:spPr/>
        <p:txBody>
          <a:bodyPr/>
          <a:lstStyle/>
          <a:p>
            <a:r>
              <a:rPr lang="en-US" dirty="0"/>
              <a:t>Analyzed key sound features</a:t>
            </a:r>
          </a:p>
        </p:txBody>
      </p:sp>
      <p:pic>
        <p:nvPicPr>
          <p:cNvPr id="5" name="Content Placeholder 4">
            <a:extLst>
              <a:ext uri="{FF2B5EF4-FFF2-40B4-BE49-F238E27FC236}">
                <a16:creationId xmlns:a16="http://schemas.microsoft.com/office/drawing/2014/main" xmlns="" id="{A34BC438-B67E-85FF-A116-74146566323B}"/>
              </a:ext>
            </a:extLst>
          </p:cNvPr>
          <p:cNvPicPr>
            <a:picLocks noGrp="1" noChangeAspect="1"/>
          </p:cNvPicPr>
          <p:nvPr>
            <p:ph idx="1"/>
          </p:nvPr>
        </p:nvPicPr>
        <p:blipFill>
          <a:blip r:embed="rId2"/>
          <a:stretch>
            <a:fillRect/>
          </a:stretch>
        </p:blipFill>
        <p:spPr>
          <a:xfrm>
            <a:off x="4914900" y="2871509"/>
            <a:ext cx="6303818" cy="2523529"/>
          </a:xfrm>
        </p:spPr>
      </p:pic>
      <p:sp>
        <p:nvSpPr>
          <p:cNvPr id="7" name="TextBox 6">
            <a:extLst>
              <a:ext uri="{FF2B5EF4-FFF2-40B4-BE49-F238E27FC236}">
                <a16:creationId xmlns:a16="http://schemas.microsoft.com/office/drawing/2014/main" xmlns="" id="{34FF0C0F-01E2-C71F-3752-43F1CB78B0FB}"/>
              </a:ext>
            </a:extLst>
          </p:cNvPr>
          <p:cNvSpPr txBox="1"/>
          <p:nvPr/>
        </p:nvSpPr>
        <p:spPr>
          <a:xfrm>
            <a:off x="1295402" y="2548343"/>
            <a:ext cx="6115050" cy="646331"/>
          </a:xfrm>
          <a:prstGeom prst="rect">
            <a:avLst/>
          </a:prstGeom>
          <a:noFill/>
        </p:spPr>
        <p:txBody>
          <a:bodyPr wrap="square">
            <a:spAutoFit/>
          </a:bodyPr>
          <a:lstStyle/>
          <a:p>
            <a:r>
              <a:rPr lang="en-US" dirty="0"/>
              <a:t>Analyzed key sound features: acousticness, danceability, energy, instrumentalness, liveness, valence</a:t>
            </a:r>
          </a:p>
        </p:txBody>
      </p:sp>
    </p:spTree>
    <p:extLst>
      <p:ext uri="{BB962C8B-B14F-4D97-AF65-F5344CB8AC3E}">
        <p14:creationId xmlns:p14="http://schemas.microsoft.com/office/powerpoint/2010/main" val="1014456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61E64-8BE4-96AE-4C1D-68AB493B7D79}"/>
              </a:ext>
            </a:extLst>
          </p:cNvPr>
          <p:cNvSpPr>
            <a:spLocks noGrp="1"/>
          </p:cNvSpPr>
          <p:nvPr>
            <p:ph type="title"/>
          </p:nvPr>
        </p:nvSpPr>
        <p:spPr/>
        <p:txBody>
          <a:bodyPr/>
          <a:lstStyle/>
          <a:p>
            <a:r>
              <a:rPr lang="en-US" dirty="0"/>
              <a:t>Content-Based Filtering</a:t>
            </a:r>
          </a:p>
        </p:txBody>
      </p:sp>
      <p:sp>
        <p:nvSpPr>
          <p:cNvPr id="3" name="Content Placeholder 2">
            <a:extLst>
              <a:ext uri="{FF2B5EF4-FFF2-40B4-BE49-F238E27FC236}">
                <a16:creationId xmlns:a16="http://schemas.microsoft.com/office/drawing/2014/main" xmlns="" id="{930B2A89-D47C-3A3B-2702-97341ED84E45}"/>
              </a:ext>
            </a:extLst>
          </p:cNvPr>
          <p:cNvSpPr>
            <a:spLocks noGrp="1"/>
          </p:cNvSpPr>
          <p:nvPr>
            <p:ph idx="1"/>
          </p:nvPr>
        </p:nvSpPr>
        <p:spPr/>
        <p:txBody>
          <a:bodyPr>
            <a:normAutofit lnSpcReduction="10000"/>
          </a:bodyPr>
          <a:lstStyle/>
          <a:p>
            <a:r>
              <a:rPr lang="en-US" dirty="0"/>
              <a:t>Content-based filtering focuses on the characteristics of the songs themselves, such as genre, tempo, and instrumentation. By analyzing these features, systems can recommend similar songs that align with a user's taste, making the listening experience more personalized and enjoyable.</a:t>
            </a:r>
          </a:p>
          <a:p>
            <a:pPr>
              <a:buFont typeface="Arial" panose="020B0604020202020204" pitchFamily="34" charset="0"/>
              <a:buChar char="•"/>
            </a:pPr>
            <a:r>
              <a:rPr lang="en-US" dirty="0"/>
              <a:t>It compares these features with songs the user has previously liked to find similarities.</a:t>
            </a:r>
          </a:p>
          <a:p>
            <a:pPr>
              <a:buFont typeface="Arial" panose="020B0604020202020204" pitchFamily="34" charset="0"/>
              <a:buChar char="•"/>
            </a:pPr>
            <a:r>
              <a:rPr lang="en-US" dirty="0"/>
              <a:t>The system calculates similarity metrics like cosine similarity to recommend the most relevant songs</a:t>
            </a:r>
          </a:p>
          <a:p>
            <a:endParaRPr lang="en-US" dirty="0"/>
          </a:p>
        </p:txBody>
      </p:sp>
    </p:spTree>
    <p:extLst>
      <p:ext uri="{BB962C8B-B14F-4D97-AF65-F5344CB8AC3E}">
        <p14:creationId xmlns:p14="http://schemas.microsoft.com/office/powerpoint/2010/main" val="1346364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0E7ACF-DEF9-64C4-CBC0-ACEDB5A31E0F}"/>
              </a:ext>
            </a:extLst>
          </p:cNvPr>
          <p:cNvSpPr>
            <a:spLocks noGrp="1"/>
          </p:cNvSpPr>
          <p:nvPr>
            <p:ph type="title"/>
          </p:nvPr>
        </p:nvSpPr>
        <p:spPr/>
        <p:txBody>
          <a:bodyPr/>
          <a:lstStyle/>
          <a:p>
            <a:r>
              <a:rPr lang="en-US" dirty="0"/>
              <a:t>Model Building</a:t>
            </a:r>
          </a:p>
        </p:txBody>
      </p:sp>
      <p:sp>
        <p:nvSpPr>
          <p:cNvPr id="4" name="Content Placeholder 3">
            <a:extLst>
              <a:ext uri="{FF2B5EF4-FFF2-40B4-BE49-F238E27FC236}">
                <a16:creationId xmlns:a16="http://schemas.microsoft.com/office/drawing/2014/main" xmlns="" id="{B7D41F18-6B08-E71B-3357-DDE9CB274778}"/>
              </a:ext>
            </a:extLst>
          </p:cNvPr>
          <p:cNvSpPr>
            <a:spLocks noGrp="1"/>
          </p:cNvSpPr>
          <p:nvPr>
            <p:ph idx="1"/>
          </p:nvPr>
        </p:nvSpPr>
        <p:spPr/>
        <p:txBody>
          <a:bodyPr/>
          <a:lstStyle/>
          <a:p>
            <a:r>
              <a:rPr lang="en-US" b="1" dirty="0"/>
              <a:t>Clustering Using K-Means</a:t>
            </a:r>
          </a:p>
          <a:p>
            <a:pPr marL="0" indent="0">
              <a:buNone/>
            </a:pPr>
            <a:r>
              <a:rPr lang="en-US" dirty="0"/>
              <a:t>•  Used K-Means clustering to group songs with similar features.</a:t>
            </a:r>
          </a:p>
          <a:p>
            <a:pPr marL="0" indent="0">
              <a:buNone/>
            </a:pPr>
            <a:r>
              <a:rPr lang="en-US" dirty="0"/>
              <a:t>•  Determined the optimal number of clusters using the Elbow </a:t>
            </a:r>
            <a:r>
              <a:rPr lang="en-US" dirty="0" smtClean="0"/>
              <a:t>Method.</a:t>
            </a:r>
            <a:endParaRPr lang="en-US" dirty="0"/>
          </a:p>
          <a:p>
            <a:pPr marL="0" indent="0">
              <a:buNone/>
            </a:pPr>
            <a:r>
              <a:rPr lang="en-US" dirty="0"/>
              <a:t>•  Assigned cluster labels to improve recommendation accuracy.</a:t>
            </a:r>
          </a:p>
          <a:p>
            <a:pPr marL="0"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737563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C6A1DE6-DFDE-C9CF-3C0C-B8B5458CC6DB}"/>
              </a:ext>
            </a:extLst>
          </p:cNvPr>
          <p:cNvSpPr txBox="1"/>
          <p:nvPr/>
        </p:nvSpPr>
        <p:spPr>
          <a:xfrm>
            <a:off x="1117600" y="907534"/>
            <a:ext cx="8544560" cy="523220"/>
          </a:xfrm>
          <a:prstGeom prst="rect">
            <a:avLst/>
          </a:prstGeom>
          <a:noFill/>
        </p:spPr>
        <p:txBody>
          <a:bodyPr wrap="square">
            <a:spAutoFit/>
          </a:bodyPr>
          <a:lstStyle/>
          <a:p>
            <a:pPr algn="ctr"/>
            <a:r>
              <a:rPr lang="en-US" sz="2800" b="1" dirty="0">
                <a:latin typeface="+mj-lt"/>
              </a:rPr>
              <a:t>Cosine Similarity for Recommendations</a:t>
            </a:r>
          </a:p>
        </p:txBody>
      </p:sp>
      <p:sp>
        <p:nvSpPr>
          <p:cNvPr id="5" name="TextBox 4">
            <a:extLst>
              <a:ext uri="{FF2B5EF4-FFF2-40B4-BE49-F238E27FC236}">
                <a16:creationId xmlns:a16="http://schemas.microsoft.com/office/drawing/2014/main" xmlns="" id="{02407299-7F42-1B1A-FF6F-650489422F95}"/>
              </a:ext>
            </a:extLst>
          </p:cNvPr>
          <p:cNvSpPr txBox="1"/>
          <p:nvPr/>
        </p:nvSpPr>
        <p:spPr>
          <a:xfrm>
            <a:off x="1117600" y="2042160"/>
            <a:ext cx="9895840" cy="3139321"/>
          </a:xfrm>
          <a:prstGeom prst="rect">
            <a:avLst/>
          </a:prstGeom>
          <a:noFill/>
        </p:spPr>
        <p:txBody>
          <a:bodyPr wrap="square" rtlCol="0">
            <a:spAutoFit/>
          </a:bodyPr>
          <a:lstStyle/>
          <a:p>
            <a:r>
              <a:rPr lang="en-US" sz="2400" dirty="0"/>
              <a:t>•   Measured similarity between songs based on their feature vectors.</a:t>
            </a:r>
          </a:p>
          <a:p>
            <a:endParaRPr lang="en-US" sz="2400" dirty="0"/>
          </a:p>
          <a:p>
            <a:r>
              <a:rPr lang="en-US" sz="2400" dirty="0"/>
              <a:t>•   Ranked recommendations based on similarity score and popularity.</a:t>
            </a:r>
          </a:p>
          <a:p>
            <a:endParaRPr lang="en-US" sz="2400" dirty="0"/>
          </a:p>
          <a:p>
            <a:r>
              <a:rPr lang="en-US" sz="2400" dirty="0"/>
              <a:t>•   Improved personalized music recommendations.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70878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DB5E64-162F-A6CB-7450-9B5C9C87F270}"/>
              </a:ext>
            </a:extLst>
          </p:cNvPr>
          <p:cNvSpPr>
            <a:spLocks noGrp="1"/>
          </p:cNvSpPr>
          <p:nvPr>
            <p:ph type="title"/>
          </p:nvPr>
        </p:nvSpPr>
        <p:spPr/>
        <p:txBody>
          <a:bodyPr/>
          <a:lstStyle/>
          <a:p>
            <a:r>
              <a:rPr lang="en-US" dirty="0"/>
              <a:t>Deployment on EC2 </a:t>
            </a:r>
          </a:p>
        </p:txBody>
      </p:sp>
      <p:pic>
        <p:nvPicPr>
          <p:cNvPr id="4" name="Content Placeholder 3">
            <a:extLst>
              <a:ext uri="{FF2B5EF4-FFF2-40B4-BE49-F238E27FC236}">
                <a16:creationId xmlns:a16="http://schemas.microsoft.com/office/drawing/2014/main" xmlns="" id="{26FCA4B5-3B4A-365B-E82F-89BCEFC636E1}"/>
              </a:ext>
            </a:extLst>
          </p:cNvPr>
          <p:cNvPicPr>
            <a:picLocks noGrp="1" noChangeAspect="1"/>
          </p:cNvPicPr>
          <p:nvPr>
            <p:ph idx="1"/>
          </p:nvPr>
        </p:nvPicPr>
        <p:blipFill>
          <a:blip r:embed="rId2"/>
          <a:stretch>
            <a:fillRect/>
          </a:stretch>
        </p:blipFill>
        <p:spPr>
          <a:xfrm>
            <a:off x="1295400" y="2733040"/>
            <a:ext cx="9601200" cy="2854960"/>
          </a:xfrm>
          <a:prstGeom prst="rect">
            <a:avLst/>
          </a:prstGeom>
        </p:spPr>
      </p:pic>
    </p:spTree>
    <p:extLst>
      <p:ext uri="{BB962C8B-B14F-4D97-AF65-F5344CB8AC3E}">
        <p14:creationId xmlns:p14="http://schemas.microsoft.com/office/powerpoint/2010/main" val="1142775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B22813F-1DE1-33C0-9E20-389EA6285256}"/>
              </a:ext>
            </a:extLst>
          </p:cNvPr>
          <p:cNvPicPr>
            <a:picLocks noChangeAspect="1"/>
          </p:cNvPicPr>
          <p:nvPr/>
        </p:nvPicPr>
        <p:blipFill>
          <a:blip r:embed="rId2"/>
          <a:stretch>
            <a:fillRect/>
          </a:stretch>
        </p:blipFill>
        <p:spPr>
          <a:xfrm>
            <a:off x="680085" y="701040"/>
            <a:ext cx="5131435" cy="2237683"/>
          </a:xfrm>
          <a:prstGeom prst="rect">
            <a:avLst/>
          </a:prstGeom>
        </p:spPr>
      </p:pic>
      <p:pic>
        <p:nvPicPr>
          <p:cNvPr id="3" name="Picture 2">
            <a:extLst>
              <a:ext uri="{FF2B5EF4-FFF2-40B4-BE49-F238E27FC236}">
                <a16:creationId xmlns:a16="http://schemas.microsoft.com/office/drawing/2014/main" xmlns="" id="{54F617FD-C94F-97A5-D031-77D9D690B950}"/>
              </a:ext>
            </a:extLst>
          </p:cNvPr>
          <p:cNvPicPr>
            <a:picLocks noChangeAspect="1"/>
          </p:cNvPicPr>
          <p:nvPr/>
        </p:nvPicPr>
        <p:blipFill>
          <a:blip r:embed="rId3"/>
          <a:stretch>
            <a:fillRect/>
          </a:stretch>
        </p:blipFill>
        <p:spPr>
          <a:xfrm>
            <a:off x="5597525" y="3162300"/>
            <a:ext cx="5731510" cy="2852420"/>
          </a:xfrm>
          <a:prstGeom prst="rect">
            <a:avLst/>
          </a:prstGeom>
        </p:spPr>
      </p:pic>
      <p:sp>
        <p:nvSpPr>
          <p:cNvPr id="4" name="TextBox 3">
            <a:extLst>
              <a:ext uri="{FF2B5EF4-FFF2-40B4-BE49-F238E27FC236}">
                <a16:creationId xmlns:a16="http://schemas.microsoft.com/office/drawing/2014/main" xmlns="" id="{8EBFA11A-3E08-CB74-4BF8-D8A538B7F08E}"/>
              </a:ext>
            </a:extLst>
          </p:cNvPr>
          <p:cNvSpPr txBox="1"/>
          <p:nvPr/>
        </p:nvSpPr>
        <p:spPr>
          <a:xfrm>
            <a:off x="5923280" y="701040"/>
            <a:ext cx="153416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a:t>Input</a:t>
            </a:r>
          </a:p>
        </p:txBody>
      </p:sp>
      <p:sp>
        <p:nvSpPr>
          <p:cNvPr id="5" name="Rectangle 4">
            <a:extLst>
              <a:ext uri="{FF2B5EF4-FFF2-40B4-BE49-F238E27FC236}">
                <a16:creationId xmlns:a16="http://schemas.microsoft.com/office/drawing/2014/main" xmlns="" id="{2199ED46-C9E6-2091-A66C-3BED271B406F}"/>
              </a:ext>
            </a:extLst>
          </p:cNvPr>
          <p:cNvSpPr/>
          <p:nvPr/>
        </p:nvSpPr>
        <p:spPr>
          <a:xfrm>
            <a:off x="2712720" y="3429000"/>
            <a:ext cx="257048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Recommendation System</a:t>
            </a:r>
          </a:p>
        </p:txBody>
      </p:sp>
    </p:spTree>
    <p:extLst>
      <p:ext uri="{BB962C8B-B14F-4D97-AF65-F5344CB8AC3E}">
        <p14:creationId xmlns:p14="http://schemas.microsoft.com/office/powerpoint/2010/main" val="4115851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marL="0" indent="0">
              <a:lnSpc>
                <a:spcPct val="200000"/>
              </a:lnSpc>
              <a:buNone/>
            </a:pPr>
            <a:r>
              <a:rPr lang="en-US" dirty="0"/>
              <a:t>• Developed a music recommendation system using content-based filtering.</a:t>
            </a:r>
          </a:p>
          <a:p>
            <a:pPr marL="0" indent="0">
              <a:lnSpc>
                <a:spcPct val="200000"/>
              </a:lnSpc>
              <a:buNone/>
            </a:pPr>
            <a:r>
              <a:rPr lang="en-US" dirty="0"/>
              <a:t>• Used clustering and similarity measures for better recommendations.</a:t>
            </a:r>
          </a:p>
          <a:p>
            <a:pPr marL="0" indent="0">
              <a:lnSpc>
                <a:spcPct val="200000"/>
              </a:lnSpc>
              <a:buNone/>
            </a:pPr>
            <a:r>
              <a:rPr lang="en-US" dirty="0"/>
              <a:t>• Future improvements can enhance real-time and personalized suggestions.</a:t>
            </a:r>
          </a:p>
          <a:p>
            <a:endParaRPr lang="en-IN" dirty="0"/>
          </a:p>
        </p:txBody>
      </p:sp>
    </p:spTree>
    <p:extLst>
      <p:ext uri="{BB962C8B-B14F-4D97-AF65-F5344CB8AC3E}">
        <p14:creationId xmlns:p14="http://schemas.microsoft.com/office/powerpoint/2010/main" val="3935453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B1507-802C-5E28-CBD8-E129CD59B4C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386867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01922-A357-6422-4BF8-A584AFEE58C2}"/>
              </a:ext>
            </a:extLst>
          </p:cNvPr>
          <p:cNvSpPr>
            <a:spLocks noGrp="1"/>
          </p:cNvSpPr>
          <p:nvPr>
            <p:ph type="title"/>
          </p:nvPr>
        </p:nvSpPr>
        <p:spPr/>
        <p:txBody>
          <a:bodyPr>
            <a:normAutofit fontScale="90000"/>
          </a:bodyPr>
          <a:lstStyle/>
          <a:p>
            <a:r>
              <a:rPr lang="en-US" dirty="0"/>
              <a:t/>
            </a:r>
            <a:br>
              <a:rPr lang="en-US" dirty="0"/>
            </a:br>
            <a:r>
              <a:rPr lang="en-US" dirty="0"/>
              <a:t>Problem Statement</a:t>
            </a:r>
            <a:endParaRPr lang="en-US" dirty="0"/>
          </a:p>
        </p:txBody>
      </p:sp>
      <p:sp>
        <p:nvSpPr>
          <p:cNvPr id="3" name="Content Placeholder 2">
            <a:extLst>
              <a:ext uri="{FF2B5EF4-FFF2-40B4-BE49-F238E27FC236}">
                <a16:creationId xmlns:a16="http://schemas.microsoft.com/office/drawing/2014/main" xmlns="" id="{841C1630-FBD2-420F-B702-CC4C9FFE5584}"/>
              </a:ext>
            </a:extLst>
          </p:cNvPr>
          <p:cNvSpPr>
            <a:spLocks noGrp="1"/>
          </p:cNvSpPr>
          <p:nvPr>
            <p:ph idx="1"/>
          </p:nvPr>
        </p:nvSpPr>
        <p:spPr/>
        <p:txBody>
          <a:bodyPr>
            <a:normAutofit/>
          </a:bodyPr>
          <a:lstStyle/>
          <a:p>
            <a:pPr marL="0" indent="0">
              <a:buNone/>
            </a:pPr>
            <a:r>
              <a:rPr lang="en-US" dirty="0"/>
              <a:t>In the digital era, music streaming platforms have vast libraries containing millions of songs. However, users often struggle to discover new music that aligns with their preferences. So the goal of this project is to develop a music recommendation system that predicts songs similar to the given input songs based on the song features. </a:t>
            </a:r>
            <a:endParaRPr lang="en-US" dirty="0"/>
          </a:p>
        </p:txBody>
      </p:sp>
    </p:spTree>
    <p:extLst>
      <p:ext uri="{BB962C8B-B14F-4D97-AF65-F5344CB8AC3E}">
        <p14:creationId xmlns:p14="http://schemas.microsoft.com/office/powerpoint/2010/main" val="168757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7D2D6-0F3F-1A47-FF48-B1FE8B525A8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xmlns="" id="{A34AD894-0C89-9BE8-F88D-4F113FF8E151}"/>
              </a:ext>
            </a:extLst>
          </p:cNvPr>
          <p:cNvSpPr>
            <a:spLocks noGrp="1"/>
          </p:cNvSpPr>
          <p:nvPr>
            <p:ph idx="1"/>
          </p:nvPr>
        </p:nvSpPr>
        <p:spPr/>
        <p:txBody>
          <a:bodyPr/>
          <a:lstStyle/>
          <a:p>
            <a:r>
              <a:rPr lang="en-IN" dirty="0">
                <a:effectLst/>
                <a:latin typeface="Times New Roman" panose="02020603050405020304" pitchFamily="18" charset="0"/>
                <a:ea typeface="Calibri" panose="020F0502020204030204" pitchFamily="34" charset="0"/>
              </a:rPr>
              <a:t>To develop a content-based filtering system for music recommendation.</a:t>
            </a:r>
          </a:p>
          <a:p>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To analyse audio features and determine their correlation with popularity.</a:t>
            </a:r>
          </a:p>
          <a:p>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To visualize the data using graphs and charts for better understanding.</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To generate  personalized music recommendations.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4670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57CC59-51CB-466B-C448-3327BF60B734}"/>
              </a:ext>
            </a:extLst>
          </p:cNvPr>
          <p:cNvSpPr>
            <a:spLocks noGrp="1"/>
          </p:cNvSpPr>
          <p:nvPr>
            <p:ph type="title"/>
          </p:nvPr>
        </p:nvSpPr>
        <p:spPr/>
        <p:txBody>
          <a:bodyPr/>
          <a:lstStyle/>
          <a:p>
            <a:r>
              <a:rPr lang="en-US" dirty="0"/>
              <a:t>Workflow</a:t>
            </a:r>
          </a:p>
        </p:txBody>
      </p:sp>
      <p:pic>
        <p:nvPicPr>
          <p:cNvPr id="4" name="Content Placeholder 3">
            <a:extLst>
              <a:ext uri="{FF2B5EF4-FFF2-40B4-BE49-F238E27FC236}">
                <a16:creationId xmlns:a16="http://schemas.microsoft.com/office/drawing/2014/main" xmlns="" id="{4FC323E8-60C0-E41C-7AF7-192371417944}"/>
              </a:ext>
            </a:extLst>
          </p:cNvPr>
          <p:cNvPicPr>
            <a:picLocks noGrp="1" noChangeAspect="1"/>
          </p:cNvPicPr>
          <p:nvPr>
            <p:ph idx="1"/>
          </p:nvPr>
        </p:nvPicPr>
        <p:blipFill>
          <a:blip r:embed="rId2"/>
          <a:stretch>
            <a:fillRect/>
          </a:stretch>
        </p:blipFill>
        <p:spPr>
          <a:xfrm>
            <a:off x="1493520" y="2557463"/>
            <a:ext cx="9403078" cy="3317875"/>
          </a:xfrm>
          <a:prstGeom prst="rect">
            <a:avLst/>
          </a:prstGeom>
        </p:spPr>
      </p:pic>
    </p:spTree>
    <p:extLst>
      <p:ext uri="{BB962C8B-B14F-4D97-AF65-F5344CB8AC3E}">
        <p14:creationId xmlns:p14="http://schemas.microsoft.com/office/powerpoint/2010/main" val="102334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AE334-F841-985E-C6E7-C795A014697C}"/>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xmlns="" id="{D1420876-7B85-7D9A-FF9B-94D8D9890A41}"/>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are using  dataset from </a:t>
            </a:r>
            <a:r>
              <a:rPr lang="en-US" sz="1800" u="sng"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Kaggle  </a:t>
            </a:r>
            <a:r>
              <a:rPr lang="en-US" sz="1800" u="sng"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https://www.kaggle.com/code/mayankzach/spotify-music-recommendation/notebook</a:t>
            </a:r>
            <a:endParaRPr lang="en-US"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data.csv - 170653, 19 Features</a:t>
            </a:r>
          </a:p>
          <a:p>
            <a:pPr marL="0" indent="0">
              <a:buNone/>
            </a:pPr>
            <a:endParaRPr lang="en-US" sz="1800" kern="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Tree>
    <p:extLst>
      <p:ext uri="{BB962C8B-B14F-4D97-AF65-F5344CB8AC3E}">
        <p14:creationId xmlns:p14="http://schemas.microsoft.com/office/powerpoint/2010/main" val="3315017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ACB729-E9A1-DDA3-F871-AB732B18A93D}"/>
              </a:ext>
            </a:extLst>
          </p:cNvPr>
          <p:cNvSpPr>
            <a:spLocks noGrp="1"/>
          </p:cNvSpPr>
          <p:nvPr>
            <p:ph type="title"/>
          </p:nvPr>
        </p:nvSpPr>
        <p:spPr/>
        <p:txBody>
          <a:bodyPr>
            <a:normAutofit fontScale="90000"/>
          </a:bodyPr>
          <a:lstStyle/>
          <a:p>
            <a:r>
              <a:rPr lang="en-US" b="1" dirty="0"/>
              <a:t>Technologies &amp; Libraries Used</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6E50296-DE35-7ADD-4EA2-2F75944088A5}"/>
              </a:ext>
            </a:extLst>
          </p:cNvPr>
          <p:cNvSpPr>
            <a:spLocks noGrp="1"/>
          </p:cNvSpPr>
          <p:nvPr>
            <p:ph idx="1"/>
          </p:nvPr>
        </p:nvSpPr>
        <p:spPr/>
        <p:txBody>
          <a:bodyPr>
            <a:normAutofit/>
          </a:bodyPr>
          <a:lstStyle/>
          <a:p>
            <a:pPr marL="0" indent="0">
              <a:buNone/>
            </a:pPr>
            <a:r>
              <a:rPr lang="en-US" b="1" dirty="0"/>
              <a:t>Python Libraries:</a:t>
            </a:r>
            <a:endParaRPr lang="en-US" dirty="0"/>
          </a:p>
          <a:p>
            <a:pPr>
              <a:buFont typeface="Arial" panose="020B0604020202020204" pitchFamily="34" charset="0"/>
              <a:buChar char="•"/>
            </a:pPr>
            <a:r>
              <a:rPr lang="en-US" dirty="0"/>
              <a:t> </a:t>
            </a:r>
            <a:r>
              <a:rPr lang="en-US" b="1" dirty="0"/>
              <a:t>Data Manipulation:</a:t>
            </a:r>
            <a:r>
              <a:rPr lang="en-US" dirty="0"/>
              <a:t> </a:t>
            </a:r>
            <a:r>
              <a:rPr lang="en-US" dirty="0" err="1"/>
              <a:t>numpy</a:t>
            </a:r>
            <a:r>
              <a:rPr lang="en-US" dirty="0"/>
              <a:t>, pandas</a:t>
            </a:r>
          </a:p>
          <a:p>
            <a:pPr>
              <a:buFont typeface="Arial" panose="020B0604020202020204" pitchFamily="34" charset="0"/>
              <a:buChar char="•"/>
            </a:pPr>
            <a:r>
              <a:rPr lang="en-US" b="1" dirty="0"/>
              <a:t>Visualization:</a:t>
            </a:r>
            <a:r>
              <a:rPr lang="en-US" dirty="0"/>
              <a:t> seaborn, matplotlib, plotly.express</a:t>
            </a:r>
          </a:p>
          <a:p>
            <a:pPr>
              <a:buFont typeface="Arial" panose="020B0604020202020204" pitchFamily="34" charset="0"/>
              <a:buChar char="•"/>
            </a:pPr>
            <a:r>
              <a:rPr lang="en-US" b="1" dirty="0"/>
              <a:t>Machine Learning:</a:t>
            </a:r>
            <a:r>
              <a:rPr lang="en-US" dirty="0"/>
              <a:t> K-Means, Elbow </a:t>
            </a:r>
            <a:r>
              <a:rPr lang="en-US" dirty="0" smtClean="0"/>
              <a:t>Method, </a:t>
            </a:r>
            <a:r>
              <a:rPr lang="en-US" dirty="0"/>
              <a:t>Cosine Similarity</a:t>
            </a:r>
          </a:p>
          <a:p>
            <a:pPr>
              <a:buFont typeface="Arial" panose="020B0604020202020204" pitchFamily="34" charset="0"/>
              <a:buChar char="•"/>
            </a:pPr>
            <a:r>
              <a:rPr lang="en-US" b="1" dirty="0"/>
              <a:t>Statistical Analysis:</a:t>
            </a:r>
            <a:r>
              <a:rPr lang="en-US" dirty="0"/>
              <a:t> </a:t>
            </a:r>
            <a:r>
              <a:rPr lang="en-US" dirty="0" err="1"/>
              <a:t>scipy</a:t>
            </a:r>
            <a:r>
              <a:rPr lang="en-US" dirty="0"/>
              <a:t> (Pearson, Spearman, Kendall correlations)</a:t>
            </a:r>
          </a:p>
          <a:p>
            <a:endParaRPr lang="en-US" dirty="0"/>
          </a:p>
        </p:txBody>
      </p:sp>
    </p:spTree>
    <p:extLst>
      <p:ext uri="{BB962C8B-B14F-4D97-AF65-F5344CB8AC3E}">
        <p14:creationId xmlns:p14="http://schemas.microsoft.com/office/powerpoint/2010/main" val="3051118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3A860-1B81-7ACF-AE9C-38ADB3574985}"/>
              </a:ext>
            </a:extLst>
          </p:cNvPr>
          <p:cNvSpPr>
            <a:spLocks noGrp="1"/>
          </p:cNvSpPr>
          <p:nvPr>
            <p:ph type="title"/>
          </p:nvPr>
        </p:nvSpPr>
        <p:spPr/>
        <p:txBody>
          <a:bodyPr>
            <a:normAutofit fontScale="90000"/>
          </a:bodyPr>
          <a:lstStyle/>
          <a:p>
            <a:r>
              <a:rPr lang="en-US" b="1" dirty="0"/>
              <a:t>Data Understanding &amp; Visualization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5C15D764-E093-C471-BCC7-36148E311E71}"/>
              </a:ext>
            </a:extLst>
          </p:cNvPr>
          <p:cNvSpPr>
            <a:spLocks noGrp="1"/>
          </p:cNvSpPr>
          <p:nvPr>
            <p:ph idx="1"/>
          </p:nvPr>
        </p:nvSpPr>
        <p:spPr/>
        <p:txBody>
          <a:bodyPr>
            <a:normAutofit fontScale="92500" lnSpcReduction="10000"/>
          </a:bodyPr>
          <a:lstStyle/>
          <a:p>
            <a:r>
              <a:rPr lang="en-US" b="1" dirty="0"/>
              <a:t>Definition:</a:t>
            </a:r>
            <a:r>
              <a:rPr lang="en-US" dirty="0"/>
              <a:t> Data understanding refers to analyzing and exploring the dataset to extract useful insights before applying models.</a:t>
            </a:r>
          </a:p>
          <a:p>
            <a:pPr marL="0" indent="0">
              <a:buNone/>
            </a:pPr>
            <a:r>
              <a:rPr lang="en-US" b="1" dirty="0"/>
              <a:t>Exploratory Data Analysis (EDA):</a:t>
            </a:r>
          </a:p>
          <a:p>
            <a:r>
              <a:rPr lang="en-US" dirty="0"/>
              <a:t>Feature Correlation by </a:t>
            </a:r>
            <a:r>
              <a:rPr lang="en-US" b="0" i="0" dirty="0">
                <a:solidFill>
                  <a:srgbClr val="1F1F1F"/>
                </a:solidFill>
                <a:effectLst/>
                <a:latin typeface="Garamond" panose="02020404030301010803" pitchFamily="18" charset="0"/>
              </a:rPr>
              <a:t>Pearson, Spearman, Kendall.</a:t>
            </a:r>
            <a:endParaRPr lang="en-US" dirty="0"/>
          </a:p>
          <a:p>
            <a:r>
              <a:rPr lang="en-US" dirty="0"/>
              <a:t>Identified trends in music over the years.</a:t>
            </a:r>
          </a:p>
          <a:p>
            <a:r>
              <a:rPr lang="en-US" dirty="0"/>
              <a:t>Grouped data by year and decade.</a:t>
            </a:r>
          </a:p>
          <a:p>
            <a:r>
              <a:rPr lang="en-US" dirty="0"/>
              <a:t>Analyzed key sound features: acousticness, danceability, energy, instrumentalness, liveness, valence</a:t>
            </a:r>
          </a:p>
          <a:p>
            <a:pPr marL="0" indent="0">
              <a:buNone/>
            </a:pPr>
            <a:endParaRPr lang="en-US" dirty="0"/>
          </a:p>
        </p:txBody>
      </p:sp>
    </p:spTree>
    <p:extLst>
      <p:ext uri="{BB962C8B-B14F-4D97-AF65-F5344CB8AC3E}">
        <p14:creationId xmlns:p14="http://schemas.microsoft.com/office/powerpoint/2010/main" val="3541094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283BFD-1564-793C-F3DA-8FE9EEF871B0}"/>
              </a:ext>
            </a:extLst>
          </p:cNvPr>
          <p:cNvSpPr>
            <a:spLocks noGrp="1"/>
          </p:cNvSpPr>
          <p:nvPr>
            <p:ph type="title"/>
          </p:nvPr>
        </p:nvSpPr>
        <p:spPr>
          <a:xfrm>
            <a:off x="1039764" y="776748"/>
            <a:ext cx="9601196" cy="1780184"/>
          </a:xfrm>
        </p:spPr>
        <p:txBody>
          <a:bodyPr>
            <a:normAutofit fontScale="90000"/>
          </a:bodyPr>
          <a:lstStyle/>
          <a:p>
            <a:r>
              <a:rPr lang="en-US" b="0" i="0" dirty="0">
                <a:solidFill>
                  <a:srgbClr val="1F1F1F"/>
                </a:solidFill>
                <a:effectLst/>
                <a:latin typeface="Garamond" panose="02020404030301010803" pitchFamily="18" charset="0"/>
              </a:rPr>
              <a:t>Feature Correlation by Pearson, Spearman, Kendall</a:t>
            </a:r>
            <a:r>
              <a:rPr lang="en-US" b="0" i="0" dirty="0">
                <a:solidFill>
                  <a:srgbClr val="1F1F1F"/>
                </a:solidFill>
                <a:effectLst/>
                <a:latin typeface="Roboto" panose="02000000000000000000" pitchFamily="2" charset="0"/>
              </a:rPr>
              <a:t/>
            </a:r>
            <a:br>
              <a:rPr lang="en-US" b="0" i="0" dirty="0">
                <a:solidFill>
                  <a:srgbClr val="1F1F1F"/>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xmlns="" id="{753A7CA0-D27A-D6E8-BA1A-FEBF7A2CE6CA}"/>
              </a:ext>
            </a:extLst>
          </p:cNvPr>
          <p:cNvSpPr>
            <a:spLocks noGrp="1"/>
          </p:cNvSpPr>
          <p:nvPr>
            <p:ph idx="1"/>
          </p:nvPr>
        </p:nvSpPr>
        <p:spPr/>
        <p:txBody>
          <a:bodyPr>
            <a:normAutofit/>
          </a:bodyPr>
          <a:lstStyle/>
          <a:p>
            <a:r>
              <a:rPr lang="en-US" b="0" i="0" dirty="0">
                <a:solidFill>
                  <a:srgbClr val="3C4043"/>
                </a:solidFill>
                <a:effectLst/>
                <a:latin typeface="Garamond" panose="02020404030301010803" pitchFamily="18" charset="0"/>
              </a:rPr>
              <a:t>Feature Correlation by considering a few features analysis with the target as </a:t>
            </a:r>
            <a:r>
              <a:rPr lang="en-US" b="1" i="0" dirty="0">
                <a:solidFill>
                  <a:srgbClr val="3C4043"/>
                </a:solidFill>
                <a:effectLst/>
                <a:latin typeface="Garamond" panose="02020404030301010803" pitchFamily="18" charset="0"/>
              </a:rPr>
              <a:t>'popularity’ </a:t>
            </a:r>
          </a:p>
          <a:p>
            <a:r>
              <a:rPr lang="en-US" dirty="0"/>
              <a:t>Normality checked using skewness and kurtosis.</a:t>
            </a:r>
            <a:endParaRPr lang="en-US" b="1" dirty="0">
              <a:solidFill>
                <a:srgbClr val="3C4043"/>
              </a:solidFill>
              <a:latin typeface="Garamond" panose="02020404030301010803" pitchFamily="18" charset="0"/>
            </a:endParaRPr>
          </a:p>
          <a:p>
            <a:r>
              <a:rPr lang="en-US" dirty="0"/>
              <a:t>Helped in selecting important features for </a:t>
            </a:r>
          </a:p>
          <a:p>
            <a:pPr marL="0" indent="0">
              <a:buNone/>
            </a:pPr>
            <a:r>
              <a:rPr lang="en-US" dirty="0"/>
              <a:t>clustering.</a:t>
            </a:r>
            <a:endParaRPr lang="en-US" b="1" i="0" dirty="0">
              <a:solidFill>
                <a:srgbClr val="3C4043"/>
              </a:solidFill>
              <a:effectLst/>
              <a:latin typeface="Garamond" panose="02020404030301010803" pitchFamily="18" charset="0"/>
            </a:endParaRPr>
          </a:p>
          <a:p>
            <a:pPr marL="0" indent="0">
              <a:lnSpc>
                <a:spcPts val="1425"/>
              </a:lnSpc>
              <a:buNone/>
            </a:pPr>
            <a:r>
              <a:rPr lang="en-US" b="0" dirty="0">
                <a:solidFill>
                  <a:srgbClr val="000000"/>
                </a:solidFill>
                <a:effectLst/>
                <a:latin typeface="Garamond" panose="02020404030301010803" pitchFamily="18" charset="0"/>
              </a:rPr>
              <a:t/>
            </a:r>
            <a:br>
              <a:rPr lang="en-US" b="0" dirty="0">
                <a:solidFill>
                  <a:srgbClr val="000000"/>
                </a:solidFill>
                <a:effectLst/>
                <a:latin typeface="Garamond" panose="02020404030301010803" pitchFamily="18" charset="0"/>
              </a:rPr>
            </a:br>
            <a:endParaRPr lang="en-US" dirty="0">
              <a:latin typeface="Garamond" panose="02020404030301010803" pitchFamily="18" charset="0"/>
            </a:endParaRPr>
          </a:p>
        </p:txBody>
      </p:sp>
    </p:spTree>
    <p:extLst>
      <p:ext uri="{BB962C8B-B14F-4D97-AF65-F5344CB8AC3E}">
        <p14:creationId xmlns:p14="http://schemas.microsoft.com/office/powerpoint/2010/main" val="2715329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B7D02-FE39-E9F4-E8B1-6253F4E5522E}"/>
              </a:ext>
            </a:extLst>
          </p:cNvPr>
          <p:cNvSpPr>
            <a:spLocks noGrp="1"/>
          </p:cNvSpPr>
          <p:nvPr>
            <p:ph type="title"/>
          </p:nvPr>
        </p:nvSpPr>
        <p:spPr/>
        <p:txBody>
          <a:bodyPr>
            <a:normAutofit/>
          </a:bodyPr>
          <a:lstStyle/>
          <a:p>
            <a:r>
              <a:rPr lang="en-US" sz="2000" b="0" i="0" dirty="0">
                <a:solidFill>
                  <a:srgbClr val="1F1F1F"/>
                </a:solidFill>
                <a:effectLst/>
                <a:latin typeface="Garamond" panose="02020404030301010803" pitchFamily="18" charset="0"/>
              </a:rPr>
              <a:t> Overall sound of music has changed from 1921 to 2020.</a:t>
            </a:r>
            <a:r>
              <a:rPr lang="en-US" sz="2000" dirty="0">
                <a:latin typeface="Garamond" panose="02020404030301010803" pitchFamily="18" charset="0"/>
              </a:rPr>
              <a:t/>
            </a:r>
            <a:br>
              <a:rPr lang="en-US" sz="2000" dirty="0">
                <a:latin typeface="Garamond" panose="02020404030301010803" pitchFamily="18" charset="0"/>
              </a:rPr>
            </a:br>
            <a:endParaRPr lang="en-US" sz="2000" dirty="0">
              <a:latin typeface="Garamond" panose="02020404030301010803" pitchFamily="18" charset="0"/>
            </a:endParaRPr>
          </a:p>
        </p:txBody>
      </p:sp>
      <p:sp>
        <p:nvSpPr>
          <p:cNvPr id="3" name="Content Placeholder 2">
            <a:extLst>
              <a:ext uri="{FF2B5EF4-FFF2-40B4-BE49-F238E27FC236}">
                <a16:creationId xmlns:a16="http://schemas.microsoft.com/office/drawing/2014/main" xmlns="" id="{6B396DD4-0918-BD41-99CD-42C41040E483}"/>
              </a:ext>
            </a:extLst>
          </p:cNvPr>
          <p:cNvSpPr>
            <a:spLocks noGrp="1"/>
          </p:cNvSpPr>
          <p:nvPr>
            <p:ph idx="1"/>
          </p:nvPr>
        </p:nvSpPr>
        <p:spPr/>
        <p:txBody>
          <a:bodyPr/>
          <a:lstStyle/>
          <a:p>
            <a:r>
              <a:rPr lang="en-US" dirty="0"/>
              <a:t>Data group by year    </a:t>
            </a:r>
          </a:p>
        </p:txBody>
      </p:sp>
      <p:pic>
        <p:nvPicPr>
          <p:cNvPr id="5" name="Picture 4">
            <a:extLst>
              <a:ext uri="{FF2B5EF4-FFF2-40B4-BE49-F238E27FC236}">
                <a16:creationId xmlns:a16="http://schemas.microsoft.com/office/drawing/2014/main" xmlns="" id="{C80D0FBB-17D4-DBC8-396D-E166177A151F}"/>
              </a:ext>
            </a:extLst>
          </p:cNvPr>
          <p:cNvPicPr>
            <a:picLocks noChangeAspect="1"/>
          </p:cNvPicPr>
          <p:nvPr/>
        </p:nvPicPr>
        <p:blipFill>
          <a:blip r:embed="rId2"/>
          <a:stretch>
            <a:fillRect/>
          </a:stretch>
        </p:blipFill>
        <p:spPr>
          <a:xfrm>
            <a:off x="5496790" y="2753278"/>
            <a:ext cx="5598583" cy="2926244"/>
          </a:xfrm>
          <a:prstGeom prst="rect">
            <a:avLst/>
          </a:prstGeom>
        </p:spPr>
      </p:pic>
    </p:spTree>
    <p:extLst>
      <p:ext uri="{BB962C8B-B14F-4D97-AF65-F5344CB8AC3E}">
        <p14:creationId xmlns:p14="http://schemas.microsoft.com/office/powerpoint/2010/main" val="2770117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1204</TotalTime>
  <Words>491</Words>
  <Application>Microsoft Office PowerPoint</Application>
  <PresentationFormat>Custom</PresentationFormat>
  <Paragraphs>64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Music Recommendation System</vt:lpstr>
      <vt:lpstr> Problem Statement</vt:lpstr>
      <vt:lpstr>Objectives</vt:lpstr>
      <vt:lpstr>Workflow</vt:lpstr>
      <vt:lpstr>Dataset Description</vt:lpstr>
      <vt:lpstr>Technologies &amp; Libraries Used </vt:lpstr>
      <vt:lpstr>Data Understanding &amp; Visualization </vt:lpstr>
      <vt:lpstr>Feature Correlation by Pearson, Spearman, Kendall </vt:lpstr>
      <vt:lpstr> Overall sound of music has changed from 1921 to 2020. </vt:lpstr>
      <vt:lpstr>Analyzed key sound features</vt:lpstr>
      <vt:lpstr>Content-Based Filtering</vt:lpstr>
      <vt:lpstr>Model Building</vt:lpstr>
      <vt:lpstr>PowerPoint Presentation</vt:lpstr>
      <vt:lpstr>Deployment on EC2 </vt:lpstr>
      <vt:lpstr>PowerPoint Presentation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Sharayu Dange</dc:creator>
  <cp:lastModifiedBy>Hp</cp:lastModifiedBy>
  <cp:revision>11</cp:revision>
  <dcterms:created xsi:type="dcterms:W3CDTF">2025-02-02T08:34:09Z</dcterms:created>
  <dcterms:modified xsi:type="dcterms:W3CDTF">2025-02-11T05:10:46Z</dcterms:modified>
</cp:coreProperties>
</file>