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256" r:id="rId5"/>
    <p:sldId id="257" r:id="rId6"/>
    <p:sldId id="283" r:id="rId7"/>
    <p:sldId id="271" r:id="rId8"/>
    <p:sldId id="278" r:id="rId9"/>
    <p:sldId id="272" r:id="rId10"/>
    <p:sldId id="276" r:id="rId11"/>
    <p:sldId id="277" r:id="rId12"/>
    <p:sldId id="273" r:id="rId13"/>
    <p:sldId id="274" r:id="rId14"/>
    <p:sldId id="258" r:id="rId15"/>
    <p:sldId id="259" r:id="rId16"/>
    <p:sldId id="260" r:id="rId17"/>
    <p:sldId id="261" r:id="rId18"/>
    <p:sldId id="262" r:id="rId19"/>
    <p:sldId id="263" r:id="rId20"/>
    <p:sldId id="264" r:id="rId21"/>
    <p:sldId id="265" r:id="rId22"/>
    <p:sldId id="279" r:id="rId23"/>
    <p:sldId id="266" r:id="rId24"/>
    <p:sldId id="280" r:id="rId25"/>
    <p:sldId id="267" r:id="rId26"/>
    <p:sldId id="281" r:id="rId27"/>
    <p:sldId id="268" r:id="rId28"/>
    <p:sldId id="282" r:id="rId29"/>
    <p:sldId id="269" r:id="rId30"/>
    <p:sldId id="270" r:id="rId31"/>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FF07B-33DE-63C7-35B2-094CABF4A84A}" v="9" dt="2021-10-08T22:00:15.307"/>
    <p1510:client id="{3E6AB927-6E2D-4325-B556-ECAE4CF541BB}" v="2" dt="2021-09-29T15:47:01.114"/>
    <p1510:client id="{61840A4E-332F-CD44-BB5B-2E629AFE64F0}" v="3" dt="2021-09-28T16:47:01.181"/>
    <p1510:client id="{8AE44982-E7EA-4FA1-B0AA-327C82E8AF84}" v="1" dt="2021-10-04T04:17:08.750"/>
    <p1510:client id="{E518E6BA-A307-4BF3-94BF-62D1B08ED62E}" v="6" dt="2021-10-06T20:45:41.709"/>
    <p1510:client id="{F7D01581-5277-40F6-AACE-2D2B73D721F7}" v="2" dt="2021-10-04T03:47:00.7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teza Alipour Langouri" userId="ae8fc58e-0c55-44ff-bafe-f906fee74784" providerId="ADAL" clId="{61840A4E-332F-CD44-BB5B-2E629AFE64F0}"/>
    <pc:docChg chg="custSel addSld modSld">
      <pc:chgData name="Morteza Alipour Langouri" userId="ae8fc58e-0c55-44ff-bafe-f906fee74784" providerId="ADAL" clId="{61840A4E-332F-CD44-BB5B-2E629AFE64F0}" dt="2021-09-28T16:47:01.181" v="20"/>
      <pc:docMkLst>
        <pc:docMk/>
      </pc:docMkLst>
      <pc:sldChg chg="addSp delSp modSp new mod">
        <pc:chgData name="Morteza Alipour Langouri" userId="ae8fc58e-0c55-44ff-bafe-f906fee74784" providerId="ADAL" clId="{61840A4E-332F-CD44-BB5B-2E629AFE64F0}" dt="2021-09-28T16:47:01.181" v="20"/>
        <pc:sldMkLst>
          <pc:docMk/>
          <pc:sldMk cId="2241049172" sldId="283"/>
        </pc:sldMkLst>
        <pc:spChg chg="mod">
          <ac:chgData name="Morteza Alipour Langouri" userId="ae8fc58e-0c55-44ff-bafe-f906fee74784" providerId="ADAL" clId="{61840A4E-332F-CD44-BB5B-2E629AFE64F0}" dt="2021-09-28T16:46:18.009" v="5" actId="1076"/>
          <ac:spMkLst>
            <pc:docMk/>
            <pc:sldMk cId="2241049172" sldId="283"/>
            <ac:spMk id="2" creationId="{DE38D7A8-88DA-8447-9F6A-B925C9D4F350}"/>
          </ac:spMkLst>
        </pc:spChg>
        <pc:spChg chg="del">
          <ac:chgData name="Morteza Alipour Langouri" userId="ae8fc58e-0c55-44ff-bafe-f906fee74784" providerId="ADAL" clId="{61840A4E-332F-CD44-BB5B-2E629AFE64F0}" dt="2021-09-28T16:46:19.762" v="6" actId="478"/>
          <ac:spMkLst>
            <pc:docMk/>
            <pc:sldMk cId="2241049172" sldId="283"/>
            <ac:spMk id="3" creationId="{A5A89C34-A86D-8241-B926-53793BF28785}"/>
          </ac:spMkLst>
        </pc:spChg>
        <pc:spChg chg="add mod">
          <ac:chgData name="Morteza Alipour Langouri" userId="ae8fc58e-0c55-44ff-bafe-f906fee74784" providerId="ADAL" clId="{61840A4E-332F-CD44-BB5B-2E629AFE64F0}" dt="2021-09-28T16:47:01.181" v="20"/>
          <ac:spMkLst>
            <pc:docMk/>
            <pc:sldMk cId="2241049172" sldId="283"/>
            <ac:spMk id="6" creationId="{2E636E40-E814-2D40-8F6B-DD5FA3986933}"/>
          </ac:spMkLst>
        </pc:spChg>
        <pc:picChg chg="add mod">
          <ac:chgData name="Morteza Alipour Langouri" userId="ae8fc58e-0c55-44ff-bafe-f906fee74784" providerId="ADAL" clId="{61840A4E-332F-CD44-BB5B-2E629AFE64F0}" dt="2021-09-28T16:46:35.587" v="9" actId="962"/>
          <ac:picMkLst>
            <pc:docMk/>
            <pc:sldMk cId="2241049172" sldId="283"/>
            <ac:picMk id="5" creationId="{43970356-A7F3-4045-A310-47524D930B07}"/>
          </ac:picMkLst>
        </pc:picChg>
      </pc:sldChg>
    </pc:docChg>
  </pc:docChgLst>
  <pc:docChgLst>
    <pc:chgData name="Laura Southwood" userId="S::southwol@mcmaster.ca::186f4163-04f6-4752-9003-7b7e487a4967" providerId="AD" clId="Web-{3E6AB927-6E2D-4325-B556-ECAE4CF541BB}"/>
    <pc:docChg chg="addSld delSld">
      <pc:chgData name="Laura Southwood" userId="S::southwol@mcmaster.ca::186f4163-04f6-4752-9003-7b7e487a4967" providerId="AD" clId="Web-{3E6AB927-6E2D-4325-B556-ECAE4CF541BB}" dt="2021-09-29T15:47:01.067" v="1"/>
      <pc:docMkLst>
        <pc:docMk/>
      </pc:docMkLst>
      <pc:sldChg chg="add del">
        <pc:chgData name="Laura Southwood" userId="S::southwol@mcmaster.ca::186f4163-04f6-4752-9003-7b7e487a4967" providerId="AD" clId="Web-{3E6AB927-6E2D-4325-B556-ECAE4CF541BB}" dt="2021-09-29T15:47:01.067" v="1"/>
        <pc:sldMkLst>
          <pc:docMk/>
          <pc:sldMk cId="427631668" sldId="272"/>
        </pc:sldMkLst>
      </pc:sldChg>
    </pc:docChg>
  </pc:docChgLst>
  <pc:docChgLst>
    <pc:chgData name="Madhuran Sivapragasam" userId="S::sivapram@mcmaster.ca::fe608a1d-fe9b-4a2f-9c40-789dbbde94d2" providerId="AD" clId="Web-{8AE44982-E7EA-4FA1-B0AA-327C82E8AF84}"/>
    <pc:docChg chg="sldOrd">
      <pc:chgData name="Madhuran Sivapragasam" userId="S::sivapram@mcmaster.ca::fe608a1d-fe9b-4a2f-9c40-789dbbde94d2" providerId="AD" clId="Web-{8AE44982-E7EA-4FA1-B0AA-327C82E8AF84}" dt="2021-10-04T04:17:08.750" v="0"/>
      <pc:docMkLst>
        <pc:docMk/>
      </pc:docMkLst>
      <pc:sldChg chg="ord">
        <pc:chgData name="Madhuran Sivapragasam" userId="S::sivapram@mcmaster.ca::fe608a1d-fe9b-4a2f-9c40-789dbbde94d2" providerId="AD" clId="Web-{8AE44982-E7EA-4FA1-B0AA-327C82E8AF84}" dt="2021-10-04T04:17:08.750" v="0"/>
        <pc:sldMkLst>
          <pc:docMk/>
          <pc:sldMk cId="3212165545" sldId="278"/>
        </pc:sldMkLst>
      </pc:sldChg>
    </pc:docChg>
  </pc:docChgLst>
  <pc:docChgLst>
    <pc:chgData name="Madhuran Sivapragasam" userId="S::sivapram@mcmaster.ca::fe608a1d-fe9b-4a2f-9c40-789dbbde94d2" providerId="AD" clId="Web-{F7D01581-5277-40F6-AACE-2D2B73D721F7}"/>
    <pc:docChg chg="sldOrd">
      <pc:chgData name="Madhuran Sivapragasam" userId="S::sivapram@mcmaster.ca::fe608a1d-fe9b-4a2f-9c40-789dbbde94d2" providerId="AD" clId="Web-{F7D01581-5277-40F6-AACE-2D2B73D721F7}" dt="2021-10-04T03:47:00.733" v="1"/>
      <pc:docMkLst>
        <pc:docMk/>
      </pc:docMkLst>
      <pc:sldChg chg="ord">
        <pc:chgData name="Madhuran Sivapragasam" userId="S::sivapram@mcmaster.ca::fe608a1d-fe9b-4a2f-9c40-789dbbde94d2" providerId="AD" clId="Web-{F7D01581-5277-40F6-AACE-2D2B73D721F7}" dt="2021-10-04T03:46:58.858" v="0"/>
        <pc:sldMkLst>
          <pc:docMk/>
          <pc:sldMk cId="1787198138" sldId="277"/>
        </pc:sldMkLst>
      </pc:sldChg>
      <pc:sldChg chg="ord">
        <pc:chgData name="Madhuran Sivapragasam" userId="S::sivapram@mcmaster.ca::fe608a1d-fe9b-4a2f-9c40-789dbbde94d2" providerId="AD" clId="Web-{F7D01581-5277-40F6-AACE-2D2B73D721F7}" dt="2021-10-04T03:47:00.733" v="1"/>
        <pc:sldMkLst>
          <pc:docMk/>
          <pc:sldMk cId="3212165545" sldId="278"/>
        </pc:sldMkLst>
      </pc:sldChg>
    </pc:docChg>
  </pc:docChgLst>
  <pc:docChgLst>
    <pc:chgData name="Eddy Neufeld" userId="S::neufee2@mcmaster.ca::eb25192e-521c-41e6-b0e4-79f419198d33" providerId="AD" clId="Web-{E518E6BA-A307-4BF3-94BF-62D1B08ED62E}"/>
    <pc:docChg chg="modSld">
      <pc:chgData name="Eddy Neufeld" userId="S::neufee2@mcmaster.ca::eb25192e-521c-41e6-b0e4-79f419198d33" providerId="AD" clId="Web-{E518E6BA-A307-4BF3-94BF-62D1B08ED62E}" dt="2021-10-06T20:45:40.038" v="1" actId="20577"/>
      <pc:docMkLst>
        <pc:docMk/>
      </pc:docMkLst>
      <pc:sldChg chg="modSp">
        <pc:chgData name="Eddy Neufeld" userId="S::neufee2@mcmaster.ca::eb25192e-521c-41e6-b0e4-79f419198d33" providerId="AD" clId="Web-{E518E6BA-A307-4BF3-94BF-62D1B08ED62E}" dt="2021-10-06T20:45:40.038" v="1" actId="20577"/>
        <pc:sldMkLst>
          <pc:docMk/>
          <pc:sldMk cId="0" sldId="259"/>
        </pc:sldMkLst>
        <pc:spChg chg="mod">
          <ac:chgData name="Eddy Neufeld" userId="S::neufee2@mcmaster.ca::eb25192e-521c-41e6-b0e4-79f419198d33" providerId="AD" clId="Web-{E518E6BA-A307-4BF3-94BF-62D1B08ED62E}" dt="2021-10-06T20:45:40.038" v="1" actId="20577"/>
          <ac:spMkLst>
            <pc:docMk/>
            <pc:sldMk cId="0" sldId="259"/>
            <ac:spMk id="2" creationId="{00000000-0000-0000-0000-000000000000}"/>
          </ac:spMkLst>
        </pc:spChg>
      </pc:sldChg>
    </pc:docChg>
  </pc:docChgLst>
  <pc:docChgLst>
    <pc:chgData name="Sheikh Afsar" userId="S::afsars@mcmaster.ca::208173a0-9d13-426e-81eb-15f5e644c6c9" providerId="AD" clId="Web-{047FF07B-33DE-63C7-35B2-094CABF4A84A}"/>
    <pc:docChg chg="addSld delSld">
      <pc:chgData name="Sheikh Afsar" userId="S::afsars@mcmaster.ca::208173a0-9d13-426e-81eb-15f5e644c6c9" providerId="AD" clId="Web-{047FF07B-33DE-63C7-35B2-094CABF4A84A}" dt="2021-10-08T22:00:11.885" v="1"/>
      <pc:docMkLst>
        <pc:docMk/>
      </pc:docMkLst>
      <pc:sldChg chg="add del">
        <pc:chgData name="Sheikh Afsar" userId="S::afsars@mcmaster.ca::208173a0-9d13-426e-81eb-15f5e644c6c9" providerId="AD" clId="Web-{047FF07B-33DE-63C7-35B2-094CABF4A84A}" dt="2021-10-08T22:00:11.885" v="1"/>
        <pc:sldMkLst>
          <pc:docMk/>
          <pc:sldMk cId="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8CB54A16-B977-4548-A74C-6794DDE21442}" type="datetimeFigureOut">
              <a:rPr lang="en-US" smtClean="0"/>
              <a:t>10/8/2021</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50A29664-0A19-804C-8E51-044F1D6CA216}" type="slidenum">
              <a:rPr lang="en-US" smtClean="0"/>
              <a:t>‹#›</a:t>
            </a:fld>
            <a:endParaRPr lang="en-US"/>
          </a:p>
        </p:txBody>
      </p:sp>
    </p:spTree>
    <p:extLst>
      <p:ext uri="{BB962C8B-B14F-4D97-AF65-F5344CB8AC3E}">
        <p14:creationId xmlns:p14="http://schemas.microsoft.com/office/powerpoint/2010/main" val="364565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29664-0A19-804C-8E51-044F1D6CA216}" type="slidenum">
              <a:rPr lang="en-US" smtClean="0"/>
              <a:t>1</a:t>
            </a:fld>
            <a:endParaRPr lang="en-US"/>
          </a:p>
        </p:txBody>
      </p:sp>
    </p:spTree>
    <p:extLst>
      <p:ext uri="{BB962C8B-B14F-4D97-AF65-F5344CB8AC3E}">
        <p14:creationId xmlns:p14="http://schemas.microsoft.com/office/powerpoint/2010/main" val="100691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a:cs typeface="Arial"/>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0355" y="871219"/>
            <a:ext cx="3244088" cy="1244600"/>
          </a:xfrm>
          <a:prstGeom prst="rect">
            <a:avLst/>
          </a:prstGeom>
        </p:spPr>
        <p:txBody>
          <a:bodyPr wrap="square" lIns="0" tIns="0" rIns="0" bIns="0">
            <a:spAutoFit/>
          </a:bodyPr>
          <a:lstStyle>
            <a:lvl1pPr>
              <a:defRPr sz="8000" b="0" i="0">
                <a:solidFill>
                  <a:schemeClr val="tx1"/>
                </a:solidFill>
                <a:latin typeface="Arial"/>
                <a:cs typeface="Arial"/>
              </a:defRPr>
            </a:lvl1pPr>
          </a:lstStyle>
          <a:p>
            <a:endParaRPr/>
          </a:p>
        </p:txBody>
      </p:sp>
      <p:sp>
        <p:nvSpPr>
          <p:cNvPr id="3" name="Holder 3"/>
          <p:cNvSpPr>
            <a:spLocks noGrp="1"/>
          </p:cNvSpPr>
          <p:nvPr>
            <p:ph type="body" idx="1"/>
          </p:nvPr>
        </p:nvSpPr>
        <p:spPr>
          <a:xfrm>
            <a:off x="1096645" y="2574543"/>
            <a:ext cx="10811510" cy="2212340"/>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10/8/2021</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5358" y="3865371"/>
            <a:ext cx="6814184" cy="1061720"/>
          </a:xfrm>
          <a:prstGeom prst="rect">
            <a:avLst/>
          </a:prstGeom>
        </p:spPr>
        <p:txBody>
          <a:bodyPr vert="horz" wrap="square" lIns="0" tIns="12700" rIns="0" bIns="0" rtlCol="0">
            <a:spAutoFit/>
          </a:bodyPr>
          <a:lstStyle/>
          <a:p>
            <a:pPr marL="12700">
              <a:lnSpc>
                <a:spcPct val="100000"/>
              </a:lnSpc>
              <a:spcBef>
                <a:spcPts val="100"/>
              </a:spcBef>
            </a:pPr>
            <a:r>
              <a:rPr sz="6800" spc="-5"/>
              <a:t>DataBase </a:t>
            </a:r>
            <a:r>
              <a:rPr sz="6800" spc="-1005"/>
              <a:t>T</a:t>
            </a:r>
            <a:r>
              <a:rPr sz="6800" spc="-5"/>
              <a:t>utorial</a:t>
            </a:r>
            <a:r>
              <a:rPr sz="100">
                <a:latin typeface="Times New Roman"/>
                <a:cs typeface="Times New Roman"/>
              </a:rPr>
              <a:t>!</a:t>
            </a:r>
          </a:p>
        </p:txBody>
      </p:sp>
      <p:sp>
        <p:nvSpPr>
          <p:cNvPr id="3" name="TextBox 2">
            <a:extLst>
              <a:ext uri="{FF2B5EF4-FFF2-40B4-BE49-F238E27FC236}">
                <a16:creationId xmlns:a16="http://schemas.microsoft.com/office/drawing/2014/main" id="{A9E9FD1D-55F3-6844-AFAB-B56A107CDD87}"/>
              </a:ext>
            </a:extLst>
          </p:cNvPr>
          <p:cNvSpPr txBox="1"/>
          <p:nvPr/>
        </p:nvSpPr>
        <p:spPr>
          <a:xfrm>
            <a:off x="4445000" y="8001000"/>
            <a:ext cx="3224473" cy="1200329"/>
          </a:xfrm>
          <a:prstGeom prst="rect">
            <a:avLst/>
          </a:prstGeom>
          <a:noFill/>
        </p:spPr>
        <p:txBody>
          <a:bodyPr wrap="none" rtlCol="0">
            <a:spAutoFit/>
          </a:bodyPr>
          <a:lstStyle/>
          <a:p>
            <a:pPr algn="ctr"/>
            <a:r>
              <a:rPr lang="en-US" sz="3600"/>
              <a:t>Sep. 27, 2021</a:t>
            </a:r>
          </a:p>
          <a:p>
            <a:pPr algn="ctr"/>
            <a:r>
              <a:rPr lang="en-US" sz="3600" err="1"/>
              <a:t>Morteza</a:t>
            </a:r>
            <a:r>
              <a:rPr lang="en-US" sz="3600"/>
              <a:t> </a:t>
            </a:r>
            <a:r>
              <a:rPr lang="en-US" sz="3600" err="1"/>
              <a:t>Alipour</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C31A-CACC-574A-A51C-C08D6E605862}"/>
              </a:ext>
            </a:extLst>
          </p:cNvPr>
          <p:cNvSpPr>
            <a:spLocks noGrp="1"/>
          </p:cNvSpPr>
          <p:nvPr>
            <p:ph type="title"/>
          </p:nvPr>
        </p:nvSpPr>
        <p:spPr>
          <a:xfrm>
            <a:off x="181634" y="208225"/>
            <a:ext cx="10811510" cy="830997"/>
          </a:xfrm>
        </p:spPr>
        <p:txBody>
          <a:bodyPr/>
          <a:lstStyle/>
          <a:p>
            <a:r>
              <a:rPr lang="en-US" sz="5400"/>
              <a:t>Many-to-Many Relation</a:t>
            </a:r>
          </a:p>
        </p:txBody>
      </p:sp>
      <p:pic>
        <p:nvPicPr>
          <p:cNvPr id="4098" name="Picture 2">
            <a:extLst>
              <a:ext uri="{FF2B5EF4-FFF2-40B4-BE49-F238E27FC236}">
                <a16:creationId xmlns:a16="http://schemas.microsoft.com/office/drawing/2014/main" id="{0CA6AE47-3F58-894D-9E4D-5C92684AC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37" y="1752600"/>
            <a:ext cx="12139925" cy="711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1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3956" y="1133982"/>
            <a:ext cx="9954260" cy="1198880"/>
          </a:xfrm>
          <a:prstGeom prst="rect">
            <a:avLst/>
          </a:prstGeom>
        </p:spPr>
        <p:txBody>
          <a:bodyPr vert="horz" wrap="square" lIns="0" tIns="12700" rIns="0" bIns="0" rtlCol="0">
            <a:spAutoFit/>
          </a:bodyPr>
          <a:lstStyle/>
          <a:p>
            <a:pPr marL="12700">
              <a:lnSpc>
                <a:spcPct val="100000"/>
              </a:lnSpc>
              <a:spcBef>
                <a:spcPts val="100"/>
              </a:spcBef>
            </a:pPr>
            <a:r>
              <a:rPr sz="7700" spc="100"/>
              <a:t>Aggregation</a:t>
            </a:r>
            <a:r>
              <a:rPr sz="7700" spc="-70"/>
              <a:t> </a:t>
            </a:r>
            <a:r>
              <a:rPr sz="7700"/>
              <a:t>Functions</a:t>
            </a:r>
          </a:p>
        </p:txBody>
      </p:sp>
      <p:sp>
        <p:nvSpPr>
          <p:cNvPr id="3" name="object 3"/>
          <p:cNvSpPr txBox="1"/>
          <p:nvPr/>
        </p:nvSpPr>
        <p:spPr>
          <a:xfrm>
            <a:off x="939800" y="36231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p:nvPr/>
        </p:nvSpPr>
        <p:spPr>
          <a:xfrm>
            <a:off x="1828800" y="3552444"/>
            <a:ext cx="10123170" cy="1666239"/>
          </a:xfrm>
          <a:prstGeom prst="rect">
            <a:avLst/>
          </a:prstGeom>
        </p:spPr>
        <p:txBody>
          <a:bodyPr vert="horz" wrap="square" lIns="0" tIns="33020" rIns="0" bIns="0" rtlCol="0">
            <a:spAutoFit/>
          </a:bodyPr>
          <a:lstStyle/>
          <a:p>
            <a:pPr marL="12700" marR="5080" algn="just">
              <a:lnSpc>
                <a:spcPts val="4300"/>
              </a:lnSpc>
              <a:spcBef>
                <a:spcPts val="260"/>
              </a:spcBef>
            </a:pPr>
            <a:r>
              <a:rPr sz="3600" spc="55">
                <a:latin typeface="Arial"/>
                <a:cs typeface="Arial"/>
              </a:rPr>
              <a:t>Aggregate </a:t>
            </a:r>
            <a:r>
              <a:rPr sz="3600" spc="25">
                <a:latin typeface="Arial"/>
                <a:cs typeface="Arial"/>
              </a:rPr>
              <a:t>function </a:t>
            </a:r>
            <a:r>
              <a:rPr sz="3600" spc="-5">
                <a:latin typeface="Arial"/>
                <a:cs typeface="Arial"/>
              </a:rPr>
              <a:t>is a </a:t>
            </a:r>
            <a:r>
              <a:rPr sz="3600" spc="25">
                <a:latin typeface="Arial"/>
                <a:cs typeface="Arial"/>
              </a:rPr>
              <a:t>function </a:t>
            </a:r>
            <a:r>
              <a:rPr sz="3600" spc="-15">
                <a:latin typeface="Arial"/>
                <a:cs typeface="Arial"/>
              </a:rPr>
              <a:t>where </a:t>
            </a:r>
            <a:r>
              <a:rPr sz="3600">
                <a:latin typeface="Arial"/>
                <a:cs typeface="Arial"/>
              </a:rPr>
              <a:t>the</a:t>
            </a:r>
            <a:r>
              <a:rPr sz="3600" spc="-100">
                <a:latin typeface="Arial"/>
                <a:cs typeface="Arial"/>
              </a:rPr>
              <a:t> </a:t>
            </a:r>
            <a:r>
              <a:rPr sz="3600" spc="-5">
                <a:latin typeface="Arial"/>
                <a:cs typeface="Arial"/>
              </a:rPr>
              <a:t>values  </a:t>
            </a:r>
            <a:r>
              <a:rPr sz="3600">
                <a:latin typeface="Arial"/>
                <a:cs typeface="Arial"/>
              </a:rPr>
              <a:t>of </a:t>
            </a:r>
            <a:r>
              <a:rPr sz="3600" spc="20">
                <a:latin typeface="Arial"/>
                <a:cs typeface="Arial"/>
              </a:rPr>
              <a:t>multiple </a:t>
            </a:r>
            <a:r>
              <a:rPr sz="3600" spc="-20">
                <a:latin typeface="Arial"/>
                <a:cs typeface="Arial"/>
              </a:rPr>
              <a:t>rows </a:t>
            </a:r>
            <a:r>
              <a:rPr sz="3600" spc="-25">
                <a:latin typeface="Arial"/>
                <a:cs typeface="Arial"/>
              </a:rPr>
              <a:t>are </a:t>
            </a:r>
            <a:r>
              <a:rPr sz="3600" spc="75">
                <a:latin typeface="Arial"/>
                <a:cs typeface="Arial"/>
              </a:rPr>
              <a:t>grouped </a:t>
            </a:r>
            <a:r>
              <a:rPr sz="3600" spc="20">
                <a:latin typeface="Arial"/>
                <a:cs typeface="Arial"/>
              </a:rPr>
              <a:t>together </a:t>
            </a:r>
            <a:r>
              <a:rPr sz="3600" spc="-5">
                <a:latin typeface="Arial"/>
                <a:cs typeface="Arial"/>
              </a:rPr>
              <a:t>as </a:t>
            </a:r>
            <a:r>
              <a:rPr sz="3600" spc="35">
                <a:latin typeface="Arial"/>
                <a:cs typeface="Arial"/>
              </a:rPr>
              <a:t>input </a:t>
            </a:r>
            <a:r>
              <a:rPr sz="3600" spc="-5">
                <a:latin typeface="Arial"/>
                <a:cs typeface="Arial"/>
              </a:rPr>
              <a:t>on  </a:t>
            </a:r>
            <a:r>
              <a:rPr sz="3600" spc="35">
                <a:latin typeface="Arial"/>
                <a:cs typeface="Arial"/>
              </a:rPr>
              <a:t>certain </a:t>
            </a:r>
            <a:r>
              <a:rPr sz="3600" spc="25">
                <a:latin typeface="Arial"/>
                <a:cs typeface="Arial"/>
              </a:rPr>
              <a:t>criteria </a:t>
            </a:r>
            <a:r>
              <a:rPr sz="3600">
                <a:latin typeface="Arial"/>
                <a:cs typeface="Arial"/>
              </a:rPr>
              <a:t>to </a:t>
            </a:r>
            <a:r>
              <a:rPr sz="3600" spc="15">
                <a:latin typeface="Arial"/>
                <a:cs typeface="Arial"/>
              </a:rPr>
              <a:t>form </a:t>
            </a:r>
            <a:r>
              <a:rPr sz="3600" spc="-5">
                <a:latin typeface="Arial"/>
                <a:cs typeface="Arial"/>
              </a:rPr>
              <a:t>a </a:t>
            </a:r>
            <a:r>
              <a:rPr sz="3600" spc="30">
                <a:latin typeface="Arial"/>
                <a:cs typeface="Arial"/>
              </a:rPr>
              <a:t>single output</a:t>
            </a:r>
            <a:r>
              <a:rPr sz="3600" spc="-110">
                <a:latin typeface="Arial"/>
                <a:cs typeface="Arial"/>
              </a:rPr>
              <a:t> </a:t>
            </a:r>
            <a:r>
              <a:rPr sz="3600" spc="-5">
                <a:latin typeface="Arial"/>
                <a:cs typeface="Arial"/>
              </a:rPr>
              <a:t>value.</a:t>
            </a:r>
            <a:endParaRPr sz="3600">
              <a:latin typeface="Arial"/>
              <a:cs typeface="Arial"/>
            </a:endParaRPr>
          </a:p>
        </p:txBody>
      </p:sp>
      <p:sp>
        <p:nvSpPr>
          <p:cNvPr id="5" name="object 5"/>
          <p:cNvSpPr txBox="1"/>
          <p:nvPr/>
        </p:nvSpPr>
        <p:spPr>
          <a:xfrm>
            <a:off x="939800" y="57948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6" name="object 6"/>
          <p:cNvSpPr txBox="1"/>
          <p:nvPr/>
        </p:nvSpPr>
        <p:spPr>
          <a:xfrm>
            <a:off x="1828800" y="5724144"/>
            <a:ext cx="5581650" cy="574040"/>
          </a:xfrm>
          <a:prstGeom prst="rect">
            <a:avLst/>
          </a:prstGeom>
        </p:spPr>
        <p:txBody>
          <a:bodyPr vert="horz" wrap="square" lIns="0" tIns="12700" rIns="0" bIns="0" rtlCol="0">
            <a:spAutoFit/>
          </a:bodyPr>
          <a:lstStyle/>
          <a:p>
            <a:pPr marL="12700">
              <a:lnSpc>
                <a:spcPct val="100000"/>
              </a:lnSpc>
              <a:spcBef>
                <a:spcPts val="100"/>
              </a:spcBef>
            </a:pPr>
            <a:r>
              <a:rPr sz="3600">
                <a:latin typeface="Arial"/>
                <a:cs typeface="Arial"/>
              </a:rPr>
              <a:t>Max, Min, </a:t>
            </a:r>
            <a:r>
              <a:rPr sz="3600" spc="-55">
                <a:latin typeface="Arial"/>
                <a:cs typeface="Arial"/>
              </a:rPr>
              <a:t>Sum, </a:t>
            </a:r>
            <a:r>
              <a:rPr sz="3600">
                <a:latin typeface="Arial"/>
                <a:cs typeface="Arial"/>
              </a:rPr>
              <a:t>Count,</a:t>
            </a:r>
            <a:r>
              <a:rPr sz="3600" spc="-15">
                <a:latin typeface="Arial"/>
                <a:cs typeface="Arial"/>
              </a:rPr>
              <a:t> </a:t>
            </a:r>
            <a:r>
              <a:rPr sz="3600" spc="40">
                <a:latin typeface="Arial"/>
                <a:cs typeface="Arial"/>
              </a:rPr>
              <a:t>Avg</a:t>
            </a:r>
            <a:endParaRPr sz="3600">
              <a:latin typeface="Arial"/>
              <a:cs typeface="Arial"/>
            </a:endParaRPr>
          </a:p>
        </p:txBody>
      </p:sp>
      <p:sp>
        <p:nvSpPr>
          <p:cNvPr id="7" name="object 7"/>
          <p:cNvSpPr txBox="1"/>
          <p:nvPr/>
        </p:nvSpPr>
        <p:spPr>
          <a:xfrm>
            <a:off x="939800" y="68743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8" name="object 8"/>
          <p:cNvSpPr txBox="1"/>
          <p:nvPr/>
        </p:nvSpPr>
        <p:spPr>
          <a:xfrm>
            <a:off x="1828800" y="6803643"/>
            <a:ext cx="8606790" cy="1120140"/>
          </a:xfrm>
          <a:prstGeom prst="rect">
            <a:avLst/>
          </a:prstGeom>
        </p:spPr>
        <p:txBody>
          <a:bodyPr vert="horz" wrap="square" lIns="0" tIns="33019" rIns="0" bIns="0" rtlCol="0">
            <a:spAutoFit/>
          </a:bodyPr>
          <a:lstStyle/>
          <a:p>
            <a:pPr marL="12700" marR="5080">
              <a:lnSpc>
                <a:spcPts val="4300"/>
              </a:lnSpc>
              <a:spcBef>
                <a:spcPts val="259"/>
              </a:spcBef>
            </a:pPr>
            <a:r>
              <a:rPr sz="3600" spc="55">
                <a:latin typeface="Arial"/>
                <a:cs typeface="Arial"/>
              </a:rPr>
              <a:t>Aggregate </a:t>
            </a:r>
            <a:r>
              <a:rPr sz="3600" spc="20">
                <a:latin typeface="Arial"/>
                <a:cs typeface="Arial"/>
              </a:rPr>
              <a:t>functions </a:t>
            </a:r>
            <a:r>
              <a:rPr sz="3600">
                <a:latin typeface="Arial"/>
                <a:cs typeface="Arial"/>
              </a:rPr>
              <a:t>often </a:t>
            </a:r>
            <a:r>
              <a:rPr sz="3600" spc="45">
                <a:latin typeface="Arial"/>
                <a:cs typeface="Arial"/>
              </a:rPr>
              <a:t>need </a:t>
            </a:r>
            <a:r>
              <a:rPr sz="3600" spc="-5">
                <a:latin typeface="Arial"/>
                <a:cs typeface="Arial"/>
              </a:rPr>
              <a:t>an</a:t>
            </a:r>
            <a:r>
              <a:rPr sz="3600" spc="-130">
                <a:latin typeface="Arial"/>
                <a:cs typeface="Arial"/>
              </a:rPr>
              <a:t> </a:t>
            </a:r>
            <a:r>
              <a:rPr sz="3600" spc="114">
                <a:latin typeface="Arial"/>
                <a:cs typeface="Arial"/>
              </a:rPr>
              <a:t>added  </a:t>
            </a:r>
            <a:r>
              <a:rPr sz="3600" spc="-80">
                <a:latin typeface="Arial"/>
                <a:cs typeface="Arial"/>
              </a:rPr>
              <a:t>GROUP </a:t>
            </a:r>
            <a:r>
              <a:rPr sz="3600" spc="-105">
                <a:latin typeface="Arial"/>
                <a:cs typeface="Arial"/>
              </a:rPr>
              <a:t>BY</a:t>
            </a:r>
            <a:r>
              <a:rPr sz="3600" spc="70">
                <a:latin typeface="Arial"/>
                <a:cs typeface="Arial"/>
              </a:rPr>
              <a:t> </a:t>
            </a:r>
            <a:r>
              <a:rPr sz="3600">
                <a:latin typeface="Arial"/>
                <a:cs typeface="Arial"/>
              </a:rPr>
              <a:t>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0164" y="1099819"/>
            <a:ext cx="3977004" cy="1244600"/>
          </a:xfrm>
          <a:prstGeom prst="rect">
            <a:avLst/>
          </a:prstGeom>
        </p:spPr>
        <p:txBody>
          <a:bodyPr vert="horz" wrap="square" lIns="0" tIns="12700" rIns="0" bIns="0" rtlCol="0" anchor="t">
            <a:spAutoFit/>
          </a:bodyPr>
          <a:lstStyle/>
          <a:p>
            <a:pPr marL="12700">
              <a:lnSpc>
                <a:spcPct val="100000"/>
              </a:lnSpc>
              <a:spcBef>
                <a:spcPts val="100"/>
              </a:spcBef>
            </a:pPr>
            <a:r>
              <a:rPr lang="en-US" spc="-5"/>
              <a:t>Example</a:t>
            </a:r>
            <a:endParaRPr spc="-5"/>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p:nvPr/>
        </p:nvSpPr>
        <p:spPr>
          <a:xfrm>
            <a:off x="1828800" y="2574543"/>
            <a:ext cx="7038975" cy="574040"/>
          </a:xfrm>
          <a:prstGeom prst="rect">
            <a:avLst/>
          </a:prstGeom>
        </p:spPr>
        <p:txBody>
          <a:bodyPr vert="horz" wrap="square" lIns="0" tIns="12700" rIns="0" bIns="0" rtlCol="0">
            <a:spAutoFit/>
          </a:bodyPr>
          <a:lstStyle/>
          <a:p>
            <a:pPr marL="12700">
              <a:lnSpc>
                <a:spcPct val="100000"/>
              </a:lnSpc>
              <a:spcBef>
                <a:spcPts val="100"/>
              </a:spcBef>
            </a:pPr>
            <a:r>
              <a:rPr sz="3600">
                <a:latin typeface="Arial"/>
                <a:cs typeface="Arial"/>
              </a:rPr>
              <a:t>If </a:t>
            </a:r>
            <a:r>
              <a:rPr sz="3600" spc="-5">
                <a:latin typeface="Arial"/>
                <a:cs typeface="Arial"/>
              </a:rPr>
              <a:t>you only want </a:t>
            </a:r>
            <a:r>
              <a:rPr sz="3600">
                <a:latin typeface="Arial"/>
                <a:cs typeface="Arial"/>
              </a:rPr>
              <a:t>to </a:t>
            </a:r>
            <a:r>
              <a:rPr sz="3600" spc="-5">
                <a:latin typeface="Arial"/>
                <a:cs typeface="Arial"/>
              </a:rPr>
              <a:t>return </a:t>
            </a:r>
            <a:r>
              <a:rPr sz="3600">
                <a:latin typeface="Arial"/>
                <a:cs typeface="Arial"/>
              </a:rPr>
              <a:t>the</a:t>
            </a:r>
            <a:r>
              <a:rPr sz="3600" spc="15">
                <a:latin typeface="Arial"/>
                <a:cs typeface="Arial"/>
              </a:rPr>
              <a:t> </a:t>
            </a:r>
            <a:r>
              <a:rPr sz="3600" spc="-55">
                <a:latin typeface="Arial"/>
                <a:cs typeface="Arial"/>
              </a:rPr>
              <a:t>SUM:</a:t>
            </a:r>
            <a:endParaRPr sz="3600">
              <a:latin typeface="Arial"/>
              <a:cs typeface="Arial"/>
            </a:endParaRPr>
          </a:p>
        </p:txBody>
      </p:sp>
      <p:sp>
        <p:nvSpPr>
          <p:cNvPr id="5" name="object 5"/>
          <p:cNvSpPr txBox="1"/>
          <p:nvPr/>
        </p:nvSpPr>
        <p:spPr>
          <a:xfrm>
            <a:off x="939800" y="48042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6" name="object 6"/>
          <p:cNvSpPr txBox="1"/>
          <p:nvPr/>
        </p:nvSpPr>
        <p:spPr>
          <a:xfrm>
            <a:off x="1828800" y="4733544"/>
            <a:ext cx="9377045" cy="1120140"/>
          </a:xfrm>
          <a:prstGeom prst="rect">
            <a:avLst/>
          </a:prstGeom>
        </p:spPr>
        <p:txBody>
          <a:bodyPr vert="horz" wrap="square" lIns="0" tIns="33020" rIns="0" bIns="0" rtlCol="0">
            <a:spAutoFit/>
          </a:bodyPr>
          <a:lstStyle/>
          <a:p>
            <a:pPr marL="12700" marR="5080">
              <a:lnSpc>
                <a:spcPts val="4300"/>
              </a:lnSpc>
              <a:spcBef>
                <a:spcPts val="260"/>
              </a:spcBef>
            </a:pPr>
            <a:r>
              <a:rPr sz="3600">
                <a:latin typeface="Arial"/>
                <a:cs typeface="Arial"/>
              </a:rPr>
              <a:t>If </a:t>
            </a:r>
            <a:r>
              <a:rPr sz="3600" spc="-5">
                <a:latin typeface="Arial"/>
                <a:cs typeface="Arial"/>
              </a:rPr>
              <a:t>you want </a:t>
            </a:r>
            <a:r>
              <a:rPr sz="3600">
                <a:latin typeface="Arial"/>
                <a:cs typeface="Arial"/>
              </a:rPr>
              <a:t>to </a:t>
            </a:r>
            <a:r>
              <a:rPr sz="3600" spc="-5">
                <a:latin typeface="Arial"/>
                <a:cs typeface="Arial"/>
              </a:rPr>
              <a:t>return </a:t>
            </a:r>
            <a:r>
              <a:rPr sz="3600">
                <a:latin typeface="Arial"/>
                <a:cs typeface="Arial"/>
              </a:rPr>
              <a:t>the </a:t>
            </a:r>
            <a:r>
              <a:rPr sz="3600" spc="-5">
                <a:latin typeface="Arial"/>
                <a:cs typeface="Arial"/>
              </a:rPr>
              <a:t>several </a:t>
            </a:r>
            <a:r>
              <a:rPr sz="3600" spc="15">
                <a:latin typeface="Arial"/>
                <a:cs typeface="Arial"/>
              </a:rPr>
              <a:t>attributes </a:t>
            </a:r>
            <a:r>
              <a:rPr sz="3600" spc="65">
                <a:latin typeface="Arial"/>
                <a:cs typeface="Arial"/>
              </a:rPr>
              <a:t>and  </a:t>
            </a:r>
            <a:r>
              <a:rPr sz="3600" spc="-55">
                <a:latin typeface="Arial"/>
                <a:cs typeface="Arial"/>
              </a:rPr>
              <a:t>SUM:</a:t>
            </a:r>
            <a:endParaRPr sz="3600">
              <a:latin typeface="Arial"/>
              <a:cs typeface="Arial"/>
            </a:endParaRPr>
          </a:p>
        </p:txBody>
      </p:sp>
      <p:sp>
        <p:nvSpPr>
          <p:cNvPr id="7" name="object 7"/>
          <p:cNvSpPr/>
          <p:nvPr/>
        </p:nvSpPr>
        <p:spPr>
          <a:xfrm>
            <a:off x="2386723" y="3484017"/>
            <a:ext cx="5976226" cy="119524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761185" y="5661672"/>
            <a:ext cx="9074581" cy="167530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9800" y="13117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3" name="object 3"/>
          <p:cNvSpPr txBox="1">
            <a:spLocks noGrp="1"/>
          </p:cNvSpPr>
          <p:nvPr>
            <p:ph type="title"/>
          </p:nvPr>
        </p:nvSpPr>
        <p:spPr>
          <a:xfrm>
            <a:off x="1828800" y="1241043"/>
            <a:ext cx="9747885" cy="1120140"/>
          </a:xfrm>
          <a:prstGeom prst="rect">
            <a:avLst/>
          </a:prstGeom>
        </p:spPr>
        <p:txBody>
          <a:bodyPr vert="horz" wrap="square" lIns="0" tIns="33020" rIns="0" bIns="0" rtlCol="0">
            <a:spAutoFit/>
          </a:bodyPr>
          <a:lstStyle/>
          <a:p>
            <a:pPr marL="12700" marR="5080">
              <a:lnSpc>
                <a:spcPts val="4300"/>
              </a:lnSpc>
              <a:spcBef>
                <a:spcPts val="260"/>
              </a:spcBef>
            </a:pPr>
            <a:r>
              <a:rPr sz="3600" spc="-5"/>
              <a:t>Find </a:t>
            </a:r>
            <a:r>
              <a:rPr sz="3600"/>
              <a:t>out </a:t>
            </a:r>
            <a:r>
              <a:rPr sz="3600" spc="5"/>
              <a:t>salary </a:t>
            </a:r>
            <a:r>
              <a:rPr sz="3600"/>
              <a:t>of </a:t>
            </a:r>
            <a:r>
              <a:rPr sz="3600" spc="-5"/>
              <a:t>all </a:t>
            </a:r>
            <a:r>
              <a:rPr sz="3600" spc="20"/>
              <a:t>employees </a:t>
            </a:r>
            <a:r>
              <a:rPr sz="3600" spc="-5"/>
              <a:t>whose </a:t>
            </a:r>
            <a:r>
              <a:rPr sz="3600" spc="5"/>
              <a:t>salary </a:t>
            </a:r>
            <a:r>
              <a:rPr sz="3600" spc="-5"/>
              <a:t>is  </a:t>
            </a:r>
            <a:r>
              <a:rPr sz="3600" spc="35"/>
              <a:t>above </a:t>
            </a:r>
            <a:r>
              <a:rPr sz="3600" spc="-5"/>
              <a:t>$25,000 </a:t>
            </a:r>
            <a:r>
              <a:rPr sz="3600"/>
              <a:t>/ </a:t>
            </a:r>
            <a:r>
              <a:rPr sz="3600" spc="-70"/>
              <a:t>year. </a:t>
            </a:r>
            <a:r>
              <a:rPr sz="3600"/>
              <a:t>(Only </a:t>
            </a:r>
            <a:r>
              <a:rPr sz="3600" spc="-5"/>
              <a:t>return</a:t>
            </a:r>
            <a:r>
              <a:rPr sz="3600" spc="40"/>
              <a:t> </a:t>
            </a:r>
            <a:r>
              <a:rPr sz="3600" spc="-55"/>
              <a:t>SUM)</a:t>
            </a:r>
            <a:endParaRPr sz="3600"/>
          </a:p>
        </p:txBody>
      </p:sp>
      <p:sp>
        <p:nvSpPr>
          <p:cNvPr id="4" name="object 4"/>
          <p:cNvSpPr txBox="1"/>
          <p:nvPr/>
        </p:nvSpPr>
        <p:spPr>
          <a:xfrm>
            <a:off x="939800" y="40168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5" name="object 5"/>
          <p:cNvSpPr txBox="1"/>
          <p:nvPr/>
        </p:nvSpPr>
        <p:spPr>
          <a:xfrm>
            <a:off x="1828800" y="3946144"/>
            <a:ext cx="9852025" cy="1120140"/>
          </a:xfrm>
          <a:prstGeom prst="rect">
            <a:avLst/>
          </a:prstGeom>
        </p:spPr>
        <p:txBody>
          <a:bodyPr vert="horz" wrap="square" lIns="0" tIns="33020" rIns="0" bIns="0" rtlCol="0">
            <a:spAutoFit/>
          </a:bodyPr>
          <a:lstStyle/>
          <a:p>
            <a:pPr marL="12700" marR="5080">
              <a:lnSpc>
                <a:spcPts val="4300"/>
              </a:lnSpc>
              <a:spcBef>
                <a:spcPts val="260"/>
              </a:spcBef>
            </a:pPr>
            <a:r>
              <a:rPr sz="3600" spc="-25">
                <a:latin typeface="Arial"/>
                <a:cs typeface="Arial"/>
              </a:rPr>
              <a:t>Return </a:t>
            </a:r>
            <a:r>
              <a:rPr sz="3600">
                <a:latin typeface="Arial"/>
                <a:cs typeface="Arial"/>
              </a:rPr>
              <a:t>the </a:t>
            </a:r>
            <a:r>
              <a:rPr sz="3600" spc="-5">
                <a:latin typeface="Arial"/>
                <a:cs typeface="Arial"/>
              </a:rPr>
              <a:t>name </a:t>
            </a:r>
            <a:r>
              <a:rPr sz="3600">
                <a:latin typeface="Arial"/>
                <a:cs typeface="Arial"/>
              </a:rPr>
              <a:t>of the </a:t>
            </a:r>
            <a:r>
              <a:rPr sz="3600" spc="45">
                <a:latin typeface="Arial"/>
                <a:cs typeface="Arial"/>
              </a:rPr>
              <a:t>department </a:t>
            </a:r>
            <a:r>
              <a:rPr sz="3600" spc="65">
                <a:latin typeface="Arial"/>
                <a:cs typeface="Arial"/>
              </a:rPr>
              <a:t>and </a:t>
            </a:r>
            <a:r>
              <a:rPr sz="3600">
                <a:latin typeface="Arial"/>
                <a:cs typeface="Arial"/>
              </a:rPr>
              <a:t>the</a:t>
            </a:r>
            <a:r>
              <a:rPr sz="3600" spc="-150">
                <a:latin typeface="Arial"/>
                <a:cs typeface="Arial"/>
              </a:rPr>
              <a:t> </a:t>
            </a:r>
            <a:r>
              <a:rPr sz="3600">
                <a:latin typeface="Arial"/>
                <a:cs typeface="Arial"/>
              </a:rPr>
              <a:t>total  </a:t>
            </a:r>
            <a:r>
              <a:rPr sz="3600" spc="-5">
                <a:latin typeface="Arial"/>
                <a:cs typeface="Arial"/>
              </a:rPr>
              <a:t>sales (in </a:t>
            </a:r>
            <a:r>
              <a:rPr sz="3600">
                <a:latin typeface="Arial"/>
                <a:cs typeface="Arial"/>
              </a:rPr>
              <a:t>the </a:t>
            </a:r>
            <a:r>
              <a:rPr sz="3600" spc="35">
                <a:latin typeface="Arial"/>
                <a:cs typeface="Arial"/>
              </a:rPr>
              <a:t>associated</a:t>
            </a:r>
            <a:r>
              <a:rPr sz="3600" spc="10">
                <a:latin typeface="Arial"/>
                <a:cs typeface="Arial"/>
              </a:rPr>
              <a:t> </a:t>
            </a:r>
            <a:r>
              <a:rPr sz="3600" spc="35">
                <a:latin typeface="Arial"/>
                <a:cs typeface="Arial"/>
              </a:rPr>
              <a:t>department).</a:t>
            </a:r>
            <a:endParaRPr sz="3600">
              <a:latin typeface="Arial"/>
              <a:cs typeface="Arial"/>
            </a:endParaRPr>
          </a:p>
        </p:txBody>
      </p:sp>
      <p:sp>
        <p:nvSpPr>
          <p:cNvPr id="6" name="object 6"/>
          <p:cNvSpPr/>
          <p:nvPr/>
        </p:nvSpPr>
        <p:spPr>
          <a:xfrm>
            <a:off x="2726220" y="2465901"/>
            <a:ext cx="6328879" cy="116629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138972" y="5650665"/>
            <a:ext cx="7218514" cy="114383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3559" y="871219"/>
            <a:ext cx="4297680" cy="1244600"/>
          </a:xfrm>
          <a:prstGeom prst="rect">
            <a:avLst/>
          </a:prstGeom>
        </p:spPr>
        <p:txBody>
          <a:bodyPr vert="horz" wrap="square" lIns="0" tIns="12700" rIns="0" bIns="0" rtlCol="0">
            <a:spAutoFit/>
          </a:bodyPr>
          <a:lstStyle/>
          <a:p>
            <a:pPr marL="12700">
              <a:lnSpc>
                <a:spcPct val="100000"/>
              </a:lnSpc>
              <a:spcBef>
                <a:spcPts val="100"/>
              </a:spcBef>
            </a:pPr>
            <a:r>
              <a:rPr spc="55"/>
              <a:t>Group</a:t>
            </a:r>
            <a:r>
              <a:rPr spc="-75"/>
              <a:t> </a:t>
            </a:r>
            <a:r>
              <a:rPr spc="215"/>
              <a:t>by</a:t>
            </a:r>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a:spLocks noGrp="1"/>
          </p:cNvSpPr>
          <p:nvPr>
            <p:ph type="body" idx="1"/>
          </p:nvPr>
        </p:nvSpPr>
        <p:spPr>
          <a:prstGeom prst="rect">
            <a:avLst/>
          </a:prstGeom>
        </p:spPr>
        <p:txBody>
          <a:bodyPr vert="horz" wrap="square" lIns="0" tIns="33020" rIns="0" bIns="0" rtlCol="0">
            <a:spAutoFit/>
          </a:bodyPr>
          <a:lstStyle/>
          <a:p>
            <a:pPr marL="744220" marR="5080">
              <a:lnSpc>
                <a:spcPts val="4300"/>
              </a:lnSpc>
              <a:spcBef>
                <a:spcPts val="260"/>
              </a:spcBef>
            </a:pPr>
            <a:r>
              <a:rPr spc="-70"/>
              <a:t>The SQL </a:t>
            </a:r>
            <a:r>
              <a:rPr spc="-80"/>
              <a:t>GROUP </a:t>
            </a:r>
            <a:r>
              <a:rPr spc="-105"/>
              <a:t>BY </a:t>
            </a:r>
            <a:r>
              <a:rPr spc="30"/>
              <a:t>clause </a:t>
            </a:r>
            <a:r>
              <a:rPr spc="65"/>
              <a:t>can </a:t>
            </a:r>
            <a:r>
              <a:rPr spc="95"/>
              <a:t>be </a:t>
            </a:r>
            <a:r>
              <a:rPr spc="45"/>
              <a:t>used </a:t>
            </a:r>
            <a:r>
              <a:rPr spc="-5"/>
              <a:t>in a  </a:t>
            </a:r>
            <a:r>
              <a:rPr spc="-135"/>
              <a:t>SELECT </a:t>
            </a:r>
            <a:r>
              <a:t>statement to </a:t>
            </a:r>
            <a:r>
              <a:rPr spc="55"/>
              <a:t>collect </a:t>
            </a:r>
            <a:r>
              <a:rPr spc="45"/>
              <a:t>data </a:t>
            </a:r>
            <a:r>
              <a:rPr spc="20"/>
              <a:t>across multiple  </a:t>
            </a:r>
            <a:r>
              <a:rPr spc="35"/>
              <a:t>records </a:t>
            </a:r>
            <a:r>
              <a:rPr spc="65"/>
              <a:t>and group </a:t>
            </a:r>
            <a:r>
              <a:t>the </a:t>
            </a:r>
            <a:r>
              <a:rPr spc="-10"/>
              <a:t>results </a:t>
            </a:r>
            <a:r>
              <a:rPr spc="95"/>
              <a:t>by </a:t>
            </a:r>
            <a:r>
              <a:rPr spc="-5"/>
              <a:t>one or </a:t>
            </a:r>
            <a:r>
              <a:rPr spc="-20"/>
              <a:t>more  </a:t>
            </a:r>
            <a:r>
              <a:rPr spc="25"/>
              <a:t>columns.</a:t>
            </a:r>
          </a:p>
        </p:txBody>
      </p:sp>
      <p:sp>
        <p:nvSpPr>
          <p:cNvPr id="5" name="object 5"/>
          <p:cNvSpPr txBox="1"/>
          <p:nvPr/>
        </p:nvSpPr>
        <p:spPr>
          <a:xfrm>
            <a:off x="939800" y="53630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6" name="object 6"/>
          <p:cNvSpPr txBox="1"/>
          <p:nvPr/>
        </p:nvSpPr>
        <p:spPr>
          <a:xfrm>
            <a:off x="1828800" y="5292344"/>
            <a:ext cx="8733790" cy="574040"/>
          </a:xfrm>
          <a:prstGeom prst="rect">
            <a:avLst/>
          </a:prstGeom>
        </p:spPr>
        <p:txBody>
          <a:bodyPr vert="horz" wrap="square" lIns="0" tIns="12700" rIns="0" bIns="0" rtlCol="0">
            <a:spAutoFit/>
          </a:bodyPr>
          <a:lstStyle/>
          <a:p>
            <a:pPr marL="12700">
              <a:lnSpc>
                <a:spcPct val="100000"/>
              </a:lnSpc>
              <a:spcBef>
                <a:spcPts val="100"/>
              </a:spcBef>
            </a:pPr>
            <a:r>
              <a:rPr sz="3600">
                <a:latin typeface="Arial"/>
                <a:cs typeface="Arial"/>
              </a:rPr>
              <a:t>It </a:t>
            </a:r>
            <a:r>
              <a:rPr sz="3600" spc="-5">
                <a:latin typeface="Arial"/>
                <a:cs typeface="Arial"/>
              </a:rPr>
              <a:t>is </a:t>
            </a:r>
            <a:r>
              <a:rPr sz="3600">
                <a:latin typeface="Arial"/>
                <a:cs typeface="Arial"/>
              </a:rPr>
              <a:t>often </a:t>
            </a:r>
            <a:r>
              <a:rPr sz="3600" spc="45">
                <a:latin typeface="Arial"/>
                <a:cs typeface="Arial"/>
              </a:rPr>
              <a:t>used </a:t>
            </a:r>
            <a:r>
              <a:rPr sz="3600" spc="-5">
                <a:latin typeface="Arial"/>
                <a:cs typeface="Arial"/>
              </a:rPr>
              <a:t>with </a:t>
            </a:r>
            <a:r>
              <a:rPr sz="3600" spc="45">
                <a:latin typeface="Arial"/>
                <a:cs typeface="Arial"/>
              </a:rPr>
              <a:t>Aggregation</a:t>
            </a:r>
            <a:r>
              <a:rPr sz="3600" spc="-60">
                <a:latin typeface="Arial"/>
                <a:cs typeface="Arial"/>
              </a:rPr>
              <a:t> </a:t>
            </a:r>
            <a:r>
              <a:rPr sz="3600">
                <a:latin typeface="Arial"/>
                <a:cs typeface="Arial"/>
              </a:rPr>
              <a:t>Functions</a:t>
            </a:r>
          </a:p>
        </p:txBody>
      </p:sp>
      <p:sp>
        <p:nvSpPr>
          <p:cNvPr id="7" name="object 7"/>
          <p:cNvSpPr/>
          <p:nvPr/>
        </p:nvSpPr>
        <p:spPr>
          <a:xfrm>
            <a:off x="1567586" y="6291186"/>
            <a:ext cx="8668613" cy="17600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1508" y="746073"/>
            <a:ext cx="6550025" cy="1521460"/>
          </a:xfrm>
          <a:prstGeom prst="rect">
            <a:avLst/>
          </a:prstGeom>
        </p:spPr>
        <p:txBody>
          <a:bodyPr vert="horz" wrap="square" lIns="0" tIns="10160" rIns="0" bIns="0" rtlCol="0">
            <a:spAutoFit/>
          </a:bodyPr>
          <a:lstStyle/>
          <a:p>
            <a:pPr marL="115570" marR="5080" indent="-103505">
              <a:lnSpc>
                <a:spcPct val="100299"/>
              </a:lnSpc>
              <a:spcBef>
                <a:spcPts val="80"/>
              </a:spcBef>
            </a:pPr>
            <a:r>
              <a:rPr sz="4900" spc="-5"/>
              <a:t>Example: </a:t>
            </a:r>
            <a:r>
              <a:rPr sz="4900" spc="85"/>
              <a:t>group </a:t>
            </a:r>
            <a:r>
              <a:rPr sz="4900" spc="130"/>
              <a:t>by</a:t>
            </a:r>
            <a:r>
              <a:rPr sz="4900" spc="-105"/>
              <a:t> </a:t>
            </a:r>
            <a:r>
              <a:rPr sz="4900" spc="85"/>
              <a:t>and  </a:t>
            </a:r>
            <a:r>
              <a:rPr sz="4900" spc="60"/>
              <a:t>Aggregation</a:t>
            </a:r>
            <a:r>
              <a:rPr sz="4900" spc="-30"/>
              <a:t> </a:t>
            </a:r>
            <a:r>
              <a:rPr sz="4900"/>
              <a:t>Functions</a:t>
            </a:r>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p:nvPr/>
        </p:nvSpPr>
        <p:spPr>
          <a:xfrm>
            <a:off x="1828800" y="2574543"/>
            <a:ext cx="10045065" cy="1666239"/>
          </a:xfrm>
          <a:prstGeom prst="rect">
            <a:avLst/>
          </a:prstGeom>
        </p:spPr>
        <p:txBody>
          <a:bodyPr vert="horz" wrap="square" lIns="0" tIns="33020" rIns="0" bIns="0" rtlCol="0">
            <a:spAutoFit/>
          </a:bodyPr>
          <a:lstStyle/>
          <a:p>
            <a:pPr marL="12700" marR="5080">
              <a:lnSpc>
                <a:spcPts val="4300"/>
              </a:lnSpc>
              <a:spcBef>
                <a:spcPts val="260"/>
              </a:spcBef>
            </a:pPr>
            <a:r>
              <a:rPr sz="3600" spc="-5">
                <a:latin typeface="Arial"/>
                <a:cs typeface="Arial"/>
              </a:rPr>
              <a:t>Uses </a:t>
            </a:r>
            <a:r>
              <a:rPr sz="3600">
                <a:latin typeface="Arial"/>
                <a:cs typeface="Arial"/>
              </a:rPr>
              <a:t>the </a:t>
            </a:r>
            <a:r>
              <a:rPr sz="3600" spc="-40">
                <a:latin typeface="Arial"/>
                <a:cs typeface="Arial"/>
              </a:rPr>
              <a:t>COUNT </a:t>
            </a:r>
            <a:r>
              <a:rPr sz="3600" spc="25">
                <a:latin typeface="Arial"/>
                <a:cs typeface="Arial"/>
              </a:rPr>
              <a:t>function </a:t>
            </a:r>
            <a:r>
              <a:rPr sz="3600">
                <a:latin typeface="Arial"/>
                <a:cs typeface="Arial"/>
              </a:rPr>
              <a:t>to </a:t>
            </a:r>
            <a:r>
              <a:rPr sz="3600" spc="-5">
                <a:latin typeface="Arial"/>
                <a:cs typeface="Arial"/>
              </a:rPr>
              <a:t>return </a:t>
            </a:r>
            <a:r>
              <a:rPr sz="3600">
                <a:latin typeface="Arial"/>
                <a:cs typeface="Arial"/>
              </a:rPr>
              <a:t>the  </a:t>
            </a:r>
            <a:r>
              <a:rPr sz="3600" spc="45">
                <a:latin typeface="Arial"/>
                <a:cs typeface="Arial"/>
              </a:rPr>
              <a:t>department </a:t>
            </a:r>
            <a:r>
              <a:rPr sz="3600" spc="65">
                <a:latin typeface="Arial"/>
                <a:cs typeface="Arial"/>
              </a:rPr>
              <a:t>and </a:t>
            </a:r>
            <a:r>
              <a:rPr sz="3600">
                <a:latin typeface="Arial"/>
                <a:cs typeface="Arial"/>
              </a:rPr>
              <a:t>the </a:t>
            </a:r>
            <a:r>
              <a:rPr sz="3600" spc="30">
                <a:latin typeface="Arial"/>
                <a:cs typeface="Arial"/>
              </a:rPr>
              <a:t>number </a:t>
            </a:r>
            <a:r>
              <a:rPr sz="3600">
                <a:latin typeface="Arial"/>
                <a:cs typeface="Arial"/>
              </a:rPr>
              <a:t>of </a:t>
            </a:r>
            <a:r>
              <a:rPr sz="3600" spc="20">
                <a:latin typeface="Arial"/>
                <a:cs typeface="Arial"/>
              </a:rPr>
              <a:t>employees </a:t>
            </a:r>
            <a:r>
              <a:rPr sz="3600" spc="-5">
                <a:latin typeface="Arial"/>
                <a:cs typeface="Arial"/>
              </a:rPr>
              <a:t>(in</a:t>
            </a:r>
            <a:r>
              <a:rPr sz="3600" spc="-215">
                <a:latin typeface="Arial"/>
                <a:cs typeface="Arial"/>
              </a:rPr>
              <a:t> </a:t>
            </a:r>
            <a:r>
              <a:rPr sz="3600">
                <a:latin typeface="Arial"/>
                <a:cs typeface="Arial"/>
              </a:rPr>
              <a:t>the  </a:t>
            </a:r>
            <a:r>
              <a:rPr sz="3600" spc="40">
                <a:latin typeface="Arial"/>
                <a:cs typeface="Arial"/>
              </a:rPr>
              <a:t>department) </a:t>
            </a:r>
            <a:r>
              <a:rPr sz="3600">
                <a:latin typeface="Arial"/>
                <a:cs typeface="Arial"/>
              </a:rPr>
              <a:t>that </a:t>
            </a:r>
            <a:r>
              <a:rPr sz="3600" spc="-5">
                <a:latin typeface="Arial"/>
                <a:cs typeface="Arial"/>
              </a:rPr>
              <a:t>make over $25,000 </a:t>
            </a:r>
            <a:r>
              <a:rPr sz="3600">
                <a:latin typeface="Arial"/>
                <a:cs typeface="Arial"/>
              </a:rPr>
              <a:t>/</a:t>
            </a:r>
            <a:r>
              <a:rPr sz="3600" spc="-30">
                <a:latin typeface="Arial"/>
                <a:cs typeface="Arial"/>
              </a:rPr>
              <a:t> </a:t>
            </a:r>
            <a:r>
              <a:rPr sz="3600" spc="-70">
                <a:latin typeface="Arial"/>
                <a:cs typeface="Arial"/>
              </a:rPr>
              <a:t>year.</a:t>
            </a:r>
            <a:endParaRPr sz="3600">
              <a:latin typeface="Arial"/>
              <a:cs typeface="Arial"/>
            </a:endParaRPr>
          </a:p>
        </p:txBody>
      </p:sp>
      <p:sp>
        <p:nvSpPr>
          <p:cNvPr id="5" name="object 5"/>
          <p:cNvSpPr txBox="1"/>
          <p:nvPr/>
        </p:nvSpPr>
        <p:spPr>
          <a:xfrm>
            <a:off x="939800" y="58964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6" name="object 6"/>
          <p:cNvSpPr txBox="1"/>
          <p:nvPr/>
        </p:nvSpPr>
        <p:spPr>
          <a:xfrm>
            <a:off x="1828800" y="5825744"/>
            <a:ext cx="9987915" cy="1666239"/>
          </a:xfrm>
          <a:prstGeom prst="rect">
            <a:avLst/>
          </a:prstGeom>
        </p:spPr>
        <p:txBody>
          <a:bodyPr vert="horz" wrap="square" lIns="0" tIns="33020" rIns="0" bIns="0" rtlCol="0">
            <a:spAutoFit/>
          </a:bodyPr>
          <a:lstStyle/>
          <a:p>
            <a:pPr marL="12700" marR="5080">
              <a:lnSpc>
                <a:spcPts val="4300"/>
              </a:lnSpc>
              <a:spcBef>
                <a:spcPts val="260"/>
              </a:spcBef>
            </a:pPr>
            <a:r>
              <a:rPr sz="3600" spc="-5">
                <a:latin typeface="Arial"/>
                <a:cs typeface="Arial"/>
              </a:rPr>
              <a:t>uses </a:t>
            </a:r>
            <a:r>
              <a:rPr sz="3600">
                <a:latin typeface="Arial"/>
                <a:cs typeface="Arial"/>
              </a:rPr>
              <a:t>the MIN </a:t>
            </a:r>
            <a:r>
              <a:rPr sz="3600" spc="25">
                <a:latin typeface="Arial"/>
                <a:cs typeface="Arial"/>
              </a:rPr>
              <a:t>function </a:t>
            </a:r>
            <a:r>
              <a:rPr sz="3600">
                <a:latin typeface="Arial"/>
                <a:cs typeface="Arial"/>
              </a:rPr>
              <a:t>to </a:t>
            </a:r>
            <a:r>
              <a:rPr sz="3600" spc="-5">
                <a:latin typeface="Arial"/>
                <a:cs typeface="Arial"/>
              </a:rPr>
              <a:t>return </a:t>
            </a:r>
            <a:r>
              <a:rPr sz="3600">
                <a:latin typeface="Arial"/>
                <a:cs typeface="Arial"/>
              </a:rPr>
              <a:t>the </a:t>
            </a:r>
            <a:r>
              <a:rPr sz="3600" spc="-5">
                <a:latin typeface="Arial"/>
                <a:cs typeface="Arial"/>
              </a:rPr>
              <a:t>name </a:t>
            </a:r>
            <a:r>
              <a:rPr sz="3600">
                <a:latin typeface="Arial"/>
                <a:cs typeface="Arial"/>
              </a:rPr>
              <a:t>of</a:t>
            </a:r>
            <a:r>
              <a:rPr sz="3600" spc="-50">
                <a:latin typeface="Arial"/>
                <a:cs typeface="Arial"/>
              </a:rPr>
              <a:t> </a:t>
            </a:r>
            <a:r>
              <a:rPr sz="3600" spc="50">
                <a:latin typeface="Arial"/>
                <a:cs typeface="Arial"/>
              </a:rPr>
              <a:t>each  </a:t>
            </a:r>
            <a:r>
              <a:rPr sz="3600" spc="45">
                <a:latin typeface="Arial"/>
                <a:cs typeface="Arial"/>
              </a:rPr>
              <a:t>department </a:t>
            </a:r>
            <a:r>
              <a:rPr sz="3600" spc="65">
                <a:latin typeface="Arial"/>
                <a:cs typeface="Arial"/>
              </a:rPr>
              <a:t>and </a:t>
            </a:r>
            <a:r>
              <a:rPr sz="3600">
                <a:latin typeface="Arial"/>
                <a:cs typeface="Arial"/>
              </a:rPr>
              <a:t>the </a:t>
            </a:r>
            <a:r>
              <a:rPr sz="3600" spc="-5">
                <a:latin typeface="Arial"/>
                <a:cs typeface="Arial"/>
              </a:rPr>
              <a:t>minimum </a:t>
            </a:r>
            <a:r>
              <a:rPr sz="3600" spc="5">
                <a:latin typeface="Arial"/>
                <a:cs typeface="Arial"/>
              </a:rPr>
              <a:t>salary </a:t>
            </a:r>
            <a:r>
              <a:rPr sz="3600" spc="-5">
                <a:latin typeface="Arial"/>
                <a:cs typeface="Arial"/>
              </a:rPr>
              <a:t>in </a:t>
            </a:r>
            <a:r>
              <a:rPr sz="3600">
                <a:latin typeface="Arial"/>
                <a:cs typeface="Arial"/>
              </a:rPr>
              <a:t>the  </a:t>
            </a:r>
            <a:r>
              <a:rPr sz="3600" spc="40">
                <a:latin typeface="Arial"/>
                <a:cs typeface="Arial"/>
              </a:rPr>
              <a:t>department.</a:t>
            </a:r>
            <a:endParaRPr sz="3600">
              <a:latin typeface="Arial"/>
              <a:cs typeface="Arial"/>
            </a:endParaRPr>
          </a:p>
        </p:txBody>
      </p:sp>
      <p:sp>
        <p:nvSpPr>
          <p:cNvPr id="7" name="object 7"/>
          <p:cNvSpPr/>
          <p:nvPr/>
        </p:nvSpPr>
        <p:spPr>
          <a:xfrm>
            <a:off x="1567294" y="4423409"/>
            <a:ext cx="9137421" cy="137405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822996" y="7681890"/>
            <a:ext cx="8346617" cy="10575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70"/>
              <a:t>Having</a:t>
            </a:r>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a:spLocks noGrp="1"/>
          </p:cNvSpPr>
          <p:nvPr>
            <p:ph type="body" idx="1"/>
          </p:nvPr>
        </p:nvSpPr>
        <p:spPr>
          <a:prstGeom prst="rect">
            <a:avLst/>
          </a:prstGeom>
        </p:spPr>
        <p:txBody>
          <a:bodyPr vert="horz" wrap="square" lIns="0" tIns="33020" rIns="0" bIns="0" rtlCol="0">
            <a:spAutoFit/>
          </a:bodyPr>
          <a:lstStyle/>
          <a:p>
            <a:pPr marL="744220" marR="5080">
              <a:lnSpc>
                <a:spcPts val="4300"/>
              </a:lnSpc>
              <a:spcBef>
                <a:spcPts val="260"/>
              </a:spcBef>
            </a:pPr>
            <a:r>
              <a:rPr spc="-70"/>
              <a:t>The SQL </a:t>
            </a:r>
            <a:r>
              <a:rPr spc="-80"/>
              <a:t>HAVING </a:t>
            </a:r>
            <a:r>
              <a:rPr spc="-5"/>
              <a:t>Clause is </a:t>
            </a:r>
            <a:r>
              <a:rPr spc="45"/>
              <a:t>used </a:t>
            </a:r>
            <a:r>
              <a:rPr spc="-5"/>
              <a:t>in </a:t>
            </a:r>
            <a:r>
              <a:rPr spc="35"/>
              <a:t>combination  </a:t>
            </a:r>
            <a:r>
              <a:rPr spc="-5"/>
              <a:t>with </a:t>
            </a:r>
            <a:r>
              <a:t>the </a:t>
            </a:r>
            <a:r>
              <a:rPr spc="-80"/>
              <a:t>GROUP </a:t>
            </a:r>
            <a:r>
              <a:rPr spc="-105"/>
              <a:t>BY </a:t>
            </a:r>
            <a:r>
              <a:rPr spc="-5"/>
              <a:t>Clause </a:t>
            </a:r>
            <a:r>
              <a:t>to </a:t>
            </a:r>
            <a:r>
              <a:rPr spc="15"/>
              <a:t>restrict </a:t>
            </a:r>
            <a:r>
              <a:t>the </a:t>
            </a:r>
            <a:r>
              <a:rPr spc="50"/>
              <a:t>groups  </a:t>
            </a:r>
            <a:r>
              <a:t>of </a:t>
            </a:r>
            <a:r>
              <a:rPr spc="20"/>
              <a:t>returned </a:t>
            </a:r>
            <a:r>
              <a:rPr spc="-20"/>
              <a:t>rows </a:t>
            </a:r>
            <a:r>
              <a:t>to </a:t>
            </a:r>
            <a:r>
              <a:rPr spc="-5"/>
              <a:t>only those whose </a:t>
            </a:r>
            <a:r>
              <a:t>the  </a:t>
            </a:r>
            <a:r>
              <a:rPr spc="40"/>
              <a:t>condition </a:t>
            </a:r>
            <a:r>
              <a:rPr spc="-5"/>
              <a:t>is</a:t>
            </a:r>
            <a:r>
              <a:rPr spc="-45"/>
              <a:t> </a:t>
            </a:r>
            <a:r>
              <a:rPr spc="-120"/>
              <a:t>TRUE.</a:t>
            </a:r>
          </a:p>
        </p:txBody>
      </p:sp>
      <p:sp>
        <p:nvSpPr>
          <p:cNvPr id="5" name="object 5"/>
          <p:cNvSpPr/>
          <p:nvPr/>
        </p:nvSpPr>
        <p:spPr>
          <a:xfrm>
            <a:off x="2194051" y="5153748"/>
            <a:ext cx="8616696" cy="19509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4088" y="871219"/>
            <a:ext cx="3977004" cy="1244600"/>
          </a:xfrm>
          <a:prstGeom prst="rect">
            <a:avLst/>
          </a:prstGeom>
        </p:spPr>
        <p:txBody>
          <a:bodyPr vert="horz" wrap="square" lIns="0" tIns="12700" rIns="0" bIns="0" rtlCol="0">
            <a:spAutoFit/>
          </a:bodyPr>
          <a:lstStyle/>
          <a:p>
            <a:pPr marL="12700">
              <a:lnSpc>
                <a:spcPct val="100000"/>
              </a:lnSpc>
              <a:spcBef>
                <a:spcPts val="100"/>
              </a:spcBef>
            </a:pPr>
            <a:r>
              <a:rPr spc="-5"/>
              <a:t>Example</a:t>
            </a:r>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p:nvPr/>
        </p:nvSpPr>
        <p:spPr>
          <a:xfrm>
            <a:off x="1828800" y="2574543"/>
            <a:ext cx="10189210" cy="3304540"/>
          </a:xfrm>
          <a:prstGeom prst="rect">
            <a:avLst/>
          </a:prstGeom>
        </p:spPr>
        <p:txBody>
          <a:bodyPr vert="horz" wrap="square" lIns="0" tIns="33020" rIns="0" bIns="0" rtlCol="0">
            <a:spAutoFit/>
          </a:bodyPr>
          <a:lstStyle/>
          <a:p>
            <a:pPr marL="12700" marR="5080">
              <a:lnSpc>
                <a:spcPts val="4300"/>
              </a:lnSpc>
              <a:spcBef>
                <a:spcPts val="260"/>
              </a:spcBef>
            </a:pPr>
            <a:r>
              <a:rPr sz="3600" spc="-5">
                <a:latin typeface="Arial"/>
                <a:cs typeface="Arial"/>
              </a:rPr>
              <a:t>use </a:t>
            </a:r>
            <a:r>
              <a:rPr sz="3600">
                <a:latin typeface="Arial"/>
                <a:cs typeface="Arial"/>
              </a:rPr>
              <a:t>the </a:t>
            </a:r>
            <a:r>
              <a:rPr sz="3600" spc="-70">
                <a:latin typeface="Arial"/>
                <a:cs typeface="Arial"/>
              </a:rPr>
              <a:t>SQL SUM </a:t>
            </a:r>
            <a:r>
              <a:rPr sz="3600" spc="25">
                <a:latin typeface="Arial"/>
                <a:cs typeface="Arial"/>
              </a:rPr>
              <a:t>function </a:t>
            </a:r>
            <a:r>
              <a:rPr sz="3600">
                <a:latin typeface="Arial"/>
                <a:cs typeface="Arial"/>
              </a:rPr>
              <a:t>to </a:t>
            </a:r>
            <a:r>
              <a:rPr sz="3600" spc="-5">
                <a:latin typeface="Arial"/>
                <a:cs typeface="Arial"/>
              </a:rPr>
              <a:t>return </a:t>
            </a:r>
            <a:r>
              <a:rPr sz="3600">
                <a:latin typeface="Arial"/>
                <a:cs typeface="Arial"/>
              </a:rPr>
              <a:t>the </a:t>
            </a:r>
            <a:r>
              <a:rPr sz="3600" spc="-5">
                <a:latin typeface="Arial"/>
                <a:cs typeface="Arial"/>
              </a:rPr>
              <a:t>name </a:t>
            </a:r>
            <a:r>
              <a:rPr sz="3600">
                <a:latin typeface="Arial"/>
                <a:cs typeface="Arial"/>
              </a:rPr>
              <a:t>of  the </a:t>
            </a:r>
            <a:r>
              <a:rPr sz="3600" spc="45">
                <a:latin typeface="Arial"/>
                <a:cs typeface="Arial"/>
              </a:rPr>
              <a:t>department </a:t>
            </a:r>
            <a:r>
              <a:rPr sz="3600" spc="65">
                <a:latin typeface="Arial"/>
                <a:cs typeface="Arial"/>
              </a:rPr>
              <a:t>and </a:t>
            </a:r>
            <a:r>
              <a:rPr sz="3600">
                <a:latin typeface="Arial"/>
                <a:cs typeface="Arial"/>
              </a:rPr>
              <a:t>the total </a:t>
            </a:r>
            <a:r>
              <a:rPr sz="3600" spc="-5">
                <a:latin typeface="Arial"/>
                <a:cs typeface="Arial"/>
              </a:rPr>
              <a:t>sales (in </a:t>
            </a:r>
            <a:r>
              <a:rPr sz="3600">
                <a:latin typeface="Arial"/>
                <a:cs typeface="Arial"/>
              </a:rPr>
              <a:t>the  </a:t>
            </a:r>
            <a:r>
              <a:rPr sz="3600" spc="35">
                <a:latin typeface="Arial"/>
                <a:cs typeface="Arial"/>
              </a:rPr>
              <a:t>associated department). </a:t>
            </a:r>
            <a:r>
              <a:rPr sz="3600" spc="-70">
                <a:latin typeface="Arial"/>
                <a:cs typeface="Arial"/>
              </a:rPr>
              <a:t>The SQL </a:t>
            </a:r>
            <a:r>
              <a:rPr sz="3600" spc="-80">
                <a:latin typeface="Arial"/>
                <a:cs typeface="Arial"/>
              </a:rPr>
              <a:t>HAVING  </a:t>
            </a:r>
            <a:r>
              <a:rPr sz="3600" spc="30">
                <a:latin typeface="Arial"/>
                <a:cs typeface="Arial"/>
              </a:rPr>
              <a:t>clause </a:t>
            </a:r>
            <a:r>
              <a:rPr sz="3600" spc="-5">
                <a:latin typeface="Arial"/>
                <a:cs typeface="Arial"/>
              </a:rPr>
              <a:t>will </a:t>
            </a:r>
            <a:r>
              <a:rPr sz="3600">
                <a:latin typeface="Arial"/>
                <a:cs typeface="Arial"/>
              </a:rPr>
              <a:t>filter the </a:t>
            </a:r>
            <a:r>
              <a:rPr sz="3600" spc="-10">
                <a:latin typeface="Arial"/>
                <a:cs typeface="Arial"/>
              </a:rPr>
              <a:t>results </a:t>
            </a:r>
            <a:r>
              <a:rPr sz="3600" spc="-5">
                <a:latin typeface="Arial"/>
                <a:cs typeface="Arial"/>
              </a:rPr>
              <a:t>so </a:t>
            </a:r>
            <a:r>
              <a:rPr sz="3600">
                <a:latin typeface="Arial"/>
                <a:cs typeface="Arial"/>
              </a:rPr>
              <a:t>that </a:t>
            </a:r>
            <a:r>
              <a:rPr sz="3600" spc="-5">
                <a:latin typeface="Arial"/>
                <a:cs typeface="Arial"/>
              </a:rPr>
              <a:t>only  </a:t>
            </a:r>
            <a:r>
              <a:rPr sz="3600" spc="40">
                <a:latin typeface="Arial"/>
                <a:cs typeface="Arial"/>
              </a:rPr>
              <a:t>departments </a:t>
            </a:r>
            <a:r>
              <a:rPr sz="3600" spc="-5">
                <a:latin typeface="Arial"/>
                <a:cs typeface="Arial"/>
              </a:rPr>
              <a:t>with sales </a:t>
            </a:r>
            <a:r>
              <a:rPr sz="3600" spc="15">
                <a:latin typeface="Arial"/>
                <a:cs typeface="Arial"/>
              </a:rPr>
              <a:t>greater </a:t>
            </a:r>
            <a:r>
              <a:rPr sz="3600" spc="-5">
                <a:latin typeface="Arial"/>
                <a:cs typeface="Arial"/>
              </a:rPr>
              <a:t>than $1000 will </a:t>
            </a:r>
            <a:r>
              <a:rPr sz="3600" spc="95">
                <a:latin typeface="Arial"/>
                <a:cs typeface="Arial"/>
              </a:rPr>
              <a:t>be  </a:t>
            </a:r>
            <a:r>
              <a:rPr sz="3600" spc="20">
                <a:latin typeface="Arial"/>
                <a:cs typeface="Arial"/>
              </a:rPr>
              <a:t>returned.</a:t>
            </a:r>
            <a:endParaRPr sz="3600">
              <a:latin typeface="Arial"/>
              <a:cs typeface="Arial"/>
            </a:endParaRPr>
          </a:p>
        </p:txBody>
      </p:sp>
      <p:sp>
        <p:nvSpPr>
          <p:cNvPr id="5" name="object 5"/>
          <p:cNvSpPr/>
          <p:nvPr/>
        </p:nvSpPr>
        <p:spPr>
          <a:xfrm>
            <a:off x="2006600" y="6248400"/>
            <a:ext cx="8425827" cy="17279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4444" y="574382"/>
            <a:ext cx="6299200" cy="1046480"/>
          </a:xfrm>
          <a:prstGeom prst="rect">
            <a:avLst/>
          </a:prstGeom>
        </p:spPr>
        <p:txBody>
          <a:bodyPr vert="horz" wrap="square" lIns="0" tIns="12700" rIns="0" bIns="0" rtlCol="0">
            <a:spAutoFit/>
          </a:bodyPr>
          <a:lstStyle/>
          <a:p>
            <a:pPr marL="12700">
              <a:lnSpc>
                <a:spcPct val="100000"/>
              </a:lnSpc>
              <a:spcBef>
                <a:spcPts val="100"/>
              </a:spcBef>
            </a:pPr>
            <a:r>
              <a:rPr sz="6700" spc="-45"/>
              <a:t>Statement</a:t>
            </a:r>
            <a:r>
              <a:rPr sz="6700" spc="-55"/>
              <a:t> </a:t>
            </a:r>
            <a:r>
              <a:rPr sz="6700" spc="45"/>
              <a:t>Order</a:t>
            </a:r>
            <a:endParaRPr sz="6700"/>
          </a:p>
        </p:txBody>
      </p:sp>
      <p:sp>
        <p:nvSpPr>
          <p:cNvPr id="3" name="object 3"/>
          <p:cNvSpPr/>
          <p:nvPr/>
        </p:nvSpPr>
        <p:spPr>
          <a:xfrm>
            <a:off x="2044700" y="2689174"/>
            <a:ext cx="6752437" cy="30783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ED4B-5B58-FF49-84A6-1F20825D6C23}"/>
              </a:ext>
            </a:extLst>
          </p:cNvPr>
          <p:cNvSpPr>
            <a:spLocks noGrp="1"/>
          </p:cNvSpPr>
          <p:nvPr>
            <p:ph type="title"/>
          </p:nvPr>
        </p:nvSpPr>
        <p:spPr>
          <a:xfrm>
            <a:off x="177800" y="0"/>
            <a:ext cx="3244088" cy="2462213"/>
          </a:xfrm>
        </p:spPr>
        <p:txBody>
          <a:bodyPr/>
          <a:lstStyle/>
          <a:p>
            <a:pPr rtl="0"/>
            <a:r>
              <a:rPr lang="en-US"/>
              <a:t>Inner Join</a:t>
            </a:r>
          </a:p>
        </p:txBody>
      </p:sp>
      <p:pic>
        <p:nvPicPr>
          <p:cNvPr id="5122" name="Picture 2">
            <a:extLst>
              <a:ext uri="{FF2B5EF4-FFF2-40B4-BE49-F238E27FC236}">
                <a16:creationId xmlns:a16="http://schemas.microsoft.com/office/drawing/2014/main" id="{0B86C732-584D-E84A-90AD-88B4BEC0C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27456"/>
            <a:ext cx="6186501" cy="98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39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a:t>Outline</a:t>
            </a:r>
          </a:p>
        </p:txBody>
      </p:sp>
      <p:sp>
        <p:nvSpPr>
          <p:cNvPr id="3" name="object 3"/>
          <p:cNvSpPr txBox="1"/>
          <p:nvPr/>
        </p:nvSpPr>
        <p:spPr>
          <a:xfrm>
            <a:off x="939800" y="39025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4" name="object 4"/>
          <p:cNvSpPr txBox="1"/>
          <p:nvPr/>
        </p:nvSpPr>
        <p:spPr>
          <a:xfrm>
            <a:off x="1828800" y="3831844"/>
            <a:ext cx="4439285" cy="574040"/>
          </a:xfrm>
          <a:prstGeom prst="rect">
            <a:avLst/>
          </a:prstGeom>
        </p:spPr>
        <p:txBody>
          <a:bodyPr vert="horz" wrap="square" lIns="0" tIns="12700" rIns="0" bIns="0" rtlCol="0">
            <a:spAutoFit/>
          </a:bodyPr>
          <a:lstStyle/>
          <a:p>
            <a:pPr marL="12700">
              <a:lnSpc>
                <a:spcPct val="100000"/>
              </a:lnSpc>
              <a:spcBef>
                <a:spcPts val="100"/>
              </a:spcBef>
            </a:pPr>
            <a:r>
              <a:rPr sz="3600" spc="45">
                <a:latin typeface="Arial"/>
                <a:cs typeface="Arial"/>
              </a:rPr>
              <a:t>Aggregation</a:t>
            </a:r>
            <a:r>
              <a:rPr sz="3600" spc="-65">
                <a:latin typeface="Arial"/>
                <a:cs typeface="Arial"/>
              </a:rPr>
              <a:t> </a:t>
            </a:r>
            <a:r>
              <a:rPr sz="3600">
                <a:latin typeface="Arial"/>
                <a:cs typeface="Arial"/>
              </a:rPr>
              <a:t>Function</a:t>
            </a:r>
          </a:p>
        </p:txBody>
      </p:sp>
      <p:sp>
        <p:nvSpPr>
          <p:cNvPr id="5" name="object 5"/>
          <p:cNvSpPr txBox="1"/>
          <p:nvPr/>
        </p:nvSpPr>
        <p:spPr>
          <a:xfrm>
            <a:off x="939800" y="49820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6" name="object 6"/>
          <p:cNvSpPr txBox="1"/>
          <p:nvPr/>
        </p:nvSpPr>
        <p:spPr>
          <a:xfrm>
            <a:off x="1828800" y="4911344"/>
            <a:ext cx="6029960" cy="574040"/>
          </a:xfrm>
          <a:prstGeom prst="rect">
            <a:avLst/>
          </a:prstGeom>
        </p:spPr>
        <p:txBody>
          <a:bodyPr vert="horz" wrap="square" lIns="0" tIns="12700" rIns="0" bIns="0" rtlCol="0">
            <a:spAutoFit/>
          </a:bodyPr>
          <a:lstStyle/>
          <a:p>
            <a:pPr marL="12700">
              <a:lnSpc>
                <a:spcPct val="100000"/>
              </a:lnSpc>
              <a:spcBef>
                <a:spcPts val="100"/>
              </a:spcBef>
            </a:pPr>
            <a:r>
              <a:rPr sz="3600" spc="25">
                <a:latin typeface="Arial"/>
                <a:cs typeface="Arial"/>
              </a:rPr>
              <a:t>Group</a:t>
            </a:r>
            <a:r>
              <a:rPr sz="3600" spc="-70">
                <a:latin typeface="Arial"/>
                <a:cs typeface="Arial"/>
              </a:rPr>
              <a:t> </a:t>
            </a:r>
            <a:r>
              <a:rPr sz="3600" spc="5">
                <a:latin typeface="Arial"/>
                <a:cs typeface="Arial"/>
              </a:rPr>
              <a:t>by/Having/Joins/Views</a:t>
            </a:r>
            <a:endParaRPr sz="3600">
              <a:latin typeface="Arial"/>
              <a:cs typeface="Arial"/>
            </a:endParaRPr>
          </a:p>
        </p:txBody>
      </p:sp>
      <p:sp>
        <p:nvSpPr>
          <p:cNvPr id="9" name="object 9"/>
          <p:cNvSpPr txBox="1"/>
          <p:nvPr/>
        </p:nvSpPr>
        <p:spPr>
          <a:xfrm>
            <a:off x="939800" y="6147414"/>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10" name="object 10"/>
          <p:cNvSpPr txBox="1"/>
          <p:nvPr/>
        </p:nvSpPr>
        <p:spPr>
          <a:xfrm>
            <a:off x="1828800" y="6076675"/>
            <a:ext cx="2084070" cy="574040"/>
          </a:xfrm>
          <a:prstGeom prst="rect">
            <a:avLst/>
          </a:prstGeom>
        </p:spPr>
        <p:txBody>
          <a:bodyPr vert="horz" wrap="square" lIns="0" tIns="12700" rIns="0" bIns="0" rtlCol="0">
            <a:spAutoFit/>
          </a:bodyPr>
          <a:lstStyle/>
          <a:p>
            <a:pPr marL="12700">
              <a:lnSpc>
                <a:spcPct val="100000"/>
              </a:lnSpc>
              <a:spcBef>
                <a:spcPts val="100"/>
              </a:spcBef>
            </a:pPr>
            <a:r>
              <a:rPr sz="3600" spc="-5">
                <a:latin typeface="Arial"/>
                <a:cs typeface="Arial"/>
              </a:rPr>
              <a:t>Questions</a:t>
            </a:r>
            <a:endParaRPr sz="3600">
              <a:latin typeface="Arial"/>
              <a:cs typeface="Arial"/>
            </a:endParaRPr>
          </a:p>
        </p:txBody>
      </p:sp>
      <p:sp>
        <p:nvSpPr>
          <p:cNvPr id="11" name="object 3">
            <a:extLst>
              <a:ext uri="{FF2B5EF4-FFF2-40B4-BE49-F238E27FC236}">
                <a16:creationId xmlns:a16="http://schemas.microsoft.com/office/drawing/2014/main" id="{D19CD282-C96D-1B4F-BCB8-74D33A4F82CB}"/>
              </a:ext>
            </a:extLst>
          </p:cNvPr>
          <p:cNvSpPr txBox="1"/>
          <p:nvPr/>
        </p:nvSpPr>
        <p:spPr>
          <a:xfrm>
            <a:off x="912004" y="289382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a:latin typeface="Arial"/>
                <a:cs typeface="Arial"/>
              </a:rPr>
              <a:t>•</a:t>
            </a:r>
            <a:endParaRPr sz="2700">
              <a:latin typeface="Arial"/>
              <a:cs typeface="Arial"/>
            </a:endParaRPr>
          </a:p>
        </p:txBody>
      </p:sp>
      <p:sp>
        <p:nvSpPr>
          <p:cNvPr id="12" name="object 4">
            <a:extLst>
              <a:ext uri="{FF2B5EF4-FFF2-40B4-BE49-F238E27FC236}">
                <a16:creationId xmlns:a16="http://schemas.microsoft.com/office/drawing/2014/main" id="{2ACA58EC-5DC1-2B4A-BCBE-37A87BAEF2E6}"/>
              </a:ext>
            </a:extLst>
          </p:cNvPr>
          <p:cNvSpPr txBox="1"/>
          <p:nvPr/>
        </p:nvSpPr>
        <p:spPr>
          <a:xfrm>
            <a:off x="1801004" y="2823084"/>
            <a:ext cx="4439285" cy="566822"/>
          </a:xfrm>
          <a:prstGeom prst="rect">
            <a:avLst/>
          </a:prstGeom>
        </p:spPr>
        <p:txBody>
          <a:bodyPr vert="horz" wrap="square" lIns="0" tIns="12700" rIns="0" bIns="0" rtlCol="0">
            <a:spAutoFit/>
          </a:bodyPr>
          <a:lstStyle/>
          <a:p>
            <a:pPr marL="12700">
              <a:lnSpc>
                <a:spcPct val="100000"/>
              </a:lnSpc>
              <a:spcBef>
                <a:spcPts val="100"/>
              </a:spcBef>
            </a:pPr>
            <a:r>
              <a:rPr lang="en-GB" sz="3600" spc="45">
                <a:latin typeface="Arial"/>
                <a:cs typeface="Arial"/>
              </a:rPr>
              <a:t>ER Schema Mapping</a:t>
            </a:r>
            <a:endParaRPr sz="3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0912" y="928509"/>
            <a:ext cx="6570345" cy="1137920"/>
          </a:xfrm>
          <a:prstGeom prst="rect">
            <a:avLst/>
          </a:prstGeom>
        </p:spPr>
        <p:txBody>
          <a:bodyPr vert="horz" wrap="square" lIns="0" tIns="12700" rIns="0" bIns="0" rtlCol="0">
            <a:spAutoFit/>
          </a:bodyPr>
          <a:lstStyle/>
          <a:p>
            <a:pPr marL="12700">
              <a:lnSpc>
                <a:spcPct val="100000"/>
              </a:lnSpc>
              <a:spcBef>
                <a:spcPts val="100"/>
              </a:spcBef>
            </a:pPr>
            <a:r>
              <a:rPr sz="7300"/>
              <a:t>Left Outer</a:t>
            </a:r>
            <a:r>
              <a:rPr sz="7300" spc="-80"/>
              <a:t> </a:t>
            </a:r>
            <a:r>
              <a:rPr sz="7300" spc="-5"/>
              <a:t>Joins</a:t>
            </a:r>
            <a:endParaRPr sz="7300"/>
          </a:p>
        </p:txBody>
      </p:sp>
      <p:sp>
        <p:nvSpPr>
          <p:cNvPr id="3" name="object 3"/>
          <p:cNvSpPr/>
          <p:nvPr/>
        </p:nvSpPr>
        <p:spPr>
          <a:xfrm>
            <a:off x="3206596" y="2813258"/>
            <a:ext cx="4183758" cy="56639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B519-EDFB-A644-9A4B-76EDBD82E986}"/>
              </a:ext>
            </a:extLst>
          </p:cNvPr>
          <p:cNvSpPr>
            <a:spLocks noGrp="1"/>
          </p:cNvSpPr>
          <p:nvPr>
            <p:ph type="title"/>
          </p:nvPr>
        </p:nvSpPr>
        <p:spPr>
          <a:xfrm>
            <a:off x="101600" y="152400"/>
            <a:ext cx="3244088" cy="3693319"/>
          </a:xfrm>
        </p:spPr>
        <p:txBody>
          <a:bodyPr/>
          <a:lstStyle/>
          <a:p>
            <a:pPr rtl="0"/>
            <a:r>
              <a:rPr lang="en-US"/>
              <a:t>Left Outer Join</a:t>
            </a:r>
          </a:p>
        </p:txBody>
      </p:sp>
      <p:pic>
        <p:nvPicPr>
          <p:cNvPr id="6146" name="Picture 2">
            <a:extLst>
              <a:ext uri="{FF2B5EF4-FFF2-40B4-BE49-F238E27FC236}">
                <a16:creationId xmlns:a16="http://schemas.microsoft.com/office/drawing/2014/main" id="{CBCCDC8B-1482-324C-AD3C-C9AA6DA2B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0"/>
            <a:ext cx="5889625" cy="97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19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0912" y="928509"/>
            <a:ext cx="7187565" cy="1137920"/>
          </a:xfrm>
          <a:prstGeom prst="rect">
            <a:avLst/>
          </a:prstGeom>
        </p:spPr>
        <p:txBody>
          <a:bodyPr vert="horz" wrap="square" lIns="0" tIns="12700" rIns="0" bIns="0" rtlCol="0">
            <a:spAutoFit/>
          </a:bodyPr>
          <a:lstStyle/>
          <a:p>
            <a:pPr marL="12700">
              <a:lnSpc>
                <a:spcPct val="100000"/>
              </a:lnSpc>
              <a:spcBef>
                <a:spcPts val="100"/>
              </a:spcBef>
            </a:pPr>
            <a:r>
              <a:rPr sz="7300" spc="-5"/>
              <a:t>Right </a:t>
            </a:r>
            <a:r>
              <a:rPr sz="7300"/>
              <a:t>Outer</a:t>
            </a:r>
            <a:r>
              <a:rPr sz="7300" spc="-55"/>
              <a:t> </a:t>
            </a:r>
            <a:r>
              <a:rPr sz="7300" spc="-5"/>
              <a:t>Joins</a:t>
            </a:r>
            <a:endParaRPr sz="7300"/>
          </a:p>
        </p:txBody>
      </p:sp>
      <p:sp>
        <p:nvSpPr>
          <p:cNvPr id="3" name="object 3"/>
          <p:cNvSpPr/>
          <p:nvPr/>
        </p:nvSpPr>
        <p:spPr>
          <a:xfrm>
            <a:off x="3363811" y="2905701"/>
            <a:ext cx="4789349" cy="64860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6245-2F72-1240-9801-588CBCF3ECCD}"/>
              </a:ext>
            </a:extLst>
          </p:cNvPr>
          <p:cNvSpPr>
            <a:spLocks noGrp="1"/>
          </p:cNvSpPr>
          <p:nvPr>
            <p:ph type="title"/>
          </p:nvPr>
        </p:nvSpPr>
        <p:spPr>
          <a:xfrm>
            <a:off x="254000" y="304800"/>
            <a:ext cx="3244088" cy="3693319"/>
          </a:xfrm>
        </p:spPr>
        <p:txBody>
          <a:bodyPr/>
          <a:lstStyle/>
          <a:p>
            <a:pPr rtl="0"/>
            <a:r>
              <a:rPr lang="en-US"/>
              <a:t>Right Outer Join</a:t>
            </a:r>
          </a:p>
        </p:txBody>
      </p:sp>
      <p:pic>
        <p:nvPicPr>
          <p:cNvPr id="7170" name="Picture 2">
            <a:extLst>
              <a:ext uri="{FF2B5EF4-FFF2-40B4-BE49-F238E27FC236}">
                <a16:creationId xmlns:a16="http://schemas.microsoft.com/office/drawing/2014/main" id="{FEA49DD6-0093-F24C-AE1B-B02C3EFE5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089" y="0"/>
            <a:ext cx="5889625" cy="97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981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0912" y="928509"/>
            <a:ext cx="6466205" cy="1137920"/>
          </a:xfrm>
          <a:prstGeom prst="rect">
            <a:avLst/>
          </a:prstGeom>
        </p:spPr>
        <p:txBody>
          <a:bodyPr vert="horz" wrap="square" lIns="0" tIns="12700" rIns="0" bIns="0" rtlCol="0">
            <a:spAutoFit/>
          </a:bodyPr>
          <a:lstStyle/>
          <a:p>
            <a:pPr marL="12700">
              <a:lnSpc>
                <a:spcPct val="100000"/>
              </a:lnSpc>
              <a:spcBef>
                <a:spcPts val="100"/>
              </a:spcBef>
            </a:pPr>
            <a:r>
              <a:rPr sz="7300" spc="-105"/>
              <a:t>Full </a:t>
            </a:r>
            <a:r>
              <a:rPr sz="7300"/>
              <a:t>Outer</a:t>
            </a:r>
            <a:r>
              <a:rPr sz="7300" spc="40"/>
              <a:t> </a:t>
            </a:r>
            <a:r>
              <a:rPr sz="7300" spc="-5"/>
              <a:t>Joins</a:t>
            </a:r>
            <a:endParaRPr sz="7300"/>
          </a:p>
        </p:txBody>
      </p:sp>
      <p:sp>
        <p:nvSpPr>
          <p:cNvPr id="3" name="object 3"/>
          <p:cNvSpPr/>
          <p:nvPr/>
        </p:nvSpPr>
        <p:spPr>
          <a:xfrm>
            <a:off x="3291354" y="2776437"/>
            <a:ext cx="4024044" cy="545958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F953-A785-B94D-88B3-7E017F079F20}"/>
              </a:ext>
            </a:extLst>
          </p:cNvPr>
          <p:cNvSpPr>
            <a:spLocks noGrp="1"/>
          </p:cNvSpPr>
          <p:nvPr>
            <p:ph type="title"/>
          </p:nvPr>
        </p:nvSpPr>
        <p:spPr>
          <a:xfrm>
            <a:off x="66815" y="-24442"/>
            <a:ext cx="3244088" cy="3693319"/>
          </a:xfrm>
        </p:spPr>
        <p:txBody>
          <a:bodyPr/>
          <a:lstStyle/>
          <a:p>
            <a:pPr rtl="0"/>
            <a:r>
              <a:rPr lang="en-US"/>
              <a:t>Full Outer Join</a:t>
            </a:r>
          </a:p>
        </p:txBody>
      </p:sp>
      <p:pic>
        <p:nvPicPr>
          <p:cNvPr id="8194" name="Picture 2">
            <a:extLst>
              <a:ext uri="{FF2B5EF4-FFF2-40B4-BE49-F238E27FC236}">
                <a16:creationId xmlns:a16="http://schemas.microsoft.com/office/drawing/2014/main" id="{B384607E-0418-8D45-8E2F-DCA9F330D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763" y="0"/>
            <a:ext cx="5627687" cy="97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68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0088" y="871219"/>
            <a:ext cx="4485005" cy="1244600"/>
          </a:xfrm>
          <a:prstGeom prst="rect">
            <a:avLst/>
          </a:prstGeom>
        </p:spPr>
        <p:txBody>
          <a:bodyPr vert="horz" wrap="square" lIns="0" tIns="12700" rIns="0" bIns="0" rtlCol="0">
            <a:spAutoFit/>
          </a:bodyPr>
          <a:lstStyle/>
          <a:p>
            <a:pPr marL="12700">
              <a:lnSpc>
                <a:spcPct val="100000"/>
              </a:lnSpc>
              <a:spcBef>
                <a:spcPts val="100"/>
              </a:spcBef>
            </a:pPr>
            <a:r>
              <a:rPr spc="-5"/>
              <a:t>Examples</a:t>
            </a:r>
          </a:p>
        </p:txBody>
      </p:sp>
      <p:sp>
        <p:nvSpPr>
          <p:cNvPr id="3" name="object 3"/>
          <p:cNvSpPr/>
          <p:nvPr/>
        </p:nvSpPr>
        <p:spPr>
          <a:xfrm>
            <a:off x="1435100" y="2889250"/>
            <a:ext cx="7797800" cy="2413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66976" y="5711444"/>
            <a:ext cx="7927975" cy="574040"/>
          </a:xfrm>
          <a:prstGeom prst="rect">
            <a:avLst/>
          </a:prstGeom>
        </p:spPr>
        <p:txBody>
          <a:bodyPr vert="horz" wrap="square" lIns="0" tIns="12700" rIns="0" bIns="0" rtlCol="0">
            <a:spAutoFit/>
          </a:bodyPr>
          <a:lstStyle/>
          <a:p>
            <a:pPr marL="12700">
              <a:lnSpc>
                <a:spcPct val="100000"/>
              </a:lnSpc>
              <a:spcBef>
                <a:spcPts val="100"/>
              </a:spcBef>
            </a:pPr>
            <a:r>
              <a:rPr sz="3600" spc="10">
                <a:latin typeface="Arial"/>
                <a:cs typeface="Arial"/>
              </a:rPr>
              <a:t>Query </a:t>
            </a:r>
            <a:r>
              <a:rPr sz="3600" spc="-5">
                <a:latin typeface="Arial"/>
                <a:cs typeface="Arial"/>
              </a:rPr>
              <a:t>a view as </a:t>
            </a:r>
            <a:r>
              <a:rPr sz="3600">
                <a:latin typeface="Arial"/>
                <a:cs typeface="Arial"/>
              </a:rPr>
              <a:t>if it </a:t>
            </a:r>
            <a:r>
              <a:rPr sz="3600" spc="-20">
                <a:latin typeface="Arial"/>
                <a:cs typeface="Arial"/>
              </a:rPr>
              <a:t>were </a:t>
            </a:r>
            <a:r>
              <a:rPr sz="3600" spc="-5">
                <a:latin typeface="Arial"/>
                <a:cs typeface="Arial"/>
              </a:rPr>
              <a:t>a </a:t>
            </a:r>
            <a:r>
              <a:rPr sz="3600" spc="45">
                <a:latin typeface="Arial"/>
                <a:cs typeface="Arial"/>
              </a:rPr>
              <a:t>base</a:t>
            </a:r>
            <a:r>
              <a:rPr sz="3600" spc="20">
                <a:latin typeface="Arial"/>
                <a:cs typeface="Arial"/>
              </a:rPr>
              <a:t> </a:t>
            </a:r>
            <a:r>
              <a:rPr sz="3600" spc="30">
                <a:latin typeface="Arial"/>
                <a:cs typeface="Arial"/>
              </a:rPr>
              <a:t>table.</a:t>
            </a:r>
            <a:endParaRPr sz="3600">
              <a:latin typeface="Arial"/>
              <a:cs typeface="Arial"/>
            </a:endParaRPr>
          </a:p>
        </p:txBody>
      </p:sp>
      <p:sp>
        <p:nvSpPr>
          <p:cNvPr id="5" name="object 5"/>
          <p:cNvSpPr/>
          <p:nvPr/>
        </p:nvSpPr>
        <p:spPr>
          <a:xfrm>
            <a:off x="1892300" y="6690973"/>
            <a:ext cx="6883400" cy="9353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19191" y="871219"/>
            <a:ext cx="2566670" cy="1244600"/>
          </a:xfrm>
          <a:prstGeom prst="rect">
            <a:avLst/>
          </a:prstGeom>
        </p:spPr>
        <p:txBody>
          <a:bodyPr vert="horz" wrap="square" lIns="0" tIns="12700" rIns="0" bIns="0" rtlCol="0">
            <a:spAutoFit/>
          </a:bodyPr>
          <a:lstStyle/>
          <a:p>
            <a:pPr marL="12700">
              <a:lnSpc>
                <a:spcPct val="100000"/>
              </a:lnSpc>
              <a:spcBef>
                <a:spcPts val="100"/>
              </a:spcBef>
            </a:pPr>
            <a:r>
              <a:rPr spc="85" dirty="0"/>
              <a:t>Index</a:t>
            </a:r>
          </a:p>
        </p:txBody>
      </p:sp>
      <p:sp>
        <p:nvSpPr>
          <p:cNvPr id="3" name="object 3"/>
          <p:cNvSpPr txBox="1"/>
          <p:nvPr/>
        </p:nvSpPr>
        <p:spPr>
          <a:xfrm>
            <a:off x="939800" y="26452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dirty="0">
                <a:latin typeface="Arial"/>
                <a:cs typeface="Arial"/>
              </a:rPr>
              <a:t>•</a:t>
            </a:r>
            <a:endParaRPr sz="2700" dirty="0">
              <a:latin typeface="Arial"/>
              <a:cs typeface="Arial"/>
            </a:endParaRPr>
          </a:p>
        </p:txBody>
      </p:sp>
      <p:sp>
        <p:nvSpPr>
          <p:cNvPr id="4" name="object 4"/>
          <p:cNvSpPr txBox="1"/>
          <p:nvPr/>
        </p:nvSpPr>
        <p:spPr>
          <a:xfrm>
            <a:off x="1828800" y="2574543"/>
            <a:ext cx="9521825" cy="1120140"/>
          </a:xfrm>
          <a:prstGeom prst="rect">
            <a:avLst/>
          </a:prstGeom>
        </p:spPr>
        <p:txBody>
          <a:bodyPr vert="horz" wrap="square" lIns="0" tIns="33020" rIns="0" bIns="0" rtlCol="0">
            <a:spAutoFit/>
          </a:bodyPr>
          <a:lstStyle/>
          <a:p>
            <a:pPr marL="12700" marR="5080">
              <a:lnSpc>
                <a:spcPts val="4300"/>
              </a:lnSpc>
              <a:spcBef>
                <a:spcPts val="260"/>
              </a:spcBef>
            </a:pPr>
            <a:r>
              <a:rPr sz="3600" spc="-5" dirty="0">
                <a:latin typeface="Arial"/>
                <a:cs typeface="Arial"/>
              </a:rPr>
              <a:t>An </a:t>
            </a:r>
            <a:r>
              <a:rPr sz="3600" spc="35" dirty="0">
                <a:latin typeface="Arial"/>
                <a:cs typeface="Arial"/>
              </a:rPr>
              <a:t>index </a:t>
            </a:r>
            <a:r>
              <a:rPr sz="3600" spc="65" dirty="0">
                <a:latin typeface="Arial"/>
                <a:cs typeface="Arial"/>
              </a:rPr>
              <a:t>can </a:t>
            </a:r>
            <a:r>
              <a:rPr sz="3600" spc="95" dirty="0">
                <a:latin typeface="Arial"/>
                <a:cs typeface="Arial"/>
              </a:rPr>
              <a:t>be </a:t>
            </a:r>
            <a:r>
              <a:rPr sz="3600" spc="45" dirty="0">
                <a:latin typeface="Arial"/>
                <a:cs typeface="Arial"/>
              </a:rPr>
              <a:t>created </a:t>
            </a:r>
            <a:r>
              <a:rPr sz="3600" spc="-5" dirty="0">
                <a:latin typeface="Arial"/>
                <a:cs typeface="Arial"/>
              </a:rPr>
              <a:t>in a </a:t>
            </a:r>
            <a:r>
              <a:rPr sz="3600" spc="35" dirty="0">
                <a:latin typeface="Arial"/>
                <a:cs typeface="Arial"/>
              </a:rPr>
              <a:t>table </a:t>
            </a:r>
            <a:r>
              <a:rPr sz="3600" dirty="0">
                <a:latin typeface="Arial"/>
                <a:cs typeface="Arial"/>
              </a:rPr>
              <a:t>to </a:t>
            </a:r>
            <a:r>
              <a:rPr sz="3600" spc="45" dirty="0">
                <a:latin typeface="Arial"/>
                <a:cs typeface="Arial"/>
              </a:rPr>
              <a:t>find</a:t>
            </a:r>
            <a:r>
              <a:rPr sz="3600" spc="-235" dirty="0">
                <a:latin typeface="Arial"/>
                <a:cs typeface="Arial"/>
              </a:rPr>
              <a:t> </a:t>
            </a:r>
            <a:r>
              <a:rPr sz="3600" spc="45" dirty="0">
                <a:latin typeface="Arial"/>
                <a:cs typeface="Arial"/>
              </a:rPr>
              <a:t>data  </a:t>
            </a:r>
            <a:r>
              <a:rPr sz="3600" spc="-20" dirty="0">
                <a:latin typeface="Arial"/>
                <a:cs typeface="Arial"/>
              </a:rPr>
              <a:t>more </a:t>
            </a:r>
            <a:r>
              <a:rPr sz="3600" spc="55" dirty="0">
                <a:latin typeface="Arial"/>
                <a:cs typeface="Arial"/>
              </a:rPr>
              <a:t>quickly </a:t>
            </a:r>
            <a:r>
              <a:rPr sz="3600" spc="65" dirty="0">
                <a:latin typeface="Arial"/>
                <a:cs typeface="Arial"/>
              </a:rPr>
              <a:t>and</a:t>
            </a:r>
            <a:r>
              <a:rPr sz="3600" spc="-40" dirty="0">
                <a:latin typeface="Arial"/>
                <a:cs typeface="Arial"/>
              </a:rPr>
              <a:t> </a:t>
            </a:r>
            <a:r>
              <a:rPr sz="3600" spc="-20" dirty="0">
                <a:latin typeface="Arial"/>
                <a:cs typeface="Arial"/>
              </a:rPr>
              <a:t>efficiently.</a:t>
            </a:r>
            <a:endParaRPr sz="3600" dirty="0">
              <a:latin typeface="Arial"/>
              <a:cs typeface="Arial"/>
            </a:endParaRPr>
          </a:p>
        </p:txBody>
      </p:sp>
      <p:sp>
        <p:nvSpPr>
          <p:cNvPr id="5" name="object 5"/>
          <p:cNvSpPr txBox="1"/>
          <p:nvPr/>
        </p:nvSpPr>
        <p:spPr>
          <a:xfrm>
            <a:off x="939800" y="5350383"/>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dirty="0">
                <a:latin typeface="Arial"/>
                <a:cs typeface="Arial"/>
              </a:rPr>
              <a:t>•</a:t>
            </a:r>
            <a:endParaRPr sz="2700" dirty="0">
              <a:latin typeface="Arial"/>
              <a:cs typeface="Arial"/>
            </a:endParaRPr>
          </a:p>
        </p:txBody>
      </p:sp>
      <p:sp>
        <p:nvSpPr>
          <p:cNvPr id="6" name="object 6"/>
          <p:cNvSpPr txBox="1"/>
          <p:nvPr/>
        </p:nvSpPr>
        <p:spPr>
          <a:xfrm>
            <a:off x="1828800" y="5279644"/>
            <a:ext cx="10063480" cy="1666239"/>
          </a:xfrm>
          <a:prstGeom prst="rect">
            <a:avLst/>
          </a:prstGeom>
        </p:spPr>
        <p:txBody>
          <a:bodyPr vert="horz" wrap="square" lIns="0" tIns="33020" rIns="0" bIns="0" rtlCol="0">
            <a:spAutoFit/>
          </a:bodyPr>
          <a:lstStyle/>
          <a:p>
            <a:pPr marL="12700" marR="5080">
              <a:lnSpc>
                <a:spcPts val="4300"/>
              </a:lnSpc>
              <a:spcBef>
                <a:spcPts val="260"/>
              </a:spcBef>
            </a:pPr>
            <a:r>
              <a:rPr sz="3600" spc="10" dirty="0">
                <a:latin typeface="Arial"/>
                <a:cs typeface="Arial"/>
              </a:rPr>
              <a:t>Clustered </a:t>
            </a:r>
            <a:r>
              <a:rPr sz="3600" dirty="0">
                <a:latin typeface="Arial"/>
                <a:cs typeface="Arial"/>
              </a:rPr>
              <a:t>vs. </a:t>
            </a:r>
            <a:r>
              <a:rPr sz="3600" spc="25" dirty="0" err="1">
                <a:latin typeface="Arial"/>
                <a:cs typeface="Arial"/>
              </a:rPr>
              <a:t>Unclustered</a:t>
            </a:r>
            <a:r>
              <a:rPr sz="3600" spc="25" dirty="0">
                <a:latin typeface="Arial"/>
                <a:cs typeface="Arial"/>
              </a:rPr>
              <a:t>: </a:t>
            </a:r>
            <a:r>
              <a:rPr sz="3600" dirty="0">
                <a:latin typeface="Arial"/>
                <a:cs typeface="Arial"/>
              </a:rPr>
              <a:t>If </a:t>
            </a:r>
            <a:r>
              <a:rPr sz="3600" spc="25" dirty="0">
                <a:latin typeface="Arial"/>
                <a:cs typeface="Arial"/>
              </a:rPr>
              <a:t>order </a:t>
            </a:r>
            <a:r>
              <a:rPr sz="3600" dirty="0">
                <a:latin typeface="Arial"/>
                <a:cs typeface="Arial"/>
              </a:rPr>
              <a:t>of </a:t>
            </a:r>
            <a:r>
              <a:rPr sz="3600" spc="35" dirty="0">
                <a:latin typeface="Arial"/>
                <a:cs typeface="Arial"/>
              </a:rPr>
              <a:t>index </a:t>
            </a:r>
            <a:r>
              <a:rPr sz="3600" spc="45" dirty="0">
                <a:latin typeface="Arial"/>
                <a:cs typeface="Arial"/>
              </a:rPr>
              <a:t>data  </a:t>
            </a:r>
            <a:r>
              <a:rPr sz="3600" spc="-5" dirty="0">
                <a:latin typeface="Arial"/>
                <a:cs typeface="Arial"/>
              </a:rPr>
              <a:t>entries is </a:t>
            </a:r>
            <a:r>
              <a:rPr sz="3600" dirty="0">
                <a:latin typeface="Arial"/>
                <a:cs typeface="Arial"/>
              </a:rPr>
              <a:t>the </a:t>
            </a:r>
            <a:r>
              <a:rPr sz="3600" spc="-5" dirty="0">
                <a:latin typeface="Arial"/>
                <a:cs typeface="Arial"/>
              </a:rPr>
              <a:t>same as </a:t>
            </a:r>
            <a:r>
              <a:rPr sz="3600" spc="25" dirty="0">
                <a:latin typeface="Arial"/>
                <a:cs typeface="Arial"/>
              </a:rPr>
              <a:t>order </a:t>
            </a:r>
            <a:r>
              <a:rPr sz="3600" dirty="0">
                <a:latin typeface="Arial"/>
                <a:cs typeface="Arial"/>
              </a:rPr>
              <a:t>of </a:t>
            </a:r>
            <a:r>
              <a:rPr sz="3600" spc="45" dirty="0">
                <a:latin typeface="Arial"/>
                <a:cs typeface="Arial"/>
              </a:rPr>
              <a:t>data </a:t>
            </a:r>
            <a:r>
              <a:rPr sz="3600" spc="30" dirty="0">
                <a:latin typeface="Arial"/>
                <a:cs typeface="Arial"/>
              </a:rPr>
              <a:t>records,</a:t>
            </a:r>
            <a:r>
              <a:rPr sz="3600" spc="-10" dirty="0">
                <a:latin typeface="Arial"/>
                <a:cs typeface="Arial"/>
              </a:rPr>
              <a:t> </a:t>
            </a:r>
            <a:r>
              <a:rPr sz="3600" spc="-5" dirty="0">
                <a:latin typeface="Arial"/>
                <a:cs typeface="Arial"/>
              </a:rPr>
              <a:t>then  </a:t>
            </a:r>
            <a:r>
              <a:rPr sz="3600" spc="65" dirty="0">
                <a:latin typeface="Arial"/>
                <a:cs typeface="Arial"/>
              </a:rPr>
              <a:t>called </a:t>
            </a:r>
            <a:r>
              <a:rPr sz="3600" spc="35" dirty="0">
                <a:latin typeface="Arial"/>
                <a:cs typeface="Arial"/>
              </a:rPr>
              <a:t>clustered</a:t>
            </a:r>
            <a:r>
              <a:rPr sz="3600" spc="-70" dirty="0">
                <a:latin typeface="Arial"/>
                <a:cs typeface="Arial"/>
              </a:rPr>
              <a:t> </a:t>
            </a:r>
            <a:r>
              <a:rPr sz="3600" spc="30" dirty="0">
                <a:latin typeface="Arial"/>
                <a:cs typeface="Arial"/>
              </a:rPr>
              <a:t>index.</a:t>
            </a:r>
            <a:endParaRPr sz="3600" dirty="0">
              <a:latin typeface="Arial"/>
              <a:cs typeface="Arial"/>
            </a:endParaRPr>
          </a:p>
        </p:txBody>
      </p:sp>
      <p:sp>
        <p:nvSpPr>
          <p:cNvPr id="7" name="object 7"/>
          <p:cNvSpPr txBox="1"/>
          <p:nvPr/>
        </p:nvSpPr>
        <p:spPr>
          <a:xfrm>
            <a:off x="939800" y="7522082"/>
            <a:ext cx="196850" cy="436880"/>
          </a:xfrm>
          <a:prstGeom prst="rect">
            <a:avLst/>
          </a:prstGeom>
        </p:spPr>
        <p:txBody>
          <a:bodyPr vert="horz" wrap="square" lIns="0" tIns="12700" rIns="0" bIns="0" rtlCol="0">
            <a:spAutoFit/>
          </a:bodyPr>
          <a:lstStyle/>
          <a:p>
            <a:pPr marL="12700">
              <a:lnSpc>
                <a:spcPct val="100000"/>
              </a:lnSpc>
              <a:spcBef>
                <a:spcPts val="100"/>
              </a:spcBef>
            </a:pPr>
            <a:r>
              <a:rPr sz="2700" spc="400" dirty="0">
                <a:latin typeface="Arial"/>
                <a:cs typeface="Arial"/>
              </a:rPr>
              <a:t>•</a:t>
            </a:r>
            <a:endParaRPr sz="2700" dirty="0">
              <a:latin typeface="Arial"/>
              <a:cs typeface="Arial"/>
            </a:endParaRPr>
          </a:p>
        </p:txBody>
      </p:sp>
      <p:sp>
        <p:nvSpPr>
          <p:cNvPr id="8" name="object 8"/>
          <p:cNvSpPr txBox="1"/>
          <p:nvPr/>
        </p:nvSpPr>
        <p:spPr>
          <a:xfrm>
            <a:off x="1828800" y="7451343"/>
            <a:ext cx="9932670" cy="574040"/>
          </a:xfrm>
          <a:prstGeom prst="rect">
            <a:avLst/>
          </a:prstGeom>
        </p:spPr>
        <p:txBody>
          <a:bodyPr vert="horz" wrap="square" lIns="0" tIns="12700" rIns="0" bIns="0" rtlCol="0">
            <a:spAutoFit/>
          </a:bodyPr>
          <a:lstStyle/>
          <a:p>
            <a:pPr marL="12700">
              <a:lnSpc>
                <a:spcPct val="100000"/>
              </a:lnSpc>
              <a:spcBef>
                <a:spcPts val="100"/>
              </a:spcBef>
            </a:pPr>
            <a:r>
              <a:rPr sz="3600" spc="135" dirty="0">
                <a:latin typeface="Arial"/>
                <a:cs typeface="Arial"/>
              </a:rPr>
              <a:t>B+ </a:t>
            </a:r>
            <a:r>
              <a:rPr sz="3600" spc="-20" dirty="0">
                <a:latin typeface="Arial"/>
                <a:cs typeface="Arial"/>
              </a:rPr>
              <a:t>tree </a:t>
            </a:r>
            <a:r>
              <a:rPr sz="3600" spc="35" dirty="0">
                <a:latin typeface="Arial"/>
                <a:cs typeface="Arial"/>
              </a:rPr>
              <a:t>index type: </a:t>
            </a:r>
            <a:r>
              <a:rPr sz="3600" spc="5" dirty="0">
                <a:latin typeface="Arial"/>
                <a:cs typeface="Arial"/>
              </a:rPr>
              <a:t>insert </a:t>
            </a:r>
            <a:r>
              <a:rPr sz="3600" spc="-5" dirty="0">
                <a:latin typeface="Arial"/>
                <a:cs typeface="Arial"/>
              </a:rPr>
              <a:t>value </a:t>
            </a:r>
            <a:r>
              <a:rPr sz="3600" spc="65" dirty="0">
                <a:latin typeface="Arial"/>
                <a:cs typeface="Arial"/>
              </a:rPr>
              <a:t>and </a:t>
            </a:r>
            <a:r>
              <a:rPr sz="3600" spc="30" dirty="0">
                <a:latin typeface="Arial"/>
                <a:cs typeface="Arial"/>
              </a:rPr>
              <a:t>delete</a:t>
            </a:r>
            <a:r>
              <a:rPr sz="3600" spc="-200" dirty="0">
                <a:latin typeface="Arial"/>
                <a:cs typeface="Arial"/>
              </a:rPr>
              <a:t> </a:t>
            </a:r>
            <a:r>
              <a:rPr sz="3600" spc="-5" dirty="0">
                <a:latin typeface="Arial"/>
                <a:cs typeface="Arial"/>
              </a:rPr>
              <a:t>value</a:t>
            </a:r>
            <a:endParaRPr sz="3600" dirty="0">
              <a:latin typeface="Arial"/>
              <a:cs typeface="Arial"/>
            </a:endParaRPr>
          </a:p>
        </p:txBody>
      </p:sp>
      <p:sp>
        <p:nvSpPr>
          <p:cNvPr id="9" name="object 9"/>
          <p:cNvSpPr/>
          <p:nvPr/>
        </p:nvSpPr>
        <p:spPr>
          <a:xfrm>
            <a:off x="1737474" y="4189935"/>
            <a:ext cx="8740025" cy="8964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D7A8-88DA-8447-9F6A-B925C9D4F350}"/>
              </a:ext>
            </a:extLst>
          </p:cNvPr>
          <p:cNvSpPr>
            <a:spLocks noGrp="1"/>
          </p:cNvSpPr>
          <p:nvPr>
            <p:ph type="title"/>
          </p:nvPr>
        </p:nvSpPr>
        <p:spPr>
          <a:xfrm>
            <a:off x="939800" y="609600"/>
            <a:ext cx="3244088" cy="1244600"/>
          </a:xfrm>
        </p:spPr>
        <p:txBody>
          <a:bodyPr/>
          <a:lstStyle/>
          <a:p>
            <a:r>
              <a:rPr lang="en-US"/>
              <a:t>IS-A</a:t>
            </a:r>
          </a:p>
        </p:txBody>
      </p:sp>
      <p:pic>
        <p:nvPicPr>
          <p:cNvPr id="5" name="Picture 4" descr="Diagram&#10;&#10;Description automatically generated">
            <a:extLst>
              <a:ext uri="{FF2B5EF4-FFF2-40B4-BE49-F238E27FC236}">
                <a16:creationId xmlns:a16="http://schemas.microsoft.com/office/drawing/2014/main" id="{43970356-A7F3-4045-A310-47524D930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80534"/>
            <a:ext cx="13004800" cy="4792532"/>
          </a:xfrm>
          <a:prstGeom prst="rect">
            <a:avLst/>
          </a:prstGeom>
        </p:spPr>
      </p:pic>
      <p:sp>
        <p:nvSpPr>
          <p:cNvPr id="6" name="TextBox 5">
            <a:extLst>
              <a:ext uri="{FF2B5EF4-FFF2-40B4-BE49-F238E27FC236}">
                <a16:creationId xmlns:a16="http://schemas.microsoft.com/office/drawing/2014/main" id="{2E636E40-E814-2D40-8F6B-DD5FA3986933}"/>
              </a:ext>
            </a:extLst>
          </p:cNvPr>
          <p:cNvSpPr txBox="1"/>
          <p:nvPr/>
        </p:nvSpPr>
        <p:spPr>
          <a:xfrm>
            <a:off x="330200" y="9372600"/>
            <a:ext cx="7139519" cy="369332"/>
          </a:xfrm>
          <a:prstGeom prst="rect">
            <a:avLst/>
          </a:prstGeom>
          <a:noFill/>
        </p:spPr>
        <p:txBody>
          <a:bodyPr wrap="none" rtlCol="0">
            <a:spAutoFit/>
          </a:bodyPr>
          <a:lstStyle/>
          <a:p>
            <a:r>
              <a:rPr lang="en-US"/>
              <a:t>Source: https://</a:t>
            </a:r>
            <a:r>
              <a:rPr lang="en-US" err="1"/>
              <a:t>cs.uwaterloo.ca</a:t>
            </a:r>
            <a:r>
              <a:rPr lang="en-US"/>
              <a:t>/~</a:t>
            </a:r>
            <a:r>
              <a:rPr lang="en-US" err="1"/>
              <a:t>gweddell</a:t>
            </a:r>
            <a:r>
              <a:rPr lang="en-US"/>
              <a:t>/cs348/</a:t>
            </a:r>
            <a:r>
              <a:rPr lang="en-US" err="1"/>
              <a:t>errelational-present.pdf</a:t>
            </a:r>
            <a:endParaRPr lang="en-US"/>
          </a:p>
        </p:txBody>
      </p:sp>
    </p:spTree>
    <p:extLst>
      <p:ext uri="{BB962C8B-B14F-4D97-AF65-F5344CB8AC3E}">
        <p14:creationId xmlns:p14="http://schemas.microsoft.com/office/powerpoint/2010/main" val="224104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C31A-CACC-574A-A51C-C08D6E605862}"/>
              </a:ext>
            </a:extLst>
          </p:cNvPr>
          <p:cNvSpPr>
            <a:spLocks noGrp="1"/>
          </p:cNvSpPr>
          <p:nvPr>
            <p:ph type="title"/>
          </p:nvPr>
        </p:nvSpPr>
        <p:spPr>
          <a:xfrm>
            <a:off x="558800" y="871219"/>
            <a:ext cx="10811510" cy="1231106"/>
          </a:xfrm>
        </p:spPr>
        <p:txBody>
          <a:bodyPr/>
          <a:lstStyle/>
          <a:p>
            <a:r>
              <a:rPr lang="en-US"/>
              <a:t>One-to-One Relation</a:t>
            </a:r>
          </a:p>
        </p:txBody>
      </p:sp>
      <p:sp>
        <p:nvSpPr>
          <p:cNvPr id="4" name="Rectangle 3">
            <a:extLst>
              <a:ext uri="{FF2B5EF4-FFF2-40B4-BE49-F238E27FC236}">
                <a16:creationId xmlns:a16="http://schemas.microsoft.com/office/drawing/2014/main" id="{394FB537-A7D3-F446-AB23-8605BEAFCF31}"/>
              </a:ext>
            </a:extLst>
          </p:cNvPr>
          <p:cNvSpPr/>
          <p:nvPr/>
        </p:nvSpPr>
        <p:spPr>
          <a:xfrm>
            <a:off x="177800" y="2389639"/>
            <a:ext cx="12423475" cy="1754326"/>
          </a:xfrm>
          <a:prstGeom prst="rect">
            <a:avLst/>
          </a:prstGeom>
        </p:spPr>
        <p:txBody>
          <a:bodyPr wrap="square">
            <a:spAutoFit/>
          </a:bodyPr>
          <a:lstStyle/>
          <a:p>
            <a:r>
              <a:rPr lang="en-CA" sz="3600" spc="35">
                <a:latin typeface="Arial"/>
                <a:cs typeface="Arial"/>
              </a:rPr>
              <a:t>A one-to-one relationship between two entities exists when a particular entity instance exists in one table, and it can have only one associated entity instance in another table.</a:t>
            </a:r>
            <a:endParaRPr lang="en-US" sz="3600" spc="35">
              <a:latin typeface="Arial"/>
              <a:cs typeface="Arial"/>
            </a:endParaRPr>
          </a:p>
        </p:txBody>
      </p:sp>
      <p:sp>
        <p:nvSpPr>
          <p:cNvPr id="5" name="Rectangle 4">
            <a:extLst>
              <a:ext uri="{FF2B5EF4-FFF2-40B4-BE49-F238E27FC236}">
                <a16:creationId xmlns:a16="http://schemas.microsoft.com/office/drawing/2014/main" id="{E3C9534E-FA0C-1A42-82AF-94B3B378E77F}"/>
              </a:ext>
            </a:extLst>
          </p:cNvPr>
          <p:cNvSpPr/>
          <p:nvPr/>
        </p:nvSpPr>
        <p:spPr>
          <a:xfrm>
            <a:off x="177800" y="4764591"/>
            <a:ext cx="12827000" cy="1200329"/>
          </a:xfrm>
          <a:prstGeom prst="rect">
            <a:avLst/>
          </a:prstGeom>
        </p:spPr>
        <p:txBody>
          <a:bodyPr wrap="square">
            <a:spAutoFit/>
          </a:bodyPr>
          <a:lstStyle/>
          <a:p>
            <a:r>
              <a:rPr lang="en-CA" sz="3600" b="1" spc="35">
                <a:latin typeface="Arial"/>
                <a:cs typeface="Arial"/>
              </a:rPr>
              <a:t>Example</a:t>
            </a:r>
            <a:r>
              <a:rPr lang="en-CA" sz="3600" spc="35">
                <a:latin typeface="Arial"/>
                <a:cs typeface="Arial"/>
              </a:rPr>
              <a:t>: A user can have only one address, and an address belongs to only one user.</a:t>
            </a:r>
            <a:endParaRPr lang="en-US" sz="3600" spc="35">
              <a:latin typeface="Arial"/>
              <a:cs typeface="Arial"/>
            </a:endParaRPr>
          </a:p>
        </p:txBody>
      </p:sp>
      <p:pic>
        <p:nvPicPr>
          <p:cNvPr id="1026" name="Picture 2">
            <a:extLst>
              <a:ext uri="{FF2B5EF4-FFF2-40B4-BE49-F238E27FC236}">
                <a16:creationId xmlns:a16="http://schemas.microsoft.com/office/drawing/2014/main" id="{B14E45EE-3D2D-4044-B042-3B8709B5D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 y="6252234"/>
            <a:ext cx="12825060" cy="289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7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296" y="450110"/>
            <a:ext cx="11733297" cy="7294305"/>
          </a:xfrm>
        </p:spPr>
        <p:txBody>
          <a:bodyPr/>
          <a:lstStyle/>
          <a:p>
            <a:r>
              <a:rPr lang="en-US" sz="5400"/>
              <a:t>One-to-One Relationship</a:t>
            </a:r>
          </a:p>
          <a:p>
            <a:pPr marL="975345" lvl="2"/>
            <a:r>
              <a:rPr lang="en-US"/>
              <a:t>                              </a:t>
            </a:r>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sz="3200"/>
          </a:p>
          <a:p>
            <a:pPr marL="975345" lvl="2"/>
            <a:r>
              <a:rPr lang="en-US" sz="3200"/>
              <a:t>    E1: (</a:t>
            </a:r>
            <a:r>
              <a:rPr lang="en-US" sz="3200" u="sng"/>
              <a:t>a</a:t>
            </a:r>
            <a:r>
              <a:rPr lang="en-US" sz="3200"/>
              <a:t>, x, </a:t>
            </a:r>
            <a:r>
              <a:rPr lang="en-US" sz="3200">
                <a:solidFill>
                  <a:srgbClr val="FF0000"/>
                </a:solidFill>
              </a:rPr>
              <a:t>b</a:t>
            </a:r>
            <a:r>
              <a:rPr lang="en-US" sz="3200"/>
              <a:t>), E2: (</a:t>
            </a:r>
            <a:r>
              <a:rPr lang="en-US" sz="3200" u="sng"/>
              <a:t>b</a:t>
            </a:r>
            <a:r>
              <a:rPr lang="en-US" sz="3200"/>
              <a:t>, y, z)</a:t>
            </a:r>
            <a:endParaRPr lang="en-US" sz="3200" u="sng"/>
          </a:p>
          <a:p>
            <a:pPr marL="975345" lvl="2"/>
            <a:r>
              <a:rPr lang="en-US" sz="3200"/>
              <a:t>Or  E1: (</a:t>
            </a:r>
            <a:r>
              <a:rPr lang="en-US" sz="3200" u="sng"/>
              <a:t>a</a:t>
            </a:r>
            <a:r>
              <a:rPr lang="en-US" sz="3200"/>
              <a:t>, x),    E2: (</a:t>
            </a:r>
            <a:r>
              <a:rPr lang="en-US" sz="3200" u="sng"/>
              <a:t>b</a:t>
            </a:r>
            <a:r>
              <a:rPr lang="en-US" sz="3200"/>
              <a:t>, y, z, </a:t>
            </a:r>
            <a:r>
              <a:rPr lang="en-US" sz="3200">
                <a:solidFill>
                  <a:srgbClr val="FF0000"/>
                </a:solidFill>
              </a:rPr>
              <a:t>a</a:t>
            </a:r>
            <a:r>
              <a:rPr lang="en-US" sz="3200"/>
              <a:t>)</a:t>
            </a:r>
          </a:p>
        </p:txBody>
      </p:sp>
      <p:sp>
        <p:nvSpPr>
          <p:cNvPr id="5" name="Footer Placeholder 4"/>
          <p:cNvSpPr>
            <a:spLocks noGrp="1"/>
          </p:cNvSpPr>
          <p:nvPr>
            <p:ph type="ftr" sz="quarter" idx="11"/>
          </p:nvPr>
        </p:nvSpPr>
        <p:spPr>
          <a:xfrm>
            <a:off x="264458" y="6275668"/>
            <a:ext cx="484094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CS3DB3 Tutorial</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vert="horz" lIns="91440" tIns="45720" rIns="91440" bIns="45720" rtlCol="0" anchor="ctr"/>
          <a:lstStyle>
            <a:defPPr>
              <a:defRPr lang="en-US"/>
            </a:defPPr>
            <a:lvl1pPr marL="0" algn="r" defTabSz="914400" rtl="0" eaLnBrk="1" latinLnBrk="0" hangingPunct="1">
              <a:defRPr sz="3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5CE407-6216-4202-80E4-A30DC2F709B2}" type="slidenum">
              <a:rPr lang="en-US" smtClean="0"/>
              <a:pPr/>
              <a:t>5</a:t>
            </a:fld>
            <a:endParaRPr lang="en-US"/>
          </a:p>
        </p:txBody>
      </p:sp>
      <p:sp>
        <p:nvSpPr>
          <p:cNvPr id="15" name="Rectangle 14"/>
          <p:cNvSpPr/>
          <p:nvPr/>
        </p:nvSpPr>
        <p:spPr>
          <a:xfrm>
            <a:off x="2706126"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E1</a:t>
            </a:r>
            <a:endParaRPr lang="en-US" sz="2560"/>
          </a:p>
        </p:txBody>
      </p:sp>
      <p:sp>
        <p:nvSpPr>
          <p:cNvPr id="16" name="Rectangle 15"/>
          <p:cNvSpPr/>
          <p:nvPr/>
        </p:nvSpPr>
        <p:spPr>
          <a:xfrm>
            <a:off x="7806109"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E2</a:t>
            </a:r>
            <a:endParaRPr lang="en-US" sz="2560"/>
          </a:p>
        </p:txBody>
      </p:sp>
      <p:sp>
        <p:nvSpPr>
          <p:cNvPr id="17" name="Diamond 16"/>
          <p:cNvSpPr/>
          <p:nvPr/>
        </p:nvSpPr>
        <p:spPr>
          <a:xfrm>
            <a:off x="5138581" y="3316224"/>
            <a:ext cx="1805591" cy="1534566"/>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91"/>
              <a:t>R</a:t>
            </a:r>
          </a:p>
        </p:txBody>
      </p:sp>
      <p:cxnSp>
        <p:nvCxnSpPr>
          <p:cNvPr id="20" name="Straight Connector 19"/>
          <p:cNvCxnSpPr>
            <a:stCxn id="21" idx="5"/>
            <a:endCxn id="15" idx="1"/>
          </p:cNvCxnSpPr>
          <p:nvPr/>
        </p:nvCxnSpPr>
        <p:spPr>
          <a:xfrm>
            <a:off x="1904357" y="3826838"/>
            <a:ext cx="801769" cy="256670"/>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980207"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a</a:t>
            </a:r>
          </a:p>
        </p:txBody>
      </p:sp>
      <p:sp>
        <p:nvSpPr>
          <p:cNvPr id="23" name="Oval 22"/>
          <p:cNvSpPr/>
          <p:nvPr/>
        </p:nvSpPr>
        <p:spPr>
          <a:xfrm>
            <a:off x="1004290"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x</a:t>
            </a:r>
          </a:p>
        </p:txBody>
      </p:sp>
      <p:cxnSp>
        <p:nvCxnSpPr>
          <p:cNvPr id="24" name="Straight Connector 23"/>
          <p:cNvCxnSpPr>
            <a:stCxn id="23" idx="7"/>
            <a:endCxn id="15" idx="1"/>
          </p:cNvCxnSpPr>
          <p:nvPr/>
        </p:nvCxnSpPr>
        <p:spPr>
          <a:xfrm flipV="1">
            <a:off x="1928440" y="4083507"/>
            <a:ext cx="777687" cy="468847"/>
          </a:xfrm>
          <a:prstGeom prst="line">
            <a:avLst/>
          </a:prstGeom>
        </p:spPr>
        <p:style>
          <a:lnRef idx="1">
            <a:schemeClr val="dk1"/>
          </a:lnRef>
          <a:fillRef idx="0">
            <a:schemeClr val="dk1"/>
          </a:fillRef>
          <a:effectRef idx="0">
            <a:schemeClr val="dk1"/>
          </a:effectRef>
          <a:fontRef idx="minor">
            <a:schemeClr val="tx1"/>
          </a:fontRef>
        </p:style>
      </p:cxnSp>
      <p:sp>
        <p:nvSpPr>
          <p:cNvPr id="33" name="Oval 32"/>
          <p:cNvSpPr/>
          <p:nvPr/>
        </p:nvSpPr>
        <p:spPr>
          <a:xfrm>
            <a:off x="10327420"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b</a:t>
            </a:r>
          </a:p>
        </p:txBody>
      </p:sp>
      <p:sp>
        <p:nvSpPr>
          <p:cNvPr id="34" name="Oval 33"/>
          <p:cNvSpPr/>
          <p:nvPr/>
        </p:nvSpPr>
        <p:spPr>
          <a:xfrm>
            <a:off x="10351502"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z</a:t>
            </a:r>
          </a:p>
        </p:txBody>
      </p:sp>
      <p:sp>
        <p:nvSpPr>
          <p:cNvPr id="35" name="Oval 34"/>
          <p:cNvSpPr/>
          <p:nvPr/>
        </p:nvSpPr>
        <p:spPr>
          <a:xfrm>
            <a:off x="8613958" y="506296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y</a:t>
            </a:r>
          </a:p>
        </p:txBody>
      </p:sp>
      <p:cxnSp>
        <p:nvCxnSpPr>
          <p:cNvPr id="36" name="Straight Connector 35"/>
          <p:cNvCxnSpPr>
            <a:stCxn id="35" idx="0"/>
            <a:endCxn id="16" idx="2"/>
          </p:cNvCxnSpPr>
          <p:nvPr/>
        </p:nvCxnSpPr>
        <p:spPr>
          <a:xfrm flipH="1" flipV="1">
            <a:off x="8605904" y="4590695"/>
            <a:ext cx="549409" cy="47227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33" idx="2"/>
            <a:endCxn id="16" idx="3"/>
          </p:cNvCxnSpPr>
          <p:nvPr/>
        </p:nvCxnSpPr>
        <p:spPr>
          <a:xfrm flipH="1">
            <a:off x="9405700" y="3615334"/>
            <a:ext cx="921721" cy="46817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6" idx="3"/>
            <a:endCxn id="34" idx="2"/>
          </p:cNvCxnSpPr>
          <p:nvPr/>
        </p:nvCxnSpPr>
        <p:spPr>
          <a:xfrm>
            <a:off x="9405699" y="4083508"/>
            <a:ext cx="945803" cy="68035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6944172" y="4083507"/>
            <a:ext cx="872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a:off x="4305718" y="4083507"/>
            <a:ext cx="822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16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C31A-CACC-574A-A51C-C08D6E605862}"/>
              </a:ext>
            </a:extLst>
          </p:cNvPr>
          <p:cNvSpPr>
            <a:spLocks noGrp="1"/>
          </p:cNvSpPr>
          <p:nvPr>
            <p:ph type="title"/>
          </p:nvPr>
        </p:nvSpPr>
        <p:spPr>
          <a:xfrm>
            <a:off x="321945" y="0"/>
            <a:ext cx="10811510" cy="1015663"/>
          </a:xfrm>
        </p:spPr>
        <p:txBody>
          <a:bodyPr/>
          <a:lstStyle/>
          <a:p>
            <a:r>
              <a:rPr lang="en-US" sz="6600"/>
              <a:t>Many-to-One Relation</a:t>
            </a:r>
          </a:p>
        </p:txBody>
      </p:sp>
      <p:sp>
        <p:nvSpPr>
          <p:cNvPr id="4" name="Rectangle 3">
            <a:extLst>
              <a:ext uri="{FF2B5EF4-FFF2-40B4-BE49-F238E27FC236}">
                <a16:creationId xmlns:a16="http://schemas.microsoft.com/office/drawing/2014/main" id="{394FB537-A7D3-F446-AB23-8605BEAFCF31}"/>
              </a:ext>
            </a:extLst>
          </p:cNvPr>
          <p:cNvSpPr/>
          <p:nvPr/>
        </p:nvSpPr>
        <p:spPr>
          <a:xfrm>
            <a:off x="34026" y="1231106"/>
            <a:ext cx="12423475" cy="2062103"/>
          </a:xfrm>
          <a:prstGeom prst="rect">
            <a:avLst/>
          </a:prstGeom>
        </p:spPr>
        <p:txBody>
          <a:bodyPr wrap="square">
            <a:spAutoFit/>
          </a:bodyPr>
          <a:lstStyle/>
          <a:p>
            <a:r>
              <a:rPr lang="en-CA" sz="3200" spc="35">
                <a:latin typeface="Arial"/>
                <a:cs typeface="Arial"/>
              </a:rPr>
              <a:t>A many-to-one relationship exists between two entities if an entity instance in one of the tables can be associated with multiple records (entity instances) in the other table. The opposite relationship does not exist.</a:t>
            </a:r>
            <a:endParaRPr lang="en-US" sz="3200" spc="35">
              <a:latin typeface="Arial"/>
              <a:cs typeface="Arial"/>
            </a:endParaRPr>
          </a:p>
        </p:txBody>
      </p:sp>
      <p:sp>
        <p:nvSpPr>
          <p:cNvPr id="5" name="Rectangle 4">
            <a:extLst>
              <a:ext uri="{FF2B5EF4-FFF2-40B4-BE49-F238E27FC236}">
                <a16:creationId xmlns:a16="http://schemas.microsoft.com/office/drawing/2014/main" id="{E3C9534E-FA0C-1A42-82AF-94B3B378E77F}"/>
              </a:ext>
            </a:extLst>
          </p:cNvPr>
          <p:cNvSpPr/>
          <p:nvPr/>
        </p:nvSpPr>
        <p:spPr>
          <a:xfrm>
            <a:off x="-3355" y="3736984"/>
            <a:ext cx="12827000" cy="1077218"/>
          </a:xfrm>
          <a:prstGeom prst="rect">
            <a:avLst/>
          </a:prstGeom>
        </p:spPr>
        <p:txBody>
          <a:bodyPr wrap="square">
            <a:spAutoFit/>
          </a:bodyPr>
          <a:lstStyle/>
          <a:p>
            <a:r>
              <a:rPr lang="en-CA" sz="3200" b="1" spc="35">
                <a:latin typeface="Arial"/>
                <a:cs typeface="Arial"/>
              </a:rPr>
              <a:t>Example</a:t>
            </a:r>
            <a:r>
              <a:rPr lang="en-CA" sz="3200" spc="35">
                <a:latin typeface="Arial"/>
                <a:cs typeface="Arial"/>
              </a:rPr>
              <a:t>: A review belongs to only one book. A book has many reviews.</a:t>
            </a:r>
            <a:endParaRPr lang="en-US" sz="3200" spc="35">
              <a:latin typeface="Arial"/>
              <a:cs typeface="Arial"/>
            </a:endParaRPr>
          </a:p>
        </p:txBody>
      </p:sp>
      <p:pic>
        <p:nvPicPr>
          <p:cNvPr id="2050" name="Picture 2">
            <a:extLst>
              <a:ext uri="{FF2B5EF4-FFF2-40B4-BE49-F238E27FC236}">
                <a16:creationId xmlns:a16="http://schemas.microsoft.com/office/drawing/2014/main" id="{B0FA85FF-1305-A748-833D-83866AA20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4876800"/>
            <a:ext cx="92710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416541"/>
            <a:ext cx="11465793" cy="7817525"/>
          </a:xfrm>
        </p:spPr>
        <p:txBody>
          <a:bodyPr/>
          <a:lstStyle/>
          <a:p>
            <a:r>
              <a:rPr lang="en-US" sz="5400"/>
              <a:t>Many-to-One Relationship</a:t>
            </a:r>
          </a:p>
          <a:p>
            <a:pPr lvl="1"/>
            <a:endParaRPr lang="en-US"/>
          </a:p>
          <a:p>
            <a:pPr marL="975345" lvl="2"/>
            <a:r>
              <a:rPr lang="en-US"/>
              <a:t>                              </a:t>
            </a:r>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sz="2800"/>
          </a:p>
          <a:p>
            <a:pPr marL="975345" lvl="2"/>
            <a:endParaRPr lang="en-US" sz="2800"/>
          </a:p>
          <a:p>
            <a:pPr marL="975345" lvl="2"/>
            <a:r>
              <a:rPr lang="en-US" sz="2800"/>
              <a:t>E1: (</a:t>
            </a:r>
            <a:r>
              <a:rPr lang="en-US" sz="2800" u="sng"/>
              <a:t>a</a:t>
            </a:r>
            <a:r>
              <a:rPr lang="en-US" sz="2800"/>
              <a:t>, x), E2: (</a:t>
            </a:r>
            <a:r>
              <a:rPr lang="en-US" sz="2800" u="sng"/>
              <a:t>b</a:t>
            </a:r>
            <a:r>
              <a:rPr lang="en-US" sz="2800"/>
              <a:t>, y, z, </a:t>
            </a:r>
            <a:r>
              <a:rPr lang="en-US" sz="2800">
                <a:solidFill>
                  <a:srgbClr val="FF0000"/>
                </a:solidFill>
              </a:rPr>
              <a:t>a</a:t>
            </a:r>
            <a:r>
              <a:rPr lang="en-US" sz="2800"/>
              <a:t>)</a:t>
            </a:r>
          </a:p>
          <a:p>
            <a:pPr marL="975345" lvl="2"/>
            <a:r>
              <a:rPr lang="en-US" sz="2800"/>
              <a:t>Note: the p</a:t>
            </a:r>
            <a:r>
              <a:rPr lang="en-US" altLang="zh-CN" sz="2800"/>
              <a:t>rimary k</a:t>
            </a:r>
            <a:r>
              <a:rPr lang="en-US" sz="2800"/>
              <a:t>ey of E1 is the foreign key of E2</a:t>
            </a:r>
          </a:p>
        </p:txBody>
      </p:sp>
      <p:sp>
        <p:nvSpPr>
          <p:cNvPr id="5" name="Footer Placeholder 4"/>
          <p:cNvSpPr>
            <a:spLocks noGrp="1"/>
          </p:cNvSpPr>
          <p:nvPr>
            <p:ph type="ftr" sz="quarter" idx="11"/>
          </p:nvPr>
        </p:nvSpPr>
        <p:spPr>
          <a:xfrm>
            <a:off x="264458" y="6275668"/>
            <a:ext cx="484094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CS3DB3 Tutorial</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vert="horz" lIns="91440" tIns="45720" rIns="91440" bIns="45720" rtlCol="0" anchor="ctr"/>
          <a:lstStyle>
            <a:defPPr>
              <a:defRPr lang="en-US"/>
            </a:defPPr>
            <a:lvl1pPr marL="0" algn="r" defTabSz="914400" rtl="0" eaLnBrk="1" latinLnBrk="0" hangingPunct="1">
              <a:defRPr sz="3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5CE407-6216-4202-80E4-A30DC2F709B2}" type="slidenum">
              <a:rPr lang="en-US" smtClean="0"/>
              <a:pPr/>
              <a:t>7</a:t>
            </a:fld>
            <a:endParaRPr lang="en-US"/>
          </a:p>
        </p:txBody>
      </p:sp>
      <p:sp>
        <p:nvSpPr>
          <p:cNvPr id="15" name="Rectangle 14"/>
          <p:cNvSpPr/>
          <p:nvPr/>
        </p:nvSpPr>
        <p:spPr>
          <a:xfrm>
            <a:off x="2706126"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E1</a:t>
            </a:r>
            <a:endParaRPr lang="en-US" sz="2560"/>
          </a:p>
        </p:txBody>
      </p:sp>
      <p:sp>
        <p:nvSpPr>
          <p:cNvPr id="16" name="Rectangle 15"/>
          <p:cNvSpPr/>
          <p:nvPr/>
        </p:nvSpPr>
        <p:spPr>
          <a:xfrm>
            <a:off x="7806109"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E2</a:t>
            </a:r>
            <a:endParaRPr lang="en-US" sz="2560"/>
          </a:p>
        </p:txBody>
      </p:sp>
      <p:sp>
        <p:nvSpPr>
          <p:cNvPr id="17" name="Diamond 16"/>
          <p:cNvSpPr/>
          <p:nvPr/>
        </p:nvSpPr>
        <p:spPr>
          <a:xfrm>
            <a:off x="5125446" y="3316224"/>
            <a:ext cx="1805591" cy="1534566"/>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91"/>
              <a:t>R</a:t>
            </a:r>
          </a:p>
        </p:txBody>
      </p:sp>
      <p:cxnSp>
        <p:nvCxnSpPr>
          <p:cNvPr id="18" name="Straight Connector 17"/>
          <p:cNvCxnSpPr/>
          <p:nvPr/>
        </p:nvCxnSpPr>
        <p:spPr>
          <a:xfrm>
            <a:off x="6931036" y="4083507"/>
            <a:ext cx="872272"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21" idx="5"/>
            <a:endCxn id="15" idx="1"/>
          </p:cNvCxnSpPr>
          <p:nvPr/>
        </p:nvCxnSpPr>
        <p:spPr>
          <a:xfrm>
            <a:off x="1904357" y="3826838"/>
            <a:ext cx="801769" cy="256670"/>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980207"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a</a:t>
            </a:r>
          </a:p>
        </p:txBody>
      </p:sp>
      <p:sp>
        <p:nvSpPr>
          <p:cNvPr id="23" name="Oval 22"/>
          <p:cNvSpPr/>
          <p:nvPr/>
        </p:nvSpPr>
        <p:spPr>
          <a:xfrm>
            <a:off x="1004290"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x</a:t>
            </a:r>
          </a:p>
        </p:txBody>
      </p:sp>
      <p:cxnSp>
        <p:nvCxnSpPr>
          <p:cNvPr id="24" name="Straight Connector 23"/>
          <p:cNvCxnSpPr>
            <a:stCxn id="23" idx="7"/>
            <a:endCxn id="15" idx="1"/>
          </p:cNvCxnSpPr>
          <p:nvPr/>
        </p:nvCxnSpPr>
        <p:spPr>
          <a:xfrm flipV="1">
            <a:off x="1928440" y="4083507"/>
            <a:ext cx="777687" cy="468847"/>
          </a:xfrm>
          <a:prstGeom prst="line">
            <a:avLst/>
          </a:prstGeom>
        </p:spPr>
        <p:style>
          <a:lnRef idx="1">
            <a:schemeClr val="dk1"/>
          </a:lnRef>
          <a:fillRef idx="0">
            <a:schemeClr val="dk1"/>
          </a:fillRef>
          <a:effectRef idx="0">
            <a:schemeClr val="dk1"/>
          </a:effectRef>
          <a:fontRef idx="minor">
            <a:schemeClr val="tx1"/>
          </a:fontRef>
        </p:style>
      </p:cxnSp>
      <p:sp>
        <p:nvSpPr>
          <p:cNvPr id="33" name="Oval 32"/>
          <p:cNvSpPr/>
          <p:nvPr/>
        </p:nvSpPr>
        <p:spPr>
          <a:xfrm>
            <a:off x="10327420"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b</a:t>
            </a:r>
          </a:p>
        </p:txBody>
      </p:sp>
      <p:sp>
        <p:nvSpPr>
          <p:cNvPr id="34" name="Oval 33"/>
          <p:cNvSpPr/>
          <p:nvPr/>
        </p:nvSpPr>
        <p:spPr>
          <a:xfrm>
            <a:off x="10351502"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z</a:t>
            </a:r>
          </a:p>
        </p:txBody>
      </p:sp>
      <p:sp>
        <p:nvSpPr>
          <p:cNvPr id="35" name="Oval 34"/>
          <p:cNvSpPr/>
          <p:nvPr/>
        </p:nvSpPr>
        <p:spPr>
          <a:xfrm>
            <a:off x="8613958" y="506296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y</a:t>
            </a:r>
          </a:p>
        </p:txBody>
      </p:sp>
      <p:cxnSp>
        <p:nvCxnSpPr>
          <p:cNvPr id="36" name="Straight Connector 35"/>
          <p:cNvCxnSpPr>
            <a:stCxn id="35" idx="0"/>
            <a:endCxn id="16" idx="2"/>
          </p:cNvCxnSpPr>
          <p:nvPr/>
        </p:nvCxnSpPr>
        <p:spPr>
          <a:xfrm flipH="1" flipV="1">
            <a:off x="8605904" y="4590695"/>
            <a:ext cx="549409" cy="47227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33" idx="2"/>
            <a:endCxn id="16" idx="3"/>
          </p:cNvCxnSpPr>
          <p:nvPr/>
        </p:nvCxnSpPr>
        <p:spPr>
          <a:xfrm flipH="1">
            <a:off x="9405700" y="3615334"/>
            <a:ext cx="921721" cy="46817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6" idx="3"/>
            <a:endCxn id="34" idx="2"/>
          </p:cNvCxnSpPr>
          <p:nvPr/>
        </p:nvCxnSpPr>
        <p:spPr>
          <a:xfrm>
            <a:off x="9405699" y="4083508"/>
            <a:ext cx="945803" cy="68035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a:off x="4305718" y="4083507"/>
            <a:ext cx="8225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388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489126"/>
            <a:ext cx="11734800" cy="7786747"/>
          </a:xfrm>
        </p:spPr>
        <p:txBody>
          <a:bodyPr/>
          <a:lstStyle/>
          <a:p>
            <a:r>
              <a:rPr lang="en-US" sz="5400"/>
              <a:t>Many-to-Many Relationship</a:t>
            </a:r>
          </a:p>
          <a:p>
            <a:pPr lvl="1"/>
            <a:endParaRPr lang="en-US"/>
          </a:p>
          <a:p>
            <a:pPr marL="975345" lvl="2"/>
            <a:r>
              <a:rPr lang="en-US"/>
              <a:t>                              </a:t>
            </a:r>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a:p>
          <a:p>
            <a:pPr marL="975345" lvl="2"/>
            <a:endParaRPr lang="en-US" sz="3200"/>
          </a:p>
          <a:p>
            <a:pPr marL="975345" lvl="2"/>
            <a:endParaRPr lang="en-US" sz="3200"/>
          </a:p>
          <a:p>
            <a:pPr marL="975345" lvl="2"/>
            <a:endParaRPr lang="en-US" sz="3200"/>
          </a:p>
          <a:p>
            <a:pPr marL="975345" lvl="2"/>
            <a:r>
              <a:rPr lang="en-US" sz="3200"/>
              <a:t>E1: (</a:t>
            </a:r>
            <a:r>
              <a:rPr lang="en-US" sz="3200" u="sng"/>
              <a:t>a</a:t>
            </a:r>
            <a:r>
              <a:rPr lang="en-US" sz="3200"/>
              <a:t>, x), E2: (</a:t>
            </a:r>
            <a:r>
              <a:rPr lang="en-US" sz="3200" u="sng"/>
              <a:t>b</a:t>
            </a:r>
            <a:r>
              <a:rPr lang="en-US" sz="3200"/>
              <a:t>, y, z), R: (</a:t>
            </a:r>
            <a:r>
              <a:rPr lang="en-US" sz="3200" u="sng">
                <a:solidFill>
                  <a:srgbClr val="FF0000"/>
                </a:solidFill>
              </a:rPr>
              <a:t>a</a:t>
            </a:r>
            <a:r>
              <a:rPr lang="en-US" sz="3200"/>
              <a:t>, </a:t>
            </a:r>
            <a:r>
              <a:rPr lang="en-US" sz="3200" u="sng">
                <a:solidFill>
                  <a:srgbClr val="FF0000"/>
                </a:solidFill>
              </a:rPr>
              <a:t>b</a:t>
            </a:r>
            <a:r>
              <a:rPr lang="en-US" sz="3200"/>
              <a:t>)</a:t>
            </a:r>
          </a:p>
        </p:txBody>
      </p:sp>
      <p:sp>
        <p:nvSpPr>
          <p:cNvPr id="5" name="Footer Placeholder 4"/>
          <p:cNvSpPr>
            <a:spLocks noGrp="1"/>
          </p:cNvSpPr>
          <p:nvPr>
            <p:ph type="ftr" sz="quarter" idx="11"/>
          </p:nvPr>
        </p:nvSpPr>
        <p:spPr>
          <a:xfrm>
            <a:off x="264458" y="6275668"/>
            <a:ext cx="4840941"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CS3DB3 Tutorial</a:t>
            </a:r>
          </a:p>
        </p:txBody>
      </p:sp>
      <p:sp>
        <p:nvSpPr>
          <p:cNvPr id="6" name="Slide Number Placeholder 5"/>
          <p:cNvSpPr>
            <a:spLocks noGrp="1"/>
          </p:cNvSpPr>
          <p:nvPr>
            <p:ph type="sldNum" sz="quarter" idx="12"/>
          </p:nvPr>
        </p:nvSpPr>
        <p:spPr>
          <a:xfrm>
            <a:off x="7897906" y="6275668"/>
            <a:ext cx="990600" cy="365125"/>
          </a:xfrm>
          <a:prstGeom prst="rect">
            <a:avLst/>
          </a:prstGeom>
        </p:spPr>
        <p:txBody>
          <a:bodyPr vert="horz" lIns="91440" tIns="45720" rIns="91440" bIns="45720" rtlCol="0" anchor="ctr"/>
          <a:lstStyle>
            <a:defPPr>
              <a:defRPr lang="en-US"/>
            </a:defPPr>
            <a:lvl1pPr marL="0" algn="r" defTabSz="914400" rtl="0" eaLnBrk="1" latinLnBrk="0" hangingPunct="1">
              <a:defRPr sz="3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5CE407-6216-4202-80E4-A30DC2F709B2}" type="slidenum">
              <a:rPr lang="en-US" smtClean="0"/>
              <a:pPr/>
              <a:t>8</a:t>
            </a:fld>
            <a:endParaRPr lang="en-US"/>
          </a:p>
        </p:txBody>
      </p:sp>
      <p:sp>
        <p:nvSpPr>
          <p:cNvPr id="15" name="Rectangle 14"/>
          <p:cNvSpPr/>
          <p:nvPr/>
        </p:nvSpPr>
        <p:spPr>
          <a:xfrm>
            <a:off x="2745141"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E1</a:t>
            </a:r>
            <a:endParaRPr lang="en-US" sz="2560"/>
          </a:p>
        </p:txBody>
      </p:sp>
      <p:sp>
        <p:nvSpPr>
          <p:cNvPr id="16" name="Rectangle 15"/>
          <p:cNvSpPr/>
          <p:nvPr/>
        </p:nvSpPr>
        <p:spPr>
          <a:xfrm>
            <a:off x="7806109" y="3576320"/>
            <a:ext cx="1599590" cy="1014374"/>
          </a:xfrm>
          <a:prstGeom prst="rect">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2560"/>
              <a:t>E2</a:t>
            </a:r>
            <a:endParaRPr lang="en-US" sz="2560"/>
          </a:p>
        </p:txBody>
      </p:sp>
      <p:sp>
        <p:nvSpPr>
          <p:cNvPr id="17" name="Diamond 16"/>
          <p:cNvSpPr/>
          <p:nvPr/>
        </p:nvSpPr>
        <p:spPr>
          <a:xfrm>
            <a:off x="5177988" y="3316224"/>
            <a:ext cx="1805591" cy="1534566"/>
          </a:xfrm>
          <a:prstGeom prst="diamond">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991"/>
              <a:t>R</a:t>
            </a:r>
          </a:p>
        </p:txBody>
      </p:sp>
      <p:cxnSp>
        <p:nvCxnSpPr>
          <p:cNvPr id="18" name="Straight Connector 17"/>
          <p:cNvCxnSpPr>
            <a:stCxn id="15" idx="3"/>
            <a:endCxn id="17" idx="1"/>
          </p:cNvCxnSpPr>
          <p:nvPr/>
        </p:nvCxnSpPr>
        <p:spPr>
          <a:xfrm>
            <a:off x="4344731" y="4083507"/>
            <a:ext cx="833257"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17" idx="3"/>
            <a:endCxn id="16" idx="1"/>
          </p:cNvCxnSpPr>
          <p:nvPr/>
        </p:nvCxnSpPr>
        <p:spPr>
          <a:xfrm>
            <a:off x="6983580" y="4083507"/>
            <a:ext cx="822529"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21" idx="5"/>
            <a:endCxn id="15" idx="1"/>
          </p:cNvCxnSpPr>
          <p:nvPr/>
        </p:nvCxnSpPr>
        <p:spPr>
          <a:xfrm>
            <a:off x="1904357" y="3826838"/>
            <a:ext cx="840784" cy="256670"/>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980207"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a</a:t>
            </a:r>
          </a:p>
        </p:txBody>
      </p:sp>
      <p:sp>
        <p:nvSpPr>
          <p:cNvPr id="23" name="Oval 22"/>
          <p:cNvSpPr/>
          <p:nvPr/>
        </p:nvSpPr>
        <p:spPr>
          <a:xfrm>
            <a:off x="1004290"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x</a:t>
            </a:r>
          </a:p>
        </p:txBody>
      </p:sp>
      <p:cxnSp>
        <p:nvCxnSpPr>
          <p:cNvPr id="24" name="Straight Connector 23"/>
          <p:cNvCxnSpPr>
            <a:stCxn id="23" idx="7"/>
            <a:endCxn id="15" idx="1"/>
          </p:cNvCxnSpPr>
          <p:nvPr/>
        </p:nvCxnSpPr>
        <p:spPr>
          <a:xfrm flipV="1">
            <a:off x="1928440" y="4083507"/>
            <a:ext cx="816701" cy="468847"/>
          </a:xfrm>
          <a:prstGeom prst="line">
            <a:avLst/>
          </a:prstGeom>
        </p:spPr>
        <p:style>
          <a:lnRef idx="1">
            <a:schemeClr val="dk1"/>
          </a:lnRef>
          <a:fillRef idx="0">
            <a:schemeClr val="dk1"/>
          </a:fillRef>
          <a:effectRef idx="0">
            <a:schemeClr val="dk1"/>
          </a:effectRef>
          <a:fontRef idx="minor">
            <a:schemeClr val="tx1"/>
          </a:fontRef>
        </p:style>
      </p:cxnSp>
      <p:sp>
        <p:nvSpPr>
          <p:cNvPr id="33" name="Oval 32"/>
          <p:cNvSpPr/>
          <p:nvPr/>
        </p:nvSpPr>
        <p:spPr>
          <a:xfrm>
            <a:off x="10327420" y="3316224"/>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u="sng"/>
              <a:t>b</a:t>
            </a:r>
          </a:p>
        </p:txBody>
      </p:sp>
      <p:sp>
        <p:nvSpPr>
          <p:cNvPr id="34" name="Oval 33"/>
          <p:cNvSpPr/>
          <p:nvPr/>
        </p:nvSpPr>
        <p:spPr>
          <a:xfrm>
            <a:off x="10351502" y="446474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z</a:t>
            </a:r>
          </a:p>
        </p:txBody>
      </p:sp>
      <p:sp>
        <p:nvSpPr>
          <p:cNvPr id="35" name="Oval 34"/>
          <p:cNvSpPr/>
          <p:nvPr/>
        </p:nvSpPr>
        <p:spPr>
          <a:xfrm>
            <a:off x="8613958" y="5062967"/>
            <a:ext cx="1082709" cy="598221"/>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560"/>
              <a:t>y</a:t>
            </a:r>
          </a:p>
        </p:txBody>
      </p:sp>
      <p:cxnSp>
        <p:nvCxnSpPr>
          <p:cNvPr id="36" name="Straight Connector 35"/>
          <p:cNvCxnSpPr>
            <a:stCxn id="35" idx="0"/>
            <a:endCxn id="16" idx="2"/>
          </p:cNvCxnSpPr>
          <p:nvPr/>
        </p:nvCxnSpPr>
        <p:spPr>
          <a:xfrm flipH="1" flipV="1">
            <a:off x="8605904" y="4590695"/>
            <a:ext cx="549409" cy="47227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33" idx="2"/>
            <a:endCxn id="16" idx="3"/>
          </p:cNvCxnSpPr>
          <p:nvPr/>
        </p:nvCxnSpPr>
        <p:spPr>
          <a:xfrm flipH="1">
            <a:off x="9405700" y="3615334"/>
            <a:ext cx="921721" cy="46817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6" idx="3"/>
            <a:endCxn id="34" idx="2"/>
          </p:cNvCxnSpPr>
          <p:nvPr/>
        </p:nvCxnSpPr>
        <p:spPr>
          <a:xfrm>
            <a:off x="9405699" y="4083508"/>
            <a:ext cx="945803" cy="68035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396750" y="4083507"/>
            <a:ext cx="72921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19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C31A-CACC-574A-A51C-C08D6E605862}"/>
              </a:ext>
            </a:extLst>
          </p:cNvPr>
          <p:cNvSpPr>
            <a:spLocks noGrp="1"/>
          </p:cNvSpPr>
          <p:nvPr>
            <p:ph type="title"/>
          </p:nvPr>
        </p:nvSpPr>
        <p:spPr>
          <a:xfrm>
            <a:off x="181634" y="208225"/>
            <a:ext cx="10811510" cy="1015663"/>
          </a:xfrm>
        </p:spPr>
        <p:txBody>
          <a:bodyPr/>
          <a:lstStyle/>
          <a:p>
            <a:r>
              <a:rPr lang="en-US" sz="6600"/>
              <a:t>Many-to-Many Relation</a:t>
            </a:r>
          </a:p>
        </p:txBody>
      </p:sp>
      <p:sp>
        <p:nvSpPr>
          <p:cNvPr id="4" name="Rectangle 3">
            <a:extLst>
              <a:ext uri="{FF2B5EF4-FFF2-40B4-BE49-F238E27FC236}">
                <a16:creationId xmlns:a16="http://schemas.microsoft.com/office/drawing/2014/main" id="{394FB537-A7D3-F446-AB23-8605BEAFCF31}"/>
              </a:ext>
            </a:extLst>
          </p:cNvPr>
          <p:cNvSpPr/>
          <p:nvPr/>
        </p:nvSpPr>
        <p:spPr>
          <a:xfrm>
            <a:off x="155755" y="1989445"/>
            <a:ext cx="12423475" cy="1754326"/>
          </a:xfrm>
          <a:prstGeom prst="rect">
            <a:avLst/>
          </a:prstGeom>
        </p:spPr>
        <p:txBody>
          <a:bodyPr wrap="square">
            <a:spAutoFit/>
          </a:bodyPr>
          <a:lstStyle/>
          <a:p>
            <a:r>
              <a:rPr lang="en-CA" sz="3600" spc="35">
                <a:latin typeface="Arial"/>
                <a:cs typeface="Arial"/>
              </a:rPr>
              <a:t>A many-to-many relationship exists between two entities if for one entity instance there may be multiple records in the other table, and vice versa.</a:t>
            </a:r>
            <a:endParaRPr lang="en-US" sz="3600" spc="35">
              <a:latin typeface="Arial"/>
              <a:cs typeface="Arial"/>
            </a:endParaRPr>
          </a:p>
        </p:txBody>
      </p:sp>
      <p:sp>
        <p:nvSpPr>
          <p:cNvPr id="5" name="Rectangle 4">
            <a:extLst>
              <a:ext uri="{FF2B5EF4-FFF2-40B4-BE49-F238E27FC236}">
                <a16:creationId xmlns:a16="http://schemas.microsoft.com/office/drawing/2014/main" id="{E3C9534E-FA0C-1A42-82AF-94B3B378E77F}"/>
              </a:ext>
            </a:extLst>
          </p:cNvPr>
          <p:cNvSpPr/>
          <p:nvPr/>
        </p:nvSpPr>
        <p:spPr>
          <a:xfrm>
            <a:off x="88900" y="4114800"/>
            <a:ext cx="12827000" cy="1200329"/>
          </a:xfrm>
          <a:prstGeom prst="rect">
            <a:avLst/>
          </a:prstGeom>
        </p:spPr>
        <p:txBody>
          <a:bodyPr wrap="square">
            <a:spAutoFit/>
          </a:bodyPr>
          <a:lstStyle/>
          <a:p>
            <a:r>
              <a:rPr lang="en-CA" sz="3600" b="1" spc="35">
                <a:latin typeface="Arial"/>
                <a:cs typeface="Arial"/>
              </a:rPr>
              <a:t>Example</a:t>
            </a:r>
            <a:r>
              <a:rPr lang="en-CA" sz="3600" spc="35">
                <a:latin typeface="Arial"/>
                <a:cs typeface="Arial"/>
              </a:rPr>
              <a:t>: A user can check out many books. A book can be checked out by many users (over time).</a:t>
            </a:r>
            <a:endParaRPr lang="en-US" sz="3600" spc="35">
              <a:latin typeface="Arial"/>
              <a:cs typeface="Arial"/>
            </a:endParaRPr>
          </a:p>
        </p:txBody>
      </p:sp>
      <p:pic>
        <p:nvPicPr>
          <p:cNvPr id="3076" name="Picture 4">
            <a:extLst>
              <a:ext uri="{FF2B5EF4-FFF2-40B4-BE49-F238E27FC236}">
                <a16:creationId xmlns:a16="http://schemas.microsoft.com/office/drawing/2014/main" id="{CDD3C262-259C-1A41-AF23-F9787014E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31" y="5686158"/>
            <a:ext cx="11714137"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49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931950224D0142A1F5E9CEFC636B62" ma:contentTypeVersion="10" ma:contentTypeDescription="Create a new document." ma:contentTypeScope="" ma:versionID="4469e60b677a827014c2e9b5b97132d0">
  <xsd:schema xmlns:xsd="http://www.w3.org/2001/XMLSchema" xmlns:xs="http://www.w3.org/2001/XMLSchema" xmlns:p="http://schemas.microsoft.com/office/2006/metadata/properties" xmlns:ns2="40bb5c26-a7cb-49f9-a0ec-79701e9dbb88" xmlns:ns3="523efbe3-b5dd-4310-a64b-95312836551d" targetNamespace="http://schemas.microsoft.com/office/2006/metadata/properties" ma:root="true" ma:fieldsID="c75a285fe83f5158ab1a1fcdc8489158" ns2:_="" ns3:_="">
    <xsd:import namespace="40bb5c26-a7cb-49f9-a0ec-79701e9dbb88"/>
    <xsd:import namespace="523efbe3-b5dd-4310-a64b-9531283655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bb5c26-a7cb-49f9-a0ec-79701e9dbb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3efbe3-b5dd-4310-a64b-95312836551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187797-A6EB-423E-AEB3-2BB20CE6F4C2}">
  <ds:schemaRefs>
    <ds:schemaRef ds:uri="40bb5c26-a7cb-49f9-a0ec-79701e9dbb88"/>
    <ds:schemaRef ds:uri="523efbe3-b5dd-4310-a64b-9531283655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7582597-F699-4588-98DE-07A1B464D3F1}">
  <ds:schemaRefs>
    <ds:schemaRef ds:uri="http://schemas.microsoft.com/sharepoint/v3/contenttype/forms"/>
  </ds:schemaRefs>
</ds:datastoreItem>
</file>

<file path=customXml/itemProps3.xml><?xml version="1.0" encoding="utf-8"?>
<ds:datastoreItem xmlns:ds="http://schemas.openxmlformats.org/officeDocument/2006/customXml" ds:itemID="{73B004CC-2F8D-4F17-A176-75399D467D7C}">
  <ds:schemaRefs>
    <ds:schemaRef ds:uri="40bb5c26-a7cb-49f9-a0ec-79701e9dbb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27</Slides>
  <Notes>1</Notes>
  <HiddenSlides>6</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DataBase Tutorial!</vt:lpstr>
      <vt:lpstr>Outline</vt:lpstr>
      <vt:lpstr>IS-A</vt:lpstr>
      <vt:lpstr>One-to-One Relation</vt:lpstr>
      <vt:lpstr>PowerPoint Presentation</vt:lpstr>
      <vt:lpstr>Many-to-One Relation</vt:lpstr>
      <vt:lpstr>PowerPoint Presentation</vt:lpstr>
      <vt:lpstr>PowerPoint Presentation</vt:lpstr>
      <vt:lpstr>Many-to-Many Relation</vt:lpstr>
      <vt:lpstr>Many-to-Many Relation</vt:lpstr>
      <vt:lpstr>Aggregation Functions</vt:lpstr>
      <vt:lpstr>Example</vt:lpstr>
      <vt:lpstr>Find out salary of all employees whose salary is  above $25,000 / year. (Only return SUM)</vt:lpstr>
      <vt:lpstr>Group by</vt:lpstr>
      <vt:lpstr>Example: group by and  Aggregation Functions</vt:lpstr>
      <vt:lpstr>Having</vt:lpstr>
      <vt:lpstr>Example</vt:lpstr>
      <vt:lpstr>Statement Order</vt:lpstr>
      <vt:lpstr>Inner Join</vt:lpstr>
      <vt:lpstr>Left Outer Joins</vt:lpstr>
      <vt:lpstr>Left Outer Join</vt:lpstr>
      <vt:lpstr>Right Outer Joins</vt:lpstr>
      <vt:lpstr>Right Outer Join</vt:lpstr>
      <vt:lpstr>Full Outer Joins</vt:lpstr>
      <vt:lpstr>Full Outer Join</vt:lpstr>
      <vt:lpstr>Examples</vt:lpstr>
      <vt:lpstr>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Tutorial!</dc:title>
  <cp:revision>3</cp:revision>
  <dcterms:created xsi:type="dcterms:W3CDTF">2021-09-27T11:19:29Z</dcterms:created>
  <dcterms:modified xsi:type="dcterms:W3CDTF">2021-10-08T22:00:19Z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2021-09-27T00:00:00Z</vt:filetime>
  </property>
  <property fmtid="{D5CDD505-2E9C-101B-9397-08002B2CF9AE}" pid="3" name="ContentTypeId">
    <vt:lpwstr>0x01010091931950224D0142A1F5E9CEFC636B62</vt:lpwstr>
  </property>
</Properties>
</file>