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handoutMasterIdLst>
    <p:handoutMasterId r:id="rId23"/>
  </p:handoutMasterIdLst>
  <p:sldIdLst>
    <p:sldId id="256" r:id="rId2"/>
    <p:sldId id="258" r:id="rId3"/>
    <p:sldId id="284" r:id="rId4"/>
    <p:sldId id="288" r:id="rId5"/>
    <p:sldId id="292" r:id="rId6"/>
    <p:sldId id="290" r:id="rId7"/>
    <p:sldId id="257" r:id="rId8"/>
    <p:sldId id="259" r:id="rId9"/>
    <p:sldId id="260" r:id="rId10"/>
    <p:sldId id="261" r:id="rId11"/>
    <p:sldId id="286" r:id="rId12"/>
    <p:sldId id="287" r:id="rId13"/>
    <p:sldId id="262" r:id="rId14"/>
    <p:sldId id="263" r:id="rId15"/>
    <p:sldId id="276" r:id="rId16"/>
    <p:sldId id="267" r:id="rId17"/>
    <p:sldId id="277" r:id="rId18"/>
    <p:sldId id="279" r:id="rId19"/>
    <p:sldId id="285"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76898" autoAdjust="0"/>
  </p:normalViewPr>
  <p:slideViewPr>
    <p:cSldViewPr snapToGrid="0" snapToObjects="1">
      <p:cViewPr varScale="1">
        <p:scale>
          <a:sx n="122" d="100"/>
          <a:sy n="122" d="100"/>
        </p:scale>
        <p:origin x="318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0D8972-808D-A749-B991-2B956EA447DE}" type="datetimeFigureOut">
              <a:rPr kumimoji="1" lang="zh-CN" altLang="en-US" smtClean="0"/>
              <a:t>2021/9/18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CC53E-F0D0-0349-A026-EE6F20688131}" type="slidenum">
              <a:rPr kumimoji="1" lang="zh-CN" altLang="en-US" smtClean="0"/>
              <a:t>‹#›</a:t>
            </a:fld>
            <a:endParaRPr kumimoji="1" lang="zh-CN" altLang="en-US"/>
          </a:p>
        </p:txBody>
      </p:sp>
    </p:spTree>
    <p:extLst>
      <p:ext uri="{BB962C8B-B14F-4D97-AF65-F5344CB8AC3E}">
        <p14:creationId xmlns:p14="http://schemas.microsoft.com/office/powerpoint/2010/main" val="3838967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82B64-CFB0-A64A-AE62-FE0CE9E1F334}" type="datetimeFigureOut">
              <a:rPr kumimoji="1" lang="zh-CN" altLang="en-US" smtClean="0"/>
              <a:t>2021/9/18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49934-CF86-814D-B60B-F57D1292A3A6}" type="slidenum">
              <a:rPr kumimoji="1" lang="zh-CN" altLang="en-US" smtClean="0"/>
              <a:t>‹#›</a:t>
            </a:fld>
            <a:endParaRPr kumimoji="1" lang="zh-CN" altLang="en-US"/>
          </a:p>
        </p:txBody>
      </p:sp>
    </p:spTree>
    <p:extLst>
      <p:ext uri="{BB962C8B-B14F-4D97-AF65-F5344CB8AC3E}">
        <p14:creationId xmlns:p14="http://schemas.microsoft.com/office/powerpoint/2010/main" val="5220782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50C49934-CF86-814D-B60B-F57D1292A3A6}" type="slidenum">
              <a:rPr kumimoji="1" lang="zh-CN" altLang="en-US" smtClean="0"/>
              <a:t>1</a:t>
            </a:fld>
            <a:endParaRPr kumimoji="1" lang="zh-CN" altLang="en-US"/>
          </a:p>
        </p:txBody>
      </p:sp>
    </p:spTree>
    <p:extLst>
      <p:ext uri="{BB962C8B-B14F-4D97-AF65-F5344CB8AC3E}">
        <p14:creationId xmlns:p14="http://schemas.microsoft.com/office/powerpoint/2010/main" val="1623944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11</a:t>
            </a:fld>
            <a:endParaRPr kumimoji="1" lang="zh-CN" altLang="en-US"/>
          </a:p>
        </p:txBody>
      </p:sp>
    </p:spTree>
    <p:extLst>
      <p:ext uri="{BB962C8B-B14F-4D97-AF65-F5344CB8AC3E}">
        <p14:creationId xmlns:p14="http://schemas.microsoft.com/office/powerpoint/2010/main" val="254705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12</a:t>
            </a:fld>
            <a:endParaRPr kumimoji="1" lang="zh-CN" altLang="en-US"/>
          </a:p>
        </p:txBody>
      </p:sp>
    </p:spTree>
    <p:extLst>
      <p:ext uri="{BB962C8B-B14F-4D97-AF65-F5344CB8AC3E}">
        <p14:creationId xmlns:p14="http://schemas.microsoft.com/office/powerpoint/2010/main" val="344893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14</a:t>
            </a:fld>
            <a:endParaRPr kumimoji="1" lang="zh-CN" altLang="en-US"/>
          </a:p>
        </p:txBody>
      </p:sp>
    </p:spTree>
    <p:extLst>
      <p:ext uri="{BB962C8B-B14F-4D97-AF65-F5344CB8AC3E}">
        <p14:creationId xmlns:p14="http://schemas.microsoft.com/office/powerpoint/2010/main" val="1314590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15</a:t>
            </a:fld>
            <a:endParaRPr kumimoji="1" lang="zh-CN" altLang="en-US"/>
          </a:p>
        </p:txBody>
      </p:sp>
    </p:spTree>
    <p:extLst>
      <p:ext uri="{BB962C8B-B14F-4D97-AF65-F5344CB8AC3E}">
        <p14:creationId xmlns:p14="http://schemas.microsoft.com/office/powerpoint/2010/main" val="3651865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49934-CF86-814D-B60B-F57D1292A3A6}" type="slidenum">
              <a:rPr kumimoji="1" lang="zh-CN" altLang="en-US" smtClean="0"/>
              <a:t>16</a:t>
            </a:fld>
            <a:endParaRPr kumimoji="1" lang="zh-CN" altLang="en-US"/>
          </a:p>
        </p:txBody>
      </p:sp>
    </p:spTree>
    <p:extLst>
      <p:ext uri="{BB962C8B-B14F-4D97-AF65-F5344CB8AC3E}">
        <p14:creationId xmlns:p14="http://schemas.microsoft.com/office/powerpoint/2010/main" val="2756529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19</a:t>
            </a:fld>
            <a:endParaRPr kumimoji="1" lang="zh-CN" altLang="en-US"/>
          </a:p>
        </p:txBody>
      </p:sp>
    </p:spTree>
    <p:extLst>
      <p:ext uri="{BB962C8B-B14F-4D97-AF65-F5344CB8AC3E}">
        <p14:creationId xmlns:p14="http://schemas.microsoft.com/office/powerpoint/2010/main" val="422557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20</a:t>
            </a:fld>
            <a:endParaRPr kumimoji="1" lang="zh-CN" altLang="en-US"/>
          </a:p>
        </p:txBody>
      </p:sp>
    </p:spTree>
    <p:extLst>
      <p:ext uri="{BB962C8B-B14F-4D97-AF65-F5344CB8AC3E}">
        <p14:creationId xmlns:p14="http://schemas.microsoft.com/office/powerpoint/2010/main" val="411401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2</a:t>
            </a:fld>
            <a:endParaRPr kumimoji="1" lang="zh-CN" altLang="en-US"/>
          </a:p>
        </p:txBody>
      </p:sp>
    </p:spTree>
    <p:extLst>
      <p:ext uri="{BB962C8B-B14F-4D97-AF65-F5344CB8AC3E}">
        <p14:creationId xmlns:p14="http://schemas.microsoft.com/office/powerpoint/2010/main" val="322413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3</a:t>
            </a:fld>
            <a:endParaRPr kumimoji="1" lang="zh-CN" altLang="en-US"/>
          </a:p>
        </p:txBody>
      </p:sp>
    </p:spTree>
    <p:extLst>
      <p:ext uri="{BB962C8B-B14F-4D97-AF65-F5344CB8AC3E}">
        <p14:creationId xmlns:p14="http://schemas.microsoft.com/office/powerpoint/2010/main" val="308612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5</a:t>
            </a:fld>
            <a:endParaRPr kumimoji="1" lang="zh-CN" altLang="en-US"/>
          </a:p>
        </p:txBody>
      </p:sp>
    </p:spTree>
    <p:extLst>
      <p:ext uri="{BB962C8B-B14F-4D97-AF65-F5344CB8AC3E}">
        <p14:creationId xmlns:p14="http://schemas.microsoft.com/office/powerpoint/2010/main" val="56720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6</a:t>
            </a:fld>
            <a:endParaRPr kumimoji="1" lang="zh-CN" altLang="en-US"/>
          </a:p>
        </p:txBody>
      </p:sp>
    </p:spTree>
    <p:extLst>
      <p:ext uri="{BB962C8B-B14F-4D97-AF65-F5344CB8AC3E}">
        <p14:creationId xmlns:p14="http://schemas.microsoft.com/office/powerpoint/2010/main" val="118399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7</a:t>
            </a:fld>
            <a:endParaRPr kumimoji="1" lang="zh-CN" altLang="en-US"/>
          </a:p>
        </p:txBody>
      </p:sp>
    </p:spTree>
    <p:extLst>
      <p:ext uri="{BB962C8B-B14F-4D97-AF65-F5344CB8AC3E}">
        <p14:creationId xmlns:p14="http://schemas.microsoft.com/office/powerpoint/2010/main" val="1845715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8</a:t>
            </a:fld>
            <a:endParaRPr kumimoji="1" lang="zh-CN" altLang="en-US"/>
          </a:p>
        </p:txBody>
      </p:sp>
    </p:spTree>
    <p:extLst>
      <p:ext uri="{BB962C8B-B14F-4D97-AF65-F5344CB8AC3E}">
        <p14:creationId xmlns:p14="http://schemas.microsoft.com/office/powerpoint/2010/main" val="3849974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49934-CF86-814D-B60B-F57D1292A3A6}" type="slidenum">
              <a:rPr kumimoji="1" lang="zh-CN" altLang="en-US" smtClean="0"/>
              <a:t>9</a:t>
            </a:fld>
            <a:endParaRPr kumimoji="1" lang="zh-CN" altLang="en-US"/>
          </a:p>
        </p:txBody>
      </p:sp>
    </p:spTree>
    <p:extLst>
      <p:ext uri="{BB962C8B-B14F-4D97-AF65-F5344CB8AC3E}">
        <p14:creationId xmlns:p14="http://schemas.microsoft.com/office/powerpoint/2010/main" val="226595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49934-CF86-814D-B60B-F57D1292A3A6}" type="slidenum">
              <a:rPr kumimoji="1" lang="zh-CN" altLang="en-US" smtClean="0"/>
              <a:t>10</a:t>
            </a:fld>
            <a:endParaRPr kumimoji="1" lang="zh-CN" altLang="en-US"/>
          </a:p>
        </p:txBody>
      </p:sp>
    </p:spTree>
    <p:extLst>
      <p:ext uri="{BB962C8B-B14F-4D97-AF65-F5344CB8AC3E}">
        <p14:creationId xmlns:p14="http://schemas.microsoft.com/office/powerpoint/2010/main" val="3056026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CBDF-4951-9949-B041-F2A19305BB7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56AA6CB-D1B1-6A49-AA7E-1F98D0D1757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C43053D-1879-144B-B4BD-A600072B10AB}"/>
              </a:ext>
            </a:extLst>
          </p:cNvPr>
          <p:cNvSpPr>
            <a:spLocks noGrp="1"/>
          </p:cNvSpPr>
          <p:nvPr>
            <p:ph type="dt" sz="half" idx="10"/>
          </p:nvPr>
        </p:nvSpPr>
        <p:spPr/>
        <p:txBody>
          <a:bodyPr/>
          <a:lstStyle/>
          <a:p>
            <a:r>
              <a:rPr lang="en-US" altLang="zh-CN"/>
              <a:t>2017-09-19</a:t>
            </a:r>
            <a:endParaRPr lang="en-US"/>
          </a:p>
        </p:txBody>
      </p:sp>
      <p:sp>
        <p:nvSpPr>
          <p:cNvPr id="5" name="Footer Placeholder 4">
            <a:extLst>
              <a:ext uri="{FF2B5EF4-FFF2-40B4-BE49-F238E27FC236}">
                <a16:creationId xmlns:a16="http://schemas.microsoft.com/office/drawing/2014/main" id="{24F9A414-5018-C641-B511-A1364B44CC76}"/>
              </a:ext>
            </a:extLst>
          </p:cNvPr>
          <p:cNvSpPr>
            <a:spLocks noGrp="1"/>
          </p:cNvSpPr>
          <p:nvPr>
            <p:ph type="ftr" sz="quarter" idx="11"/>
          </p:nvPr>
        </p:nvSpPr>
        <p:spPr/>
        <p:txBody>
          <a:bodyPr/>
          <a:lstStyle/>
          <a:p>
            <a:r>
              <a:rPr lang="en-US"/>
              <a:t>CS3DB3 Tutorial</a:t>
            </a:r>
          </a:p>
        </p:txBody>
      </p:sp>
      <p:sp>
        <p:nvSpPr>
          <p:cNvPr id="6" name="Slide Number Placeholder 5">
            <a:extLst>
              <a:ext uri="{FF2B5EF4-FFF2-40B4-BE49-F238E27FC236}">
                <a16:creationId xmlns:a16="http://schemas.microsoft.com/office/drawing/2014/main" id="{BF96560D-9DDD-EE49-9A18-EF2D7B3C3978}"/>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87862874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9B5D-FDA3-A740-B875-559528E3E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748370-C345-8841-A08D-5D542B1F1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C1B9A-2677-824B-9D2A-CA6D9D0A8BD7}"/>
              </a:ext>
            </a:extLst>
          </p:cNvPr>
          <p:cNvSpPr>
            <a:spLocks noGrp="1"/>
          </p:cNvSpPr>
          <p:nvPr>
            <p:ph type="dt" sz="half" idx="10"/>
          </p:nvPr>
        </p:nvSpPr>
        <p:spPr/>
        <p:txBody>
          <a:bodyPr/>
          <a:lstStyle/>
          <a:p>
            <a:r>
              <a:rPr lang="en-US" altLang="zh-CN"/>
              <a:t>2017-09-19</a:t>
            </a:r>
            <a:endParaRPr lang="en-US"/>
          </a:p>
        </p:txBody>
      </p:sp>
      <p:sp>
        <p:nvSpPr>
          <p:cNvPr id="5" name="Footer Placeholder 4">
            <a:extLst>
              <a:ext uri="{FF2B5EF4-FFF2-40B4-BE49-F238E27FC236}">
                <a16:creationId xmlns:a16="http://schemas.microsoft.com/office/drawing/2014/main" id="{5A06A4ED-A00E-D549-9CE9-93AAEEC1A220}"/>
              </a:ext>
            </a:extLst>
          </p:cNvPr>
          <p:cNvSpPr>
            <a:spLocks noGrp="1"/>
          </p:cNvSpPr>
          <p:nvPr>
            <p:ph type="ftr" sz="quarter" idx="11"/>
          </p:nvPr>
        </p:nvSpPr>
        <p:spPr/>
        <p:txBody>
          <a:bodyPr/>
          <a:lstStyle/>
          <a:p>
            <a:r>
              <a:rPr lang="en-US"/>
              <a:t>CS3DB3 Tutorial</a:t>
            </a:r>
          </a:p>
        </p:txBody>
      </p:sp>
      <p:sp>
        <p:nvSpPr>
          <p:cNvPr id="6" name="Slide Number Placeholder 5">
            <a:extLst>
              <a:ext uri="{FF2B5EF4-FFF2-40B4-BE49-F238E27FC236}">
                <a16:creationId xmlns:a16="http://schemas.microsoft.com/office/drawing/2014/main" id="{89EABF94-C2AB-6246-95C8-AC22CC9A74AC}"/>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421154714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116BE-DF01-B549-8137-1DE24B29AC2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829025-C515-B74E-8380-04DBED76599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30C37-EA1D-AC49-8C0A-F29B0507C751}"/>
              </a:ext>
            </a:extLst>
          </p:cNvPr>
          <p:cNvSpPr>
            <a:spLocks noGrp="1"/>
          </p:cNvSpPr>
          <p:nvPr>
            <p:ph type="dt" sz="half" idx="10"/>
          </p:nvPr>
        </p:nvSpPr>
        <p:spPr/>
        <p:txBody>
          <a:bodyPr/>
          <a:lstStyle/>
          <a:p>
            <a:r>
              <a:rPr lang="en-US" altLang="zh-CN"/>
              <a:t>2017-09-19</a:t>
            </a:r>
            <a:endParaRPr lang="en-US"/>
          </a:p>
        </p:txBody>
      </p:sp>
      <p:sp>
        <p:nvSpPr>
          <p:cNvPr id="5" name="Footer Placeholder 4">
            <a:extLst>
              <a:ext uri="{FF2B5EF4-FFF2-40B4-BE49-F238E27FC236}">
                <a16:creationId xmlns:a16="http://schemas.microsoft.com/office/drawing/2014/main" id="{A88BB0BD-862B-6E4A-8610-4C4D91293B97}"/>
              </a:ext>
            </a:extLst>
          </p:cNvPr>
          <p:cNvSpPr>
            <a:spLocks noGrp="1"/>
          </p:cNvSpPr>
          <p:nvPr>
            <p:ph type="ftr" sz="quarter" idx="11"/>
          </p:nvPr>
        </p:nvSpPr>
        <p:spPr/>
        <p:txBody>
          <a:bodyPr/>
          <a:lstStyle/>
          <a:p>
            <a:r>
              <a:rPr lang="en-US"/>
              <a:t>CS3DB3 Tutorial</a:t>
            </a:r>
          </a:p>
        </p:txBody>
      </p:sp>
      <p:sp>
        <p:nvSpPr>
          <p:cNvPr id="6" name="Slide Number Placeholder 5">
            <a:extLst>
              <a:ext uri="{FF2B5EF4-FFF2-40B4-BE49-F238E27FC236}">
                <a16:creationId xmlns:a16="http://schemas.microsoft.com/office/drawing/2014/main" id="{AA8AB0CA-0EB4-6E47-A140-3E98CFA54610}"/>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8215947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22A0-5B31-8A43-8811-B230A1F2C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5336D1-D006-5640-B815-D5DD755CA2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A8348-F935-8143-9B42-2100CA93BB80}"/>
              </a:ext>
            </a:extLst>
          </p:cNvPr>
          <p:cNvSpPr>
            <a:spLocks noGrp="1"/>
          </p:cNvSpPr>
          <p:nvPr>
            <p:ph type="dt" sz="half" idx="10"/>
          </p:nvPr>
        </p:nvSpPr>
        <p:spPr/>
        <p:txBody>
          <a:bodyPr/>
          <a:lstStyle/>
          <a:p>
            <a:r>
              <a:rPr lang="en-US" altLang="zh-CN"/>
              <a:t>2017-09-19</a:t>
            </a:r>
            <a:endParaRPr lang="en-US"/>
          </a:p>
        </p:txBody>
      </p:sp>
      <p:sp>
        <p:nvSpPr>
          <p:cNvPr id="5" name="Footer Placeholder 4">
            <a:extLst>
              <a:ext uri="{FF2B5EF4-FFF2-40B4-BE49-F238E27FC236}">
                <a16:creationId xmlns:a16="http://schemas.microsoft.com/office/drawing/2014/main" id="{635D37BA-06C6-294D-B513-5FAF52C3AFDD}"/>
              </a:ext>
            </a:extLst>
          </p:cNvPr>
          <p:cNvSpPr>
            <a:spLocks noGrp="1"/>
          </p:cNvSpPr>
          <p:nvPr>
            <p:ph type="ftr" sz="quarter" idx="11"/>
          </p:nvPr>
        </p:nvSpPr>
        <p:spPr/>
        <p:txBody>
          <a:bodyPr/>
          <a:lstStyle/>
          <a:p>
            <a:r>
              <a:rPr lang="en-US"/>
              <a:t>CS3DB3 Tutorial</a:t>
            </a:r>
          </a:p>
        </p:txBody>
      </p:sp>
      <p:sp>
        <p:nvSpPr>
          <p:cNvPr id="6" name="Slide Number Placeholder 5">
            <a:extLst>
              <a:ext uri="{FF2B5EF4-FFF2-40B4-BE49-F238E27FC236}">
                <a16:creationId xmlns:a16="http://schemas.microsoft.com/office/drawing/2014/main" id="{140F1C03-1974-F44D-B663-6FB552FF3A15}"/>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80564192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E01B-E24C-AD48-9D90-B252F9F9F9A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A886CB-A8F3-3942-8656-9DD0C4B021F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6F93D1-F16B-A74D-9162-149BA8A42626}"/>
              </a:ext>
            </a:extLst>
          </p:cNvPr>
          <p:cNvSpPr>
            <a:spLocks noGrp="1"/>
          </p:cNvSpPr>
          <p:nvPr>
            <p:ph type="dt" sz="half" idx="10"/>
          </p:nvPr>
        </p:nvSpPr>
        <p:spPr/>
        <p:txBody>
          <a:bodyPr/>
          <a:lstStyle/>
          <a:p>
            <a:r>
              <a:rPr lang="en-US" altLang="zh-CN"/>
              <a:t>2017-09-19</a:t>
            </a:r>
            <a:endParaRPr lang="en-US"/>
          </a:p>
        </p:txBody>
      </p:sp>
      <p:sp>
        <p:nvSpPr>
          <p:cNvPr id="5" name="Footer Placeholder 4">
            <a:extLst>
              <a:ext uri="{FF2B5EF4-FFF2-40B4-BE49-F238E27FC236}">
                <a16:creationId xmlns:a16="http://schemas.microsoft.com/office/drawing/2014/main" id="{C8860218-D043-6B4E-B6B4-EEC9B2E48591}"/>
              </a:ext>
            </a:extLst>
          </p:cNvPr>
          <p:cNvSpPr>
            <a:spLocks noGrp="1"/>
          </p:cNvSpPr>
          <p:nvPr>
            <p:ph type="ftr" sz="quarter" idx="11"/>
          </p:nvPr>
        </p:nvSpPr>
        <p:spPr/>
        <p:txBody>
          <a:bodyPr/>
          <a:lstStyle/>
          <a:p>
            <a:r>
              <a:rPr lang="en-US"/>
              <a:t>CS3DB3 Tutorial</a:t>
            </a:r>
          </a:p>
        </p:txBody>
      </p:sp>
      <p:sp>
        <p:nvSpPr>
          <p:cNvPr id="6" name="Slide Number Placeholder 5">
            <a:extLst>
              <a:ext uri="{FF2B5EF4-FFF2-40B4-BE49-F238E27FC236}">
                <a16:creationId xmlns:a16="http://schemas.microsoft.com/office/drawing/2014/main" id="{73505358-8926-604E-9886-8370D3D38767}"/>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8616576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82A1-07BE-3C44-A304-988128E6F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DEF55-472E-0849-8814-6E5A94ED3CA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666CAD-FCEA-AD4E-A88F-61B1414A4A5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A6F64C-289C-7341-A238-B55B4955D3D2}"/>
              </a:ext>
            </a:extLst>
          </p:cNvPr>
          <p:cNvSpPr>
            <a:spLocks noGrp="1"/>
          </p:cNvSpPr>
          <p:nvPr>
            <p:ph type="dt" sz="half" idx="10"/>
          </p:nvPr>
        </p:nvSpPr>
        <p:spPr/>
        <p:txBody>
          <a:bodyPr/>
          <a:lstStyle/>
          <a:p>
            <a:r>
              <a:rPr lang="en-US" altLang="zh-CN"/>
              <a:t>2017-09-19</a:t>
            </a:r>
            <a:endParaRPr lang="en-US"/>
          </a:p>
        </p:txBody>
      </p:sp>
      <p:sp>
        <p:nvSpPr>
          <p:cNvPr id="6" name="Footer Placeholder 5">
            <a:extLst>
              <a:ext uri="{FF2B5EF4-FFF2-40B4-BE49-F238E27FC236}">
                <a16:creationId xmlns:a16="http://schemas.microsoft.com/office/drawing/2014/main" id="{7184CEBE-3E4C-3949-AF58-5119424A0715}"/>
              </a:ext>
            </a:extLst>
          </p:cNvPr>
          <p:cNvSpPr>
            <a:spLocks noGrp="1"/>
          </p:cNvSpPr>
          <p:nvPr>
            <p:ph type="ftr" sz="quarter" idx="11"/>
          </p:nvPr>
        </p:nvSpPr>
        <p:spPr/>
        <p:txBody>
          <a:bodyPr/>
          <a:lstStyle/>
          <a:p>
            <a:r>
              <a:rPr lang="en-US"/>
              <a:t>CS3DB3 Tutorial</a:t>
            </a:r>
          </a:p>
        </p:txBody>
      </p:sp>
      <p:sp>
        <p:nvSpPr>
          <p:cNvPr id="7" name="Slide Number Placeholder 6">
            <a:extLst>
              <a:ext uri="{FF2B5EF4-FFF2-40B4-BE49-F238E27FC236}">
                <a16:creationId xmlns:a16="http://schemas.microsoft.com/office/drawing/2014/main" id="{F3A30BEF-174D-9749-86EE-C481E52A2EAC}"/>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38482834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FD5C-65CC-FE42-997D-EA2E007361F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BB88B8-B19B-F844-BD16-5D194CB31B0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214DF-10AB-3847-8DE8-BF33442246B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F3F77F-A454-8F45-AFBC-B79CBE877C3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D5BD6-EC22-0B49-AE7E-19119DD7D5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97C65-9D4A-E543-9EB9-F875EF9FA764}"/>
              </a:ext>
            </a:extLst>
          </p:cNvPr>
          <p:cNvSpPr>
            <a:spLocks noGrp="1"/>
          </p:cNvSpPr>
          <p:nvPr>
            <p:ph type="dt" sz="half" idx="10"/>
          </p:nvPr>
        </p:nvSpPr>
        <p:spPr/>
        <p:txBody>
          <a:bodyPr/>
          <a:lstStyle/>
          <a:p>
            <a:r>
              <a:rPr lang="en-US" altLang="zh-CN"/>
              <a:t>2017-09-19</a:t>
            </a:r>
            <a:endParaRPr lang="en-US"/>
          </a:p>
        </p:txBody>
      </p:sp>
      <p:sp>
        <p:nvSpPr>
          <p:cNvPr id="8" name="Footer Placeholder 7">
            <a:extLst>
              <a:ext uri="{FF2B5EF4-FFF2-40B4-BE49-F238E27FC236}">
                <a16:creationId xmlns:a16="http://schemas.microsoft.com/office/drawing/2014/main" id="{BF446591-F8A9-D94C-90AD-102225AC8D63}"/>
              </a:ext>
            </a:extLst>
          </p:cNvPr>
          <p:cNvSpPr>
            <a:spLocks noGrp="1"/>
          </p:cNvSpPr>
          <p:nvPr>
            <p:ph type="ftr" sz="quarter" idx="11"/>
          </p:nvPr>
        </p:nvSpPr>
        <p:spPr/>
        <p:txBody>
          <a:bodyPr/>
          <a:lstStyle/>
          <a:p>
            <a:r>
              <a:rPr lang="en-US"/>
              <a:t>CS3DB3 Tutorial</a:t>
            </a:r>
          </a:p>
        </p:txBody>
      </p:sp>
      <p:sp>
        <p:nvSpPr>
          <p:cNvPr id="9" name="Slide Number Placeholder 8">
            <a:extLst>
              <a:ext uri="{FF2B5EF4-FFF2-40B4-BE49-F238E27FC236}">
                <a16:creationId xmlns:a16="http://schemas.microsoft.com/office/drawing/2014/main" id="{384C8A8A-9D24-4C4D-BBF1-BE1DCE8EAF70}"/>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6906637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5E9D-AA7B-AE41-8A14-7553CBBE0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13E015-326E-7E4C-BD12-1C717F8DF6CD}"/>
              </a:ext>
            </a:extLst>
          </p:cNvPr>
          <p:cNvSpPr>
            <a:spLocks noGrp="1"/>
          </p:cNvSpPr>
          <p:nvPr>
            <p:ph type="dt" sz="half" idx="10"/>
          </p:nvPr>
        </p:nvSpPr>
        <p:spPr/>
        <p:txBody>
          <a:bodyPr/>
          <a:lstStyle/>
          <a:p>
            <a:r>
              <a:rPr lang="en-US" altLang="zh-CN"/>
              <a:t>2017-09-19</a:t>
            </a:r>
            <a:endParaRPr lang="en-US"/>
          </a:p>
        </p:txBody>
      </p:sp>
      <p:sp>
        <p:nvSpPr>
          <p:cNvPr id="4" name="Footer Placeholder 3">
            <a:extLst>
              <a:ext uri="{FF2B5EF4-FFF2-40B4-BE49-F238E27FC236}">
                <a16:creationId xmlns:a16="http://schemas.microsoft.com/office/drawing/2014/main" id="{6E75548E-5651-DE43-9B74-E0AA8806EBCB}"/>
              </a:ext>
            </a:extLst>
          </p:cNvPr>
          <p:cNvSpPr>
            <a:spLocks noGrp="1"/>
          </p:cNvSpPr>
          <p:nvPr>
            <p:ph type="ftr" sz="quarter" idx="11"/>
          </p:nvPr>
        </p:nvSpPr>
        <p:spPr/>
        <p:txBody>
          <a:bodyPr/>
          <a:lstStyle/>
          <a:p>
            <a:r>
              <a:rPr lang="en-US"/>
              <a:t>CS3DB3 Tutorial</a:t>
            </a:r>
          </a:p>
        </p:txBody>
      </p:sp>
      <p:sp>
        <p:nvSpPr>
          <p:cNvPr id="5" name="Slide Number Placeholder 4">
            <a:extLst>
              <a:ext uri="{FF2B5EF4-FFF2-40B4-BE49-F238E27FC236}">
                <a16:creationId xmlns:a16="http://schemas.microsoft.com/office/drawing/2014/main" id="{171EA68B-CFFE-AB4D-80B3-2FBF182874CA}"/>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57557458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F4E12-7DFF-2B48-8F58-59AD71FA00C1}"/>
              </a:ext>
            </a:extLst>
          </p:cNvPr>
          <p:cNvSpPr>
            <a:spLocks noGrp="1"/>
          </p:cNvSpPr>
          <p:nvPr>
            <p:ph type="dt" sz="half" idx="10"/>
          </p:nvPr>
        </p:nvSpPr>
        <p:spPr/>
        <p:txBody>
          <a:bodyPr/>
          <a:lstStyle/>
          <a:p>
            <a:r>
              <a:rPr lang="en-US" altLang="zh-CN"/>
              <a:t>2017-09-19</a:t>
            </a:r>
            <a:endParaRPr lang="en-US"/>
          </a:p>
        </p:txBody>
      </p:sp>
      <p:sp>
        <p:nvSpPr>
          <p:cNvPr id="3" name="Footer Placeholder 2">
            <a:extLst>
              <a:ext uri="{FF2B5EF4-FFF2-40B4-BE49-F238E27FC236}">
                <a16:creationId xmlns:a16="http://schemas.microsoft.com/office/drawing/2014/main" id="{1BC0A651-FBE7-6542-ABC5-878259098756}"/>
              </a:ext>
            </a:extLst>
          </p:cNvPr>
          <p:cNvSpPr>
            <a:spLocks noGrp="1"/>
          </p:cNvSpPr>
          <p:nvPr>
            <p:ph type="ftr" sz="quarter" idx="11"/>
          </p:nvPr>
        </p:nvSpPr>
        <p:spPr/>
        <p:txBody>
          <a:bodyPr/>
          <a:lstStyle/>
          <a:p>
            <a:r>
              <a:rPr lang="en-US"/>
              <a:t>CS3DB3 Tutorial</a:t>
            </a:r>
          </a:p>
        </p:txBody>
      </p:sp>
      <p:sp>
        <p:nvSpPr>
          <p:cNvPr id="4" name="Slide Number Placeholder 3">
            <a:extLst>
              <a:ext uri="{FF2B5EF4-FFF2-40B4-BE49-F238E27FC236}">
                <a16:creationId xmlns:a16="http://schemas.microsoft.com/office/drawing/2014/main" id="{1CB45F36-D988-DA4B-AC9A-F0F769BE60FE}"/>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72936084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215A-D442-AF48-B9BC-F3D10A19B4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33C162D-4778-AD4D-8E89-338E29B229E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63C7A-C6C4-5F4B-9EF0-835A4DDB05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46E6FCD-8C3E-254A-A2A8-56552BFDC768}"/>
              </a:ext>
            </a:extLst>
          </p:cNvPr>
          <p:cNvSpPr>
            <a:spLocks noGrp="1"/>
          </p:cNvSpPr>
          <p:nvPr>
            <p:ph type="dt" sz="half" idx="10"/>
          </p:nvPr>
        </p:nvSpPr>
        <p:spPr/>
        <p:txBody>
          <a:bodyPr/>
          <a:lstStyle/>
          <a:p>
            <a:r>
              <a:rPr lang="en-US" altLang="zh-CN"/>
              <a:t>2017-09-19</a:t>
            </a:r>
            <a:endParaRPr lang="en-US"/>
          </a:p>
        </p:txBody>
      </p:sp>
      <p:sp>
        <p:nvSpPr>
          <p:cNvPr id="6" name="Footer Placeholder 5">
            <a:extLst>
              <a:ext uri="{FF2B5EF4-FFF2-40B4-BE49-F238E27FC236}">
                <a16:creationId xmlns:a16="http://schemas.microsoft.com/office/drawing/2014/main" id="{C5050738-AE23-DD44-89B2-C0BAE392CFBC}"/>
              </a:ext>
            </a:extLst>
          </p:cNvPr>
          <p:cNvSpPr>
            <a:spLocks noGrp="1"/>
          </p:cNvSpPr>
          <p:nvPr>
            <p:ph type="ftr" sz="quarter" idx="11"/>
          </p:nvPr>
        </p:nvSpPr>
        <p:spPr/>
        <p:txBody>
          <a:bodyPr/>
          <a:lstStyle/>
          <a:p>
            <a:r>
              <a:rPr lang="en-US"/>
              <a:t>CS3DB3 Tutorial</a:t>
            </a:r>
          </a:p>
        </p:txBody>
      </p:sp>
      <p:sp>
        <p:nvSpPr>
          <p:cNvPr id="7" name="Slide Number Placeholder 6">
            <a:extLst>
              <a:ext uri="{FF2B5EF4-FFF2-40B4-BE49-F238E27FC236}">
                <a16:creationId xmlns:a16="http://schemas.microsoft.com/office/drawing/2014/main" id="{096B8631-41A2-0649-83D3-89CC0CB59889}"/>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65844120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4D7C-1564-AE40-99DE-EBF9383E7B2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8870CD5-6EF0-B54D-9AF1-23DA006ED55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12646DE-4DE3-094E-AF53-3FC089FFF2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EBB4E5-FF54-7C46-B2C6-4BE78BE05186}"/>
              </a:ext>
            </a:extLst>
          </p:cNvPr>
          <p:cNvSpPr>
            <a:spLocks noGrp="1"/>
          </p:cNvSpPr>
          <p:nvPr>
            <p:ph type="dt" sz="half" idx="10"/>
          </p:nvPr>
        </p:nvSpPr>
        <p:spPr/>
        <p:txBody>
          <a:bodyPr/>
          <a:lstStyle/>
          <a:p>
            <a:r>
              <a:rPr lang="en-US" altLang="zh-CN"/>
              <a:t>2017-09-19</a:t>
            </a:r>
            <a:endParaRPr lang="en-US"/>
          </a:p>
        </p:txBody>
      </p:sp>
      <p:sp>
        <p:nvSpPr>
          <p:cNvPr id="6" name="Footer Placeholder 5">
            <a:extLst>
              <a:ext uri="{FF2B5EF4-FFF2-40B4-BE49-F238E27FC236}">
                <a16:creationId xmlns:a16="http://schemas.microsoft.com/office/drawing/2014/main" id="{A5D1A2DF-890D-8B4B-B2BF-CB4BDF19FBC4}"/>
              </a:ext>
            </a:extLst>
          </p:cNvPr>
          <p:cNvSpPr>
            <a:spLocks noGrp="1"/>
          </p:cNvSpPr>
          <p:nvPr>
            <p:ph type="ftr" sz="quarter" idx="11"/>
          </p:nvPr>
        </p:nvSpPr>
        <p:spPr/>
        <p:txBody>
          <a:bodyPr/>
          <a:lstStyle/>
          <a:p>
            <a:r>
              <a:rPr lang="en-US"/>
              <a:t>CS3DB3 Tutorial</a:t>
            </a:r>
          </a:p>
        </p:txBody>
      </p:sp>
      <p:sp>
        <p:nvSpPr>
          <p:cNvPr id="7" name="Slide Number Placeholder 6">
            <a:extLst>
              <a:ext uri="{FF2B5EF4-FFF2-40B4-BE49-F238E27FC236}">
                <a16:creationId xmlns:a16="http://schemas.microsoft.com/office/drawing/2014/main" id="{F55D99BB-7A1C-1F4E-B5C9-63268AFD36FD}"/>
              </a:ext>
            </a:extLst>
          </p:cNvPr>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2901170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1AF5F-C86C-6142-9D1C-E33954BCCC6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C274AF-A220-7044-85E0-7C0EE186F88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35B0F-4CCE-0A4E-9D1F-5D8ACF3725A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ltLang="zh-CN"/>
              <a:t>2017-09-19</a:t>
            </a:r>
            <a:endParaRPr lang="en-US"/>
          </a:p>
        </p:txBody>
      </p:sp>
      <p:sp>
        <p:nvSpPr>
          <p:cNvPr id="5" name="Footer Placeholder 4">
            <a:extLst>
              <a:ext uri="{FF2B5EF4-FFF2-40B4-BE49-F238E27FC236}">
                <a16:creationId xmlns:a16="http://schemas.microsoft.com/office/drawing/2014/main" id="{DD1ACAD6-A075-FA4F-B320-CC997735A85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CS3DB3 Tutorial</a:t>
            </a:r>
          </a:p>
        </p:txBody>
      </p:sp>
      <p:sp>
        <p:nvSpPr>
          <p:cNvPr id="6" name="Slide Number Placeholder 5">
            <a:extLst>
              <a:ext uri="{FF2B5EF4-FFF2-40B4-BE49-F238E27FC236}">
                <a16:creationId xmlns:a16="http://schemas.microsoft.com/office/drawing/2014/main" id="{63841ED5-823E-9F46-A4E4-4B0C241535B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8458827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ucidchart.com/pages/examples/er-diagram-too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rdplus.com/" TargetMode="External"/><Relationship Id="rId5" Type="http://schemas.openxmlformats.org/officeDocument/2006/relationships/hyperlink" Target="https://online.visual-paradigm.com/diagrams/features/erd-tool/" TargetMode="External"/><Relationship Id="rId4" Type="http://schemas.openxmlformats.org/officeDocument/2006/relationships/hyperlink" Target="https://app.diagrams.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cristial@mcmaster.c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350" y="685800"/>
            <a:ext cx="81153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1994646" y="2085788"/>
            <a:ext cx="5163672" cy="1496649"/>
          </a:xfrm>
        </p:spPr>
        <p:txBody>
          <a:bodyPr anchor="b">
            <a:normAutofit/>
          </a:bodyPr>
          <a:lstStyle/>
          <a:p>
            <a:r>
              <a:rPr lang="en-US" altLang="zh-CN" sz="2800" dirty="0">
                <a:solidFill>
                  <a:schemeClr val="tx1">
                    <a:lumMod val="65000"/>
                    <a:lumOff val="35000"/>
                  </a:schemeClr>
                </a:solidFill>
                <a:latin typeface="Lucida Grande"/>
                <a:ea typeface="Lucida Grande"/>
                <a:cs typeface="Lucida Grande"/>
              </a:rPr>
              <a:t>SE3DB3 TUTORIAL</a:t>
            </a:r>
            <a:endParaRPr kumimoji="1" lang="zh-CN" altLang="en-US" sz="2800" dirty="0">
              <a:solidFill>
                <a:schemeClr val="tx1">
                  <a:lumMod val="65000"/>
                  <a:lumOff val="35000"/>
                </a:schemeClr>
              </a:solidFill>
            </a:endParaRPr>
          </a:p>
        </p:txBody>
      </p:sp>
      <p:sp>
        <p:nvSpPr>
          <p:cNvPr id="3" name="副标题 2"/>
          <p:cNvSpPr>
            <a:spLocks noGrp="1"/>
          </p:cNvSpPr>
          <p:nvPr>
            <p:ph type="subTitle" idx="1"/>
          </p:nvPr>
        </p:nvSpPr>
        <p:spPr>
          <a:xfrm>
            <a:off x="2286000" y="3948056"/>
            <a:ext cx="4572000" cy="830134"/>
          </a:xfrm>
        </p:spPr>
        <p:txBody>
          <a:bodyPr anchor="t">
            <a:normAutofit/>
          </a:bodyPr>
          <a:lstStyle/>
          <a:p>
            <a:r>
              <a:rPr kumimoji="1" lang="en-US" altLang="zh-CN" dirty="0">
                <a:solidFill>
                  <a:schemeClr val="tx1">
                    <a:lumMod val="65000"/>
                    <a:lumOff val="35000"/>
                  </a:schemeClr>
                </a:solidFill>
              </a:rPr>
              <a:t>Lucia Cristiano</a:t>
            </a:r>
          </a:p>
          <a:p>
            <a:r>
              <a:rPr kumimoji="1" lang="en-US" altLang="zh-CN" dirty="0">
                <a:solidFill>
                  <a:schemeClr val="tx1">
                    <a:lumMod val="65000"/>
                    <a:lumOff val="35000"/>
                  </a:schemeClr>
                </a:solidFill>
              </a:rPr>
              <a:t>Sept 20-22, 2021</a:t>
            </a:r>
            <a:endParaRPr kumimoji="1" lang="en-US" altLang="zh-CN" sz="1200" dirty="0">
              <a:solidFill>
                <a:schemeClr val="tx1">
                  <a:lumMod val="65000"/>
                  <a:lumOff val="35000"/>
                </a:schemeClr>
              </a:solidFill>
            </a:endParaRPr>
          </a:p>
        </p:txBody>
      </p:sp>
      <p:sp>
        <p:nvSpPr>
          <p:cNvPr id="8" name="幻灯片编号占位符 7"/>
          <p:cNvSpPr>
            <a:spLocks noGrp="1"/>
          </p:cNvSpPr>
          <p:nvPr>
            <p:ph type="sldNum" sz="quarter" idx="12"/>
          </p:nvPr>
        </p:nvSpPr>
        <p:spPr>
          <a:xfrm>
            <a:off x="6885432" y="6356350"/>
            <a:ext cx="2076402" cy="365125"/>
          </a:xfrm>
        </p:spPr>
        <p:txBody>
          <a:bodyPr>
            <a:normAutofit/>
          </a:bodyPr>
          <a:lstStyle/>
          <a:p>
            <a:pPr>
              <a:spcAft>
                <a:spcPts val="600"/>
              </a:spcAft>
            </a:pPr>
            <a:fld id="{7F5CE407-6216-4202-80E4-A30DC2F709B2}" type="slidenum">
              <a:rPr lang="en-US" sz="800">
                <a:solidFill>
                  <a:srgbClr val="595959"/>
                </a:solidFill>
              </a:rPr>
              <a:pPr>
                <a:spcAft>
                  <a:spcPts val="600"/>
                </a:spcAft>
              </a:pPr>
              <a:t>1</a:t>
            </a:fld>
            <a:endParaRPr lang="en-US" sz="800">
              <a:solidFill>
                <a:srgbClr val="595959"/>
              </a:solidFill>
            </a:endParaRPr>
          </a:p>
        </p:txBody>
      </p:sp>
    </p:spTree>
    <p:extLst>
      <p:ext uri="{BB962C8B-B14F-4D97-AF65-F5344CB8AC3E}">
        <p14:creationId xmlns:p14="http://schemas.microsoft.com/office/powerpoint/2010/main" val="115243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Many-to-One Relationship</a:t>
            </a:r>
          </a:p>
        </p:txBody>
      </p:sp>
      <p:sp>
        <p:nvSpPr>
          <p:cNvPr id="3" name="Content Placeholder 2"/>
          <p:cNvSpPr>
            <a:spLocks noGrp="1"/>
          </p:cNvSpPr>
          <p:nvPr>
            <p:ph idx="1"/>
          </p:nvPr>
        </p:nvSpPr>
        <p:spPr/>
        <p:txBody>
          <a:bodyPr/>
          <a:lstStyle/>
          <a:p>
            <a:r>
              <a:rPr lang="en-US" sz="2000" dirty="0"/>
              <a:t>Each entity of the first set is connected to at most one entity of the second set. But an entity of the second set can be connected to zero, one, or many entities of the first set.</a:t>
            </a:r>
          </a:p>
          <a:p>
            <a:pPr lvl="1"/>
            <a:endParaRPr lang="en-US" sz="1800" dirty="0"/>
          </a:p>
          <a:p>
            <a:pPr lvl="1"/>
            <a:r>
              <a:rPr lang="en-US" sz="1800" dirty="0"/>
              <a:t>E.g., a drinker has only one most favorite beer, and a beer can be the most favorite of many drinkers.</a:t>
            </a:r>
          </a:p>
          <a:p>
            <a:pPr marL="349250" lvl="1" indent="0">
              <a:buNone/>
            </a:pPr>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10</a:t>
            </a:fld>
            <a:endParaRPr lang="en-US"/>
          </a:p>
        </p:txBody>
      </p:sp>
      <p:sp>
        <p:nvSpPr>
          <p:cNvPr id="13" name="Rectangle 12"/>
          <p:cNvSpPr/>
          <p:nvPr/>
        </p:nvSpPr>
        <p:spPr>
          <a:xfrm>
            <a:off x="1313328" y="4603032"/>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Drinkers</a:t>
            </a:r>
            <a:endParaRPr lang="en-US" dirty="0"/>
          </a:p>
        </p:txBody>
      </p:sp>
      <p:sp>
        <p:nvSpPr>
          <p:cNvPr id="14" name="Rectangle 13"/>
          <p:cNvSpPr/>
          <p:nvPr/>
        </p:nvSpPr>
        <p:spPr>
          <a:xfrm>
            <a:off x="5690256" y="4603032"/>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Beers</a:t>
            </a:r>
            <a:endParaRPr lang="en-US" dirty="0"/>
          </a:p>
        </p:txBody>
      </p:sp>
      <p:sp>
        <p:nvSpPr>
          <p:cNvPr id="15" name="Diamond 14"/>
          <p:cNvSpPr/>
          <p:nvPr/>
        </p:nvSpPr>
        <p:spPr>
          <a:xfrm>
            <a:off x="3122718" y="4422224"/>
            <a:ext cx="1913522" cy="1074289"/>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Favorite</a:t>
            </a:r>
          </a:p>
        </p:txBody>
      </p:sp>
      <p:cxnSp>
        <p:nvCxnSpPr>
          <p:cNvPr id="17" name="Straight Connector 16"/>
          <p:cNvCxnSpPr>
            <a:cxnSpLocks/>
            <a:endCxn id="15" idx="1"/>
          </p:cNvCxnSpPr>
          <p:nvPr/>
        </p:nvCxnSpPr>
        <p:spPr>
          <a:xfrm>
            <a:off x="2438040" y="4959369"/>
            <a:ext cx="68467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a:cxnSpLocks/>
            <a:stCxn id="15" idx="3"/>
            <a:endCxn id="14" idx="1"/>
          </p:cNvCxnSpPr>
          <p:nvPr/>
        </p:nvCxnSpPr>
        <p:spPr>
          <a:xfrm>
            <a:off x="5036240" y="4959369"/>
            <a:ext cx="654016" cy="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833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Subclasses/ISA Relationship</a:t>
            </a:r>
          </a:p>
        </p:txBody>
      </p:sp>
      <p:sp>
        <p:nvSpPr>
          <p:cNvPr id="3" name="Content Placeholder 2"/>
          <p:cNvSpPr>
            <a:spLocks noGrp="1"/>
          </p:cNvSpPr>
          <p:nvPr>
            <p:ph idx="1"/>
          </p:nvPr>
        </p:nvSpPr>
        <p:spPr/>
        <p:txBody>
          <a:bodyPr/>
          <a:lstStyle/>
          <a:p>
            <a:r>
              <a:rPr lang="en-US" dirty="0"/>
              <a:t>Subclass are a special type of entity set that inherit properties from a parent entity </a:t>
            </a:r>
          </a:p>
          <a:p>
            <a:r>
              <a:rPr lang="en-US" dirty="0"/>
              <a:t>The subclass must have all attributes of the parent as well as having additional properties</a:t>
            </a:r>
          </a:p>
          <a:p>
            <a:pPr marL="0" indent="0">
              <a:buNone/>
            </a:pPr>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11</a:t>
            </a:fld>
            <a:endParaRPr lang="en-US"/>
          </a:p>
        </p:txBody>
      </p:sp>
      <p:pic>
        <p:nvPicPr>
          <p:cNvPr id="7" name="Picture 6" descr="Diagram&#10;&#10;Description automatically generated">
            <a:extLst>
              <a:ext uri="{FF2B5EF4-FFF2-40B4-BE49-F238E27FC236}">
                <a16:creationId xmlns:a16="http://schemas.microsoft.com/office/drawing/2014/main" id="{AF0823D2-494E-E643-BB29-9AA6860AC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579" y="3502995"/>
            <a:ext cx="5640552" cy="2808904"/>
          </a:xfrm>
          <a:prstGeom prst="rect">
            <a:avLst/>
          </a:prstGeom>
        </p:spPr>
      </p:pic>
    </p:spTree>
    <p:extLst>
      <p:ext uri="{BB962C8B-B14F-4D97-AF65-F5344CB8AC3E}">
        <p14:creationId xmlns:p14="http://schemas.microsoft.com/office/powerpoint/2010/main" val="127027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Weak Entity Sets</a:t>
            </a:r>
          </a:p>
        </p:txBody>
      </p:sp>
      <p:sp>
        <p:nvSpPr>
          <p:cNvPr id="3" name="Content Placeholder 2"/>
          <p:cNvSpPr>
            <a:spLocks noGrp="1"/>
          </p:cNvSpPr>
          <p:nvPr>
            <p:ph idx="1"/>
          </p:nvPr>
        </p:nvSpPr>
        <p:spPr/>
        <p:txBody>
          <a:bodyPr/>
          <a:lstStyle/>
          <a:p>
            <a:r>
              <a:rPr lang="en-US" dirty="0"/>
              <a:t>Weak entities do not have enough information to have its own primary key</a:t>
            </a:r>
          </a:p>
          <a:p>
            <a:r>
              <a:rPr lang="en-US" dirty="0"/>
              <a:t>The weak entity relies on the supporting entity for its identification</a:t>
            </a:r>
          </a:p>
          <a:p>
            <a:pPr lvl="1"/>
            <a:r>
              <a:rPr lang="en-US" dirty="0"/>
              <a:t>The key of the weak entity is a composite key made of the primary key of the supporting entity and the partial key of the weak entity</a:t>
            </a:r>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12</a:t>
            </a:fld>
            <a:endParaRPr lang="en-US"/>
          </a:p>
        </p:txBody>
      </p:sp>
      <p:pic>
        <p:nvPicPr>
          <p:cNvPr id="7" name="Picture 6" descr="A picture containing icon&#10;&#10;Description automatically generated">
            <a:extLst>
              <a:ext uri="{FF2B5EF4-FFF2-40B4-BE49-F238E27FC236}">
                <a16:creationId xmlns:a16="http://schemas.microsoft.com/office/drawing/2014/main" id="{12DF73C9-8EF1-4E47-8248-48D45A042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643" y="3846310"/>
            <a:ext cx="5758583" cy="2076412"/>
          </a:xfrm>
          <a:prstGeom prst="rect">
            <a:avLst/>
          </a:prstGeom>
        </p:spPr>
      </p:pic>
    </p:spTree>
    <p:extLst>
      <p:ext uri="{BB962C8B-B14F-4D97-AF65-F5344CB8AC3E}">
        <p14:creationId xmlns:p14="http://schemas.microsoft.com/office/powerpoint/2010/main" val="266985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Degree(1)</a:t>
            </a:r>
          </a:p>
        </p:txBody>
      </p:sp>
      <p:sp>
        <p:nvSpPr>
          <p:cNvPr id="3" name="Content Placeholder 2"/>
          <p:cNvSpPr>
            <a:spLocks noGrp="1"/>
          </p:cNvSpPr>
          <p:nvPr>
            <p:ph idx="1"/>
          </p:nvPr>
        </p:nvSpPr>
        <p:spPr/>
        <p:txBody>
          <a:bodyPr/>
          <a:lstStyle/>
          <a:p>
            <a:r>
              <a:rPr lang="en-US" dirty="0"/>
              <a:t>Zero</a:t>
            </a:r>
          </a:p>
          <a:p>
            <a:endParaRPr lang="en-US" dirty="0"/>
          </a:p>
          <a:p>
            <a:endParaRPr lang="en-US" dirty="0"/>
          </a:p>
          <a:p>
            <a:r>
              <a:rPr lang="en-US" dirty="0"/>
              <a:t>Binary</a:t>
            </a:r>
          </a:p>
          <a:p>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13</a:t>
            </a:fld>
            <a:endParaRPr lang="en-US"/>
          </a:p>
        </p:txBody>
      </p:sp>
      <p:sp>
        <p:nvSpPr>
          <p:cNvPr id="7" name="Rectangle 6"/>
          <p:cNvSpPr/>
          <p:nvPr/>
        </p:nvSpPr>
        <p:spPr>
          <a:xfrm>
            <a:off x="2236872" y="2359152"/>
            <a:ext cx="954384" cy="5669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People</a:t>
            </a:r>
            <a:endParaRPr lang="en-US" dirty="0"/>
          </a:p>
        </p:txBody>
      </p:sp>
      <p:cxnSp>
        <p:nvCxnSpPr>
          <p:cNvPr id="8" name="Straight Connector 7"/>
          <p:cNvCxnSpPr>
            <a:cxnSpLocks/>
            <a:stCxn id="7" idx="3"/>
            <a:endCxn id="9" idx="2"/>
          </p:cNvCxnSpPr>
          <p:nvPr/>
        </p:nvCxnSpPr>
        <p:spPr>
          <a:xfrm>
            <a:off x="3191256" y="2642616"/>
            <a:ext cx="539496" cy="0"/>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3730752" y="2432304"/>
            <a:ext cx="1068726" cy="420624"/>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name</a:t>
            </a:r>
          </a:p>
        </p:txBody>
      </p:sp>
      <p:cxnSp>
        <p:nvCxnSpPr>
          <p:cNvPr id="11" name="Straight Connector 10"/>
          <p:cNvCxnSpPr/>
          <p:nvPr/>
        </p:nvCxnSpPr>
        <p:spPr>
          <a:xfrm>
            <a:off x="1593384" y="2642616"/>
            <a:ext cx="643488"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832104" y="2432304"/>
            <a:ext cx="761280" cy="420624"/>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ID</a:t>
            </a:r>
          </a:p>
        </p:txBody>
      </p:sp>
      <p:sp>
        <p:nvSpPr>
          <p:cNvPr id="17" name="Oval 16"/>
          <p:cNvSpPr/>
          <p:nvPr/>
        </p:nvSpPr>
        <p:spPr>
          <a:xfrm>
            <a:off x="3416808" y="1805941"/>
            <a:ext cx="932688" cy="420624"/>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Sex</a:t>
            </a:r>
          </a:p>
        </p:txBody>
      </p:sp>
      <p:cxnSp>
        <p:nvCxnSpPr>
          <p:cNvPr id="18" name="Straight Connector 17"/>
          <p:cNvCxnSpPr>
            <a:stCxn id="7" idx="0"/>
            <a:endCxn id="17" idx="2"/>
          </p:cNvCxnSpPr>
          <p:nvPr/>
        </p:nvCxnSpPr>
        <p:spPr>
          <a:xfrm flipV="1">
            <a:off x="2714064" y="2016253"/>
            <a:ext cx="702744" cy="342899"/>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986091" y="4574287"/>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Bars</a:t>
            </a:r>
            <a:endParaRPr lang="en-US" dirty="0"/>
          </a:p>
        </p:txBody>
      </p:sp>
      <p:sp>
        <p:nvSpPr>
          <p:cNvPr id="23" name="Rectangle 22"/>
          <p:cNvSpPr/>
          <p:nvPr/>
        </p:nvSpPr>
        <p:spPr>
          <a:xfrm>
            <a:off x="5363019" y="4574287"/>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Beers</a:t>
            </a:r>
            <a:endParaRPr lang="en-US" dirty="0"/>
          </a:p>
        </p:txBody>
      </p:sp>
      <p:sp>
        <p:nvSpPr>
          <p:cNvPr id="24" name="Diamond 23"/>
          <p:cNvSpPr/>
          <p:nvPr/>
        </p:nvSpPr>
        <p:spPr>
          <a:xfrm>
            <a:off x="2961862" y="4391407"/>
            <a:ext cx="1537779" cy="1078992"/>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sells</a:t>
            </a:r>
          </a:p>
        </p:txBody>
      </p:sp>
      <p:cxnSp>
        <p:nvCxnSpPr>
          <p:cNvPr id="25" name="Straight Connector 24"/>
          <p:cNvCxnSpPr>
            <a:stCxn id="22" idx="3"/>
            <a:endCxn id="24" idx="1"/>
          </p:cNvCxnSpPr>
          <p:nvPr/>
        </p:nvCxnSpPr>
        <p:spPr>
          <a:xfrm>
            <a:off x="2110803" y="4930903"/>
            <a:ext cx="851059"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499641" y="4930903"/>
            <a:ext cx="8510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441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Degree(2)</a:t>
            </a:r>
          </a:p>
        </p:txBody>
      </p:sp>
      <p:sp>
        <p:nvSpPr>
          <p:cNvPr id="3" name="Content Placeholder 2"/>
          <p:cNvSpPr>
            <a:spLocks noGrp="1"/>
          </p:cNvSpPr>
          <p:nvPr>
            <p:ph idx="1"/>
          </p:nvPr>
        </p:nvSpPr>
        <p:spPr/>
        <p:txBody>
          <a:bodyPr/>
          <a:lstStyle/>
          <a:p>
            <a:r>
              <a:rPr lang="en-US" dirty="0"/>
              <a:t>Ternary</a:t>
            </a:r>
          </a:p>
          <a:p>
            <a:pPr marL="0" indent="0">
              <a:buNone/>
            </a:pPr>
            <a:endParaRPr lang="en-US" dirty="0"/>
          </a:p>
          <a:p>
            <a:endParaRPr lang="en-US" dirty="0"/>
          </a:p>
          <a:p>
            <a:endParaRPr lang="en-US" dirty="0"/>
          </a:p>
          <a:p>
            <a:r>
              <a:rPr lang="en-US" dirty="0"/>
              <a:t>Roles(Cyclical or recursive relationship)</a:t>
            </a:r>
          </a:p>
          <a:p>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14</a:t>
            </a:fld>
            <a:endParaRPr lang="en-US"/>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12032" y="4205986"/>
            <a:ext cx="3611323" cy="2069682"/>
          </a:xfrm>
          <a:prstGeom prst="rect">
            <a:avLst/>
          </a:prstGeom>
        </p:spPr>
      </p:pic>
      <p:pic>
        <p:nvPicPr>
          <p:cNvPr id="10" name="Picture 9" descr="Diagram&#10;&#10;Description automatically generated">
            <a:extLst>
              <a:ext uri="{FF2B5EF4-FFF2-40B4-BE49-F238E27FC236}">
                <a16:creationId xmlns:a16="http://schemas.microsoft.com/office/drawing/2014/main" id="{FCEEBCFA-EAA4-EE4F-BFA0-62BDCE799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210" y="1646237"/>
            <a:ext cx="3010995" cy="1599182"/>
          </a:xfrm>
          <a:prstGeom prst="rect">
            <a:avLst/>
          </a:prstGeom>
        </p:spPr>
      </p:pic>
    </p:spTree>
    <p:extLst>
      <p:ext uri="{BB962C8B-B14F-4D97-AF65-F5344CB8AC3E}">
        <p14:creationId xmlns:p14="http://schemas.microsoft.com/office/powerpoint/2010/main" val="196002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Participation</a:t>
            </a:r>
          </a:p>
        </p:txBody>
      </p:sp>
      <p:sp>
        <p:nvSpPr>
          <p:cNvPr id="3" name="Content Placeholder 2"/>
          <p:cNvSpPr>
            <a:spLocks noGrp="1"/>
          </p:cNvSpPr>
          <p:nvPr>
            <p:ph idx="1"/>
          </p:nvPr>
        </p:nvSpPr>
        <p:spPr/>
        <p:txBody>
          <a:bodyPr/>
          <a:lstStyle/>
          <a:p>
            <a:r>
              <a:rPr lang="en-US" altLang="zh-CN" dirty="0"/>
              <a:t>Totally participation: At least one or more entities are in the relationship. Mandatory</a:t>
            </a:r>
          </a:p>
          <a:p>
            <a:pPr lvl="2"/>
            <a:endParaRPr lang="en-US" altLang="zh-CN" dirty="0"/>
          </a:p>
          <a:p>
            <a:endParaRPr lang="en-US" dirty="0"/>
          </a:p>
          <a:p>
            <a:endParaRPr lang="en-US" dirty="0"/>
          </a:p>
          <a:p>
            <a:endParaRPr lang="en-US" dirty="0"/>
          </a:p>
          <a:p>
            <a:r>
              <a:rPr lang="en-US" dirty="0"/>
              <a:t>Partially participation: zero </a:t>
            </a:r>
            <a:r>
              <a:rPr lang="en-US" altLang="zh-CN" dirty="0"/>
              <a:t>or more entities are in the relationship. Optional</a:t>
            </a:r>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15</a:t>
            </a:fld>
            <a:endParaRPr lang="en-US"/>
          </a:p>
        </p:txBody>
      </p:sp>
      <p:sp>
        <p:nvSpPr>
          <p:cNvPr id="12" name="Rectangle 11"/>
          <p:cNvSpPr/>
          <p:nvPr/>
        </p:nvSpPr>
        <p:spPr>
          <a:xfrm>
            <a:off x="903000" y="2747662"/>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Employee</a:t>
            </a:r>
          </a:p>
        </p:txBody>
      </p:sp>
      <p:sp>
        <p:nvSpPr>
          <p:cNvPr id="16" name="Rectangle 15"/>
          <p:cNvSpPr/>
          <p:nvPr/>
        </p:nvSpPr>
        <p:spPr>
          <a:xfrm>
            <a:off x="5279928" y="2747662"/>
            <a:ext cx="1537778"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Department</a:t>
            </a:r>
          </a:p>
        </p:txBody>
      </p:sp>
      <p:sp>
        <p:nvSpPr>
          <p:cNvPr id="18" name="Diamond 17"/>
          <p:cNvSpPr/>
          <p:nvPr/>
        </p:nvSpPr>
        <p:spPr>
          <a:xfrm>
            <a:off x="2878771" y="2564782"/>
            <a:ext cx="1537779" cy="1078992"/>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Works in</a:t>
            </a:r>
          </a:p>
        </p:txBody>
      </p:sp>
      <p:cxnSp>
        <p:nvCxnSpPr>
          <p:cNvPr id="20" name="Straight Connector 19"/>
          <p:cNvCxnSpPr>
            <a:cxnSpLocks/>
            <a:stCxn id="18" idx="3"/>
            <a:endCxn id="16" idx="1"/>
          </p:cNvCxnSpPr>
          <p:nvPr/>
        </p:nvCxnSpPr>
        <p:spPr>
          <a:xfrm>
            <a:off x="4416550" y="3104278"/>
            <a:ext cx="863378"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462B095-69EB-474A-8D59-92DF14332E02}"/>
              </a:ext>
            </a:extLst>
          </p:cNvPr>
          <p:cNvCxnSpPr>
            <a:cxnSpLocks/>
            <a:stCxn id="12" idx="3"/>
            <a:endCxn id="18" idx="1"/>
          </p:cNvCxnSpPr>
          <p:nvPr/>
        </p:nvCxnSpPr>
        <p:spPr>
          <a:xfrm>
            <a:off x="2027712" y="3104278"/>
            <a:ext cx="851059"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8E91848-C91E-8342-842B-C70AC5043F96}"/>
              </a:ext>
            </a:extLst>
          </p:cNvPr>
          <p:cNvCxnSpPr>
            <a:stCxn id="16" idx="1"/>
          </p:cNvCxnSpPr>
          <p:nvPr/>
        </p:nvCxnSpPr>
        <p:spPr>
          <a:xfrm flipH="1" flipV="1">
            <a:off x="5044965" y="2951297"/>
            <a:ext cx="234963" cy="15298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D3514BA-3134-FE42-AE68-66DAE4C20336}"/>
              </a:ext>
            </a:extLst>
          </p:cNvPr>
          <p:cNvCxnSpPr>
            <a:cxnSpLocks/>
            <a:stCxn id="16" idx="1"/>
          </p:cNvCxnSpPr>
          <p:nvPr/>
        </p:nvCxnSpPr>
        <p:spPr>
          <a:xfrm flipH="1">
            <a:off x="5044965" y="3104278"/>
            <a:ext cx="234963" cy="203635"/>
          </a:xfrm>
          <a:prstGeom prst="line">
            <a:avLst/>
          </a:prstGeom>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D0263E85-5996-9740-8E63-ABEE7731D16A}"/>
              </a:ext>
            </a:extLst>
          </p:cNvPr>
          <p:cNvSpPr/>
          <p:nvPr/>
        </p:nvSpPr>
        <p:spPr>
          <a:xfrm>
            <a:off x="903001" y="4968415"/>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Employee</a:t>
            </a:r>
          </a:p>
        </p:txBody>
      </p:sp>
      <p:sp>
        <p:nvSpPr>
          <p:cNvPr id="30" name="Rectangle 29">
            <a:extLst>
              <a:ext uri="{FF2B5EF4-FFF2-40B4-BE49-F238E27FC236}">
                <a16:creationId xmlns:a16="http://schemas.microsoft.com/office/drawing/2014/main" id="{A0D6B067-6667-AB43-8B39-693FE6A29364}"/>
              </a:ext>
            </a:extLst>
          </p:cNvPr>
          <p:cNvSpPr/>
          <p:nvPr/>
        </p:nvSpPr>
        <p:spPr>
          <a:xfrm>
            <a:off x="5279929" y="4968415"/>
            <a:ext cx="1537778"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Department</a:t>
            </a:r>
          </a:p>
        </p:txBody>
      </p:sp>
      <p:sp>
        <p:nvSpPr>
          <p:cNvPr id="31" name="Diamond 30">
            <a:extLst>
              <a:ext uri="{FF2B5EF4-FFF2-40B4-BE49-F238E27FC236}">
                <a16:creationId xmlns:a16="http://schemas.microsoft.com/office/drawing/2014/main" id="{BA84890F-9B7A-2F47-AA98-CEE0C2BA076B}"/>
              </a:ext>
            </a:extLst>
          </p:cNvPr>
          <p:cNvSpPr/>
          <p:nvPr/>
        </p:nvSpPr>
        <p:spPr>
          <a:xfrm>
            <a:off x="2878772" y="4785535"/>
            <a:ext cx="1537779" cy="1078992"/>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Works in</a:t>
            </a:r>
          </a:p>
        </p:txBody>
      </p:sp>
      <p:cxnSp>
        <p:nvCxnSpPr>
          <p:cNvPr id="33" name="Straight Connector 32">
            <a:extLst>
              <a:ext uri="{FF2B5EF4-FFF2-40B4-BE49-F238E27FC236}">
                <a16:creationId xmlns:a16="http://schemas.microsoft.com/office/drawing/2014/main" id="{20EB0C74-017E-2644-B25F-F6AD590585D7}"/>
              </a:ext>
            </a:extLst>
          </p:cNvPr>
          <p:cNvCxnSpPr>
            <a:cxnSpLocks/>
            <a:stCxn id="29" idx="3"/>
            <a:endCxn id="31" idx="1"/>
          </p:cNvCxnSpPr>
          <p:nvPr/>
        </p:nvCxnSpPr>
        <p:spPr>
          <a:xfrm>
            <a:off x="2027713" y="5325031"/>
            <a:ext cx="851059"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CA4A08A-F541-4F41-9875-244B0B6D3D3B}"/>
              </a:ext>
            </a:extLst>
          </p:cNvPr>
          <p:cNvCxnSpPr>
            <a:cxnSpLocks/>
            <a:stCxn id="31" idx="3"/>
            <a:endCxn id="30" idx="1"/>
          </p:cNvCxnSpPr>
          <p:nvPr/>
        </p:nvCxnSpPr>
        <p:spPr>
          <a:xfrm>
            <a:off x="4416551" y="5325031"/>
            <a:ext cx="8633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04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Schema Mapping(4)</a:t>
            </a:r>
          </a:p>
        </p:txBody>
      </p:sp>
      <p:sp>
        <p:nvSpPr>
          <p:cNvPr id="3" name="Content Placeholder 2"/>
          <p:cNvSpPr>
            <a:spLocks noGrp="1"/>
          </p:cNvSpPr>
          <p:nvPr>
            <p:ph idx="1"/>
          </p:nvPr>
        </p:nvSpPr>
        <p:spPr/>
        <p:txBody>
          <a:bodyPr>
            <a:normAutofit/>
          </a:bodyPr>
          <a:lstStyle/>
          <a:p>
            <a:r>
              <a:rPr lang="en-US" dirty="0"/>
              <a:t>Design Techniques</a:t>
            </a:r>
          </a:p>
          <a:p>
            <a:pPr lvl="1"/>
            <a:endParaRPr lang="en-US" dirty="0"/>
          </a:p>
          <a:p>
            <a:pPr lvl="1"/>
            <a:r>
              <a:rPr lang="en-US" dirty="0"/>
              <a:t>Avoid redundancy</a:t>
            </a:r>
          </a:p>
          <a:p>
            <a:pPr lvl="2"/>
            <a:r>
              <a:rPr lang="en-US" dirty="0"/>
              <a:t>Good					Bad</a:t>
            </a:r>
          </a:p>
          <a:p>
            <a:pPr lvl="2"/>
            <a:endParaRPr lang="en-US" dirty="0"/>
          </a:p>
          <a:p>
            <a:pPr lvl="2"/>
            <a:endParaRPr lang="en-US" dirty="0"/>
          </a:p>
          <a:p>
            <a:pPr lvl="2"/>
            <a:endParaRPr lang="en-US" dirty="0"/>
          </a:p>
          <a:p>
            <a:pPr lvl="2"/>
            <a:endParaRPr lang="en-US" dirty="0"/>
          </a:p>
          <a:p>
            <a:pPr lvl="2"/>
            <a:endParaRPr lang="en-US" dirty="0"/>
          </a:p>
          <a:p>
            <a:pPr lvl="1"/>
            <a:r>
              <a:rPr lang="en-US" dirty="0"/>
              <a:t>Limit the use of weak entity sets</a:t>
            </a:r>
          </a:p>
          <a:p>
            <a:pPr lvl="1"/>
            <a:endParaRPr lang="en-US" dirty="0"/>
          </a:p>
          <a:p>
            <a:pPr lvl="1"/>
            <a:r>
              <a:rPr lang="en-US" dirty="0"/>
              <a:t>Do not use an entity set when an attribute will do</a:t>
            </a:r>
          </a:p>
          <a:p>
            <a:pPr lvl="1"/>
            <a:endParaRPr lang="en-US" dirty="0"/>
          </a:p>
          <a:p>
            <a:pPr lvl="1"/>
            <a:endParaRPr lang="en-US" dirty="0"/>
          </a:p>
          <a:p>
            <a:pPr lvl="1"/>
            <a:endParaRPr lang="en-US" dirty="0"/>
          </a:p>
          <a:p>
            <a:pPr lvl="1"/>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16</a:t>
            </a:fld>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74983" y="3217589"/>
            <a:ext cx="3086642" cy="1108624"/>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05399" y="3221461"/>
            <a:ext cx="2291497" cy="1104752"/>
          </a:xfrm>
          <a:prstGeom prst="rect">
            <a:avLst/>
          </a:prstGeom>
        </p:spPr>
      </p:pic>
    </p:spTree>
    <p:extLst>
      <p:ext uri="{BB962C8B-B14F-4D97-AF65-F5344CB8AC3E}">
        <p14:creationId xmlns:p14="http://schemas.microsoft.com/office/powerpoint/2010/main" val="303245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Content Placeholder 2"/>
          <p:cNvSpPr>
            <a:spLocks noGrp="1"/>
          </p:cNvSpPr>
          <p:nvPr>
            <p:ph idx="1"/>
          </p:nvPr>
        </p:nvSpPr>
        <p:spPr>
          <a:xfrm>
            <a:off x="506878" y="2207419"/>
            <a:ext cx="7915931" cy="3964781"/>
          </a:xfrm>
        </p:spPr>
        <p:txBody>
          <a:bodyPr>
            <a:normAutofit lnSpcReduction="10000"/>
          </a:bodyPr>
          <a:lstStyle/>
          <a:p>
            <a:pPr marL="0" indent="0">
              <a:buNone/>
            </a:pPr>
            <a:r>
              <a:rPr lang="en-US" dirty="0"/>
              <a:t>Suppose you are given the following requirements for a simple database for the National Hockey League (NHL):</a:t>
            </a:r>
          </a:p>
          <a:p>
            <a:pPr>
              <a:buFont typeface="Courier New" charset="0"/>
              <a:buChar char="o"/>
            </a:pPr>
            <a:r>
              <a:rPr lang="en-US" dirty="0"/>
              <a:t>the NHL has many teams,</a:t>
            </a:r>
          </a:p>
          <a:p>
            <a:pPr>
              <a:buFont typeface="Courier New" charset="0"/>
              <a:buChar char="o"/>
            </a:pPr>
            <a:r>
              <a:rPr lang="en-US" dirty="0"/>
              <a:t>each team has a name, a city, a coach, a captain, and a set of players,</a:t>
            </a:r>
          </a:p>
          <a:p>
            <a:pPr>
              <a:buFont typeface="Courier New" charset="0"/>
              <a:buChar char="o"/>
            </a:pPr>
            <a:r>
              <a:rPr lang="en-US" dirty="0"/>
              <a:t>each player belongs to only one team,</a:t>
            </a:r>
          </a:p>
          <a:p>
            <a:pPr>
              <a:buFont typeface="Courier New" charset="0"/>
              <a:buChar char="o"/>
            </a:pPr>
            <a:r>
              <a:rPr lang="en-US" dirty="0"/>
              <a:t>each player has a name, a position (such as left wing or goalie), a skill level, and a set of injury records,</a:t>
            </a:r>
          </a:p>
          <a:p>
            <a:pPr>
              <a:buFont typeface="Courier New" charset="0"/>
              <a:buChar char="o"/>
            </a:pPr>
            <a:r>
              <a:rPr lang="en-US" dirty="0"/>
              <a:t>a team captain is also a player,</a:t>
            </a:r>
          </a:p>
          <a:p>
            <a:pPr>
              <a:buFont typeface="Courier New" charset="0"/>
              <a:buChar char="o"/>
            </a:pPr>
            <a:r>
              <a:rPr lang="en-US" dirty="0"/>
              <a:t>a game is played between two teams (referred to as </a:t>
            </a:r>
            <a:r>
              <a:rPr lang="en-US" dirty="0" err="1"/>
              <a:t>host_team</a:t>
            </a:r>
            <a:r>
              <a:rPr lang="en-US" dirty="0"/>
              <a:t> and </a:t>
            </a:r>
            <a:r>
              <a:rPr lang="en-US" dirty="0" err="1"/>
              <a:t>guest_team</a:t>
            </a:r>
            <a:r>
              <a:rPr lang="en-US" dirty="0"/>
              <a:t>) and has a date (such as May 11th, 1999) and a score (such as 4 to 2).</a:t>
            </a:r>
          </a:p>
          <a:p>
            <a:pPr>
              <a:buFont typeface="Courier New" charset="0"/>
              <a:buChar char="o"/>
            </a:pPr>
            <a:r>
              <a:rPr lang="en-US" dirty="0">
                <a:solidFill>
                  <a:srgbClr val="0070C0"/>
                </a:solidFill>
              </a:rPr>
              <a:t>Note: name is the primary key for team and player</a:t>
            </a:r>
          </a:p>
          <a:p>
            <a:endParaRPr lang="en-US" dirty="0"/>
          </a:p>
        </p:txBody>
      </p:sp>
      <p:sp>
        <p:nvSpPr>
          <p:cNvPr id="4" name="Footer Placeholder 3"/>
          <p:cNvSpPr>
            <a:spLocks noGrp="1"/>
          </p:cNvSpPr>
          <p:nvPr>
            <p:ph type="ftr" sz="quarter" idx="11"/>
          </p:nvPr>
        </p:nvSpPr>
        <p:spPr/>
        <p:txBody>
          <a:bodyPr/>
          <a:lstStyle/>
          <a:p>
            <a:r>
              <a:rPr lang="en-US"/>
              <a:t>CS3DB3 Tutorial</a:t>
            </a:r>
          </a:p>
        </p:txBody>
      </p:sp>
      <p:sp>
        <p:nvSpPr>
          <p:cNvPr id="5" name="Slide Number Placeholder 4"/>
          <p:cNvSpPr>
            <a:spLocks noGrp="1"/>
          </p:cNvSpPr>
          <p:nvPr>
            <p:ph type="sldNum" sz="quarter" idx="12"/>
          </p:nvPr>
        </p:nvSpPr>
        <p:spPr/>
        <p:txBody>
          <a:bodyPr/>
          <a:lstStyle/>
          <a:p>
            <a:fld id="{7F5CE407-6216-4202-80E4-A30DC2F709B2}" type="slidenum">
              <a:rPr lang="en-US" smtClean="0"/>
              <a:t>17</a:t>
            </a:fld>
            <a:endParaRPr lang="en-US"/>
          </a:p>
        </p:txBody>
      </p:sp>
    </p:spTree>
    <p:extLst>
      <p:ext uri="{BB962C8B-B14F-4D97-AF65-F5344CB8AC3E}">
        <p14:creationId xmlns:p14="http://schemas.microsoft.com/office/powerpoint/2010/main" val="66465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CF503-B58F-7D4B-9C20-EDF5381B14C7}"/>
              </a:ext>
            </a:extLst>
          </p:cNvPr>
          <p:cNvSpPr>
            <a:spLocks noGrp="1"/>
          </p:cNvSpPr>
          <p:nvPr>
            <p:ph type="title"/>
          </p:nvPr>
        </p:nvSpPr>
        <p:spPr>
          <a:xfrm>
            <a:off x="628649" y="291090"/>
            <a:ext cx="7886699" cy="932688"/>
          </a:xfrm>
        </p:spPr>
        <p:txBody>
          <a:bodyPr vert="horz" lIns="91440" tIns="45720" rIns="91440" bIns="45720" rtlCol="0" anchor="b">
            <a:normAutofit/>
          </a:bodyPr>
          <a:lstStyle/>
          <a:p>
            <a:pPr defTabSz="914400"/>
            <a:r>
              <a:rPr lang="en-US" sz="4700" kern="1200">
                <a:solidFill>
                  <a:schemeClr val="tx1"/>
                </a:solidFill>
                <a:latin typeface="+mj-lt"/>
                <a:ea typeface="+mj-ea"/>
                <a:cs typeface="+mj-cs"/>
              </a:rPr>
              <a:t>Solution</a:t>
            </a:r>
          </a:p>
        </p:txBody>
      </p:sp>
      <p:sp>
        <p:nvSpPr>
          <p:cNvPr id="3" name="Footer Placeholder 2"/>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CS3DB3 Tutorial</a:t>
            </a:r>
          </a:p>
        </p:txBody>
      </p:sp>
      <p:sp>
        <p:nvSpPr>
          <p:cNvPr id="5" name="Slide Number Placeholder 4"/>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7F5CE407-6216-4202-80E4-A30DC2F709B2}" type="slidenum">
              <a:rPr lang="en-US" sz="1200" smtClean="0"/>
              <a:pPr>
                <a:spcAft>
                  <a:spcPts val="600"/>
                </a:spcAft>
              </a:pPr>
              <a:t>18</a:t>
            </a:fld>
            <a:endParaRPr lang="en-US" sz="1200"/>
          </a:p>
        </p:txBody>
      </p:sp>
      <p:pic>
        <p:nvPicPr>
          <p:cNvPr id="11" name="Picture 10" descr="A picture containing text, electronics&#10;&#10;Description automatically generated">
            <a:extLst>
              <a:ext uri="{FF2B5EF4-FFF2-40B4-BE49-F238E27FC236}">
                <a16:creationId xmlns:a16="http://schemas.microsoft.com/office/drawing/2014/main" id="{D1737E0A-33F1-AA41-B7E4-03524F410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73" y="1922518"/>
            <a:ext cx="9447586" cy="3735092"/>
          </a:xfrm>
          <a:prstGeom prst="rect">
            <a:avLst/>
          </a:prstGeom>
        </p:spPr>
      </p:pic>
    </p:spTree>
    <p:extLst>
      <p:ext uri="{BB962C8B-B14F-4D97-AF65-F5344CB8AC3E}">
        <p14:creationId xmlns:p14="http://schemas.microsoft.com/office/powerpoint/2010/main" val="130257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 Tips</a:t>
            </a:r>
          </a:p>
        </p:txBody>
      </p:sp>
      <p:sp>
        <p:nvSpPr>
          <p:cNvPr id="3" name="Content Placeholder 2"/>
          <p:cNvSpPr>
            <a:spLocks noGrp="1"/>
          </p:cNvSpPr>
          <p:nvPr>
            <p:ph idx="1"/>
          </p:nvPr>
        </p:nvSpPr>
        <p:spPr/>
        <p:txBody>
          <a:bodyPr/>
          <a:lstStyle/>
          <a:p>
            <a:pPr marL="0" indent="0">
              <a:buNone/>
            </a:pPr>
            <a:r>
              <a:rPr lang="en-US" dirty="0"/>
              <a:t>Suggested drawing software: (some are paid with free trials)</a:t>
            </a:r>
          </a:p>
          <a:p>
            <a:r>
              <a:rPr lang="en-US" dirty="0">
                <a:hlinkClick r:id="rId3"/>
              </a:rPr>
              <a:t>Lucid Chart</a:t>
            </a:r>
            <a:endParaRPr lang="en-US" dirty="0"/>
          </a:p>
          <a:p>
            <a:r>
              <a:rPr lang="en-US" dirty="0">
                <a:hlinkClick r:id="rId4"/>
              </a:rPr>
              <a:t>diagrams.net </a:t>
            </a:r>
            <a:endParaRPr lang="en-US" dirty="0"/>
          </a:p>
          <a:p>
            <a:r>
              <a:rPr lang="en-US" dirty="0">
                <a:hlinkClick r:id="rId5"/>
              </a:rPr>
              <a:t>Visual Paradigm</a:t>
            </a:r>
            <a:endParaRPr lang="en-US" dirty="0"/>
          </a:p>
          <a:p>
            <a:r>
              <a:rPr lang="en-US" dirty="0">
                <a:hlinkClick r:id="rId6"/>
              </a:rPr>
              <a:t>ERD Plus</a:t>
            </a:r>
            <a:endParaRPr lang="en-US" dirty="0"/>
          </a:p>
          <a:p>
            <a:endParaRPr lang="en-US" dirty="0"/>
          </a:p>
          <a:p>
            <a:r>
              <a:rPr lang="en-US" dirty="0"/>
              <a:t>Pay attention to the description, look for words that indicate relationships, constraints, special cases etc.</a:t>
            </a:r>
          </a:p>
          <a:p>
            <a:pPr marL="0" indent="0">
              <a:buNone/>
            </a:pPr>
            <a:endParaRPr lang="en-US" dirty="0"/>
          </a:p>
          <a:p>
            <a:endParaRPr lang="en-US" dirty="0"/>
          </a:p>
          <a:p>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19</a:t>
            </a:fld>
            <a:endParaRPr lang="en-US"/>
          </a:p>
        </p:txBody>
      </p:sp>
    </p:spTree>
    <p:extLst>
      <p:ext uri="{BB962C8B-B14F-4D97-AF65-F5344CB8AC3E}">
        <p14:creationId xmlns:p14="http://schemas.microsoft.com/office/powerpoint/2010/main" val="413375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Expectations:</a:t>
            </a:r>
          </a:p>
          <a:p>
            <a:pPr lvl="1"/>
            <a:r>
              <a:rPr lang="en-US" dirty="0"/>
              <a:t>I will repeat the questions that students in the room ask before I answer</a:t>
            </a:r>
          </a:p>
          <a:p>
            <a:pPr lvl="1"/>
            <a:r>
              <a:rPr lang="en-US" dirty="0"/>
              <a:t>I will pause occasionally to look at the chat, please unmute yourself or ask questions at these points</a:t>
            </a:r>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2</a:t>
            </a:fld>
            <a:endParaRPr lang="en-US"/>
          </a:p>
        </p:txBody>
      </p:sp>
    </p:spTree>
    <p:extLst>
      <p:ext uri="{BB962C8B-B14F-4D97-AF65-F5344CB8AC3E}">
        <p14:creationId xmlns:p14="http://schemas.microsoft.com/office/powerpoint/2010/main" val="2210904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pPr marL="0" indent="0">
              <a:buNone/>
            </a:pPr>
            <a:r>
              <a:rPr lang="en-US" dirty="0"/>
              <a:t>If you have any questions or feedback, please email me or attend my office hours:</a:t>
            </a:r>
          </a:p>
          <a:p>
            <a:pPr marL="0" indent="0">
              <a:buNone/>
            </a:pPr>
            <a:endParaRPr lang="en-US" dirty="0"/>
          </a:p>
          <a:p>
            <a:pPr marL="0" indent="0">
              <a:buNone/>
            </a:pPr>
            <a:r>
              <a:rPr lang="en-US" dirty="0"/>
              <a:t>Lucia Cristiano</a:t>
            </a:r>
          </a:p>
          <a:p>
            <a:pPr fontAlgn="base"/>
            <a:r>
              <a:rPr lang="en-US" dirty="0"/>
              <a:t>Email: </a:t>
            </a:r>
            <a:r>
              <a:rPr lang="en-US" u="sng" dirty="0">
                <a:hlinkClick r:id="rId3"/>
              </a:rPr>
              <a:t>cristial@mcmaster.ca</a:t>
            </a:r>
            <a:r>
              <a:rPr lang="en-US" dirty="0"/>
              <a:t>​</a:t>
            </a:r>
          </a:p>
          <a:p>
            <a:pPr fontAlgn="base"/>
            <a:r>
              <a:rPr lang="en-US" dirty="0"/>
              <a:t>Office hours: Tue 3:00pm – 4:00pm on MS Teams​</a:t>
            </a:r>
          </a:p>
          <a:p>
            <a:pPr marL="0" indent="0">
              <a:buNone/>
            </a:pPr>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20</a:t>
            </a:fld>
            <a:endParaRPr lang="en-US"/>
          </a:p>
        </p:txBody>
      </p:sp>
    </p:spTree>
    <p:extLst>
      <p:ext uri="{BB962C8B-B14F-4D97-AF65-F5344CB8AC3E}">
        <p14:creationId xmlns:p14="http://schemas.microsoft.com/office/powerpoint/2010/main" val="5198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Review of Keys</a:t>
            </a:r>
          </a:p>
          <a:p>
            <a:r>
              <a:rPr lang="en-US" dirty="0">
                <a:solidFill>
                  <a:schemeClr val="tx1"/>
                </a:solidFill>
              </a:rPr>
              <a:t>Referential Integrity</a:t>
            </a:r>
          </a:p>
          <a:p>
            <a:r>
              <a:rPr lang="en-US" dirty="0">
                <a:solidFill>
                  <a:schemeClr val="tx1"/>
                </a:solidFill>
              </a:rPr>
              <a:t>ER Terms</a:t>
            </a:r>
          </a:p>
          <a:p>
            <a:r>
              <a:rPr lang="en-US" dirty="0">
                <a:solidFill>
                  <a:schemeClr val="tx1"/>
                </a:solidFill>
              </a:rPr>
              <a:t>ER Diagram Notations</a:t>
            </a:r>
          </a:p>
          <a:p>
            <a:r>
              <a:rPr lang="en-US" dirty="0"/>
              <a:t>Relationship Types</a:t>
            </a:r>
          </a:p>
          <a:p>
            <a:r>
              <a:rPr lang="en-US" dirty="0"/>
              <a:t>Relationship Degree</a:t>
            </a:r>
          </a:p>
          <a:p>
            <a:r>
              <a:rPr lang="en-US" dirty="0"/>
              <a:t>Participation Constraints</a:t>
            </a:r>
          </a:p>
          <a:p>
            <a:r>
              <a:rPr lang="en-US" dirty="0"/>
              <a:t>ER Design Example</a:t>
            </a:r>
          </a:p>
          <a:p>
            <a:r>
              <a:rPr lang="en-US" dirty="0"/>
              <a:t>Assignment 1 Tips</a:t>
            </a:r>
          </a:p>
          <a:p>
            <a:r>
              <a:rPr lang="en-US" dirty="0"/>
              <a:t>Contact</a:t>
            </a:r>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3</a:t>
            </a:fld>
            <a:endParaRPr lang="en-US"/>
          </a:p>
        </p:txBody>
      </p:sp>
    </p:spTree>
    <p:extLst>
      <p:ext uri="{BB962C8B-B14F-4D97-AF65-F5344CB8AC3E}">
        <p14:creationId xmlns:p14="http://schemas.microsoft.com/office/powerpoint/2010/main" val="213735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1128-298F-EB40-BCB9-95AF1E366A2A}"/>
              </a:ext>
            </a:extLst>
          </p:cNvPr>
          <p:cNvSpPr>
            <a:spLocks noGrp="1"/>
          </p:cNvSpPr>
          <p:nvPr>
            <p:ph type="title"/>
          </p:nvPr>
        </p:nvSpPr>
        <p:spPr/>
        <p:txBody>
          <a:bodyPr/>
          <a:lstStyle/>
          <a:p>
            <a:r>
              <a:rPr lang="en-US" dirty="0"/>
              <a:t>Review of Keys</a:t>
            </a:r>
          </a:p>
        </p:txBody>
      </p:sp>
      <p:sp>
        <p:nvSpPr>
          <p:cNvPr id="3" name="Content Placeholder 2">
            <a:extLst>
              <a:ext uri="{FF2B5EF4-FFF2-40B4-BE49-F238E27FC236}">
                <a16:creationId xmlns:a16="http://schemas.microsoft.com/office/drawing/2014/main" id="{27769197-5FA7-AB44-84E5-297F2D62DF13}"/>
              </a:ext>
            </a:extLst>
          </p:cNvPr>
          <p:cNvSpPr>
            <a:spLocks noGrp="1"/>
          </p:cNvSpPr>
          <p:nvPr>
            <p:ph idx="1"/>
          </p:nvPr>
        </p:nvSpPr>
        <p:spPr/>
        <p:txBody>
          <a:bodyPr/>
          <a:lstStyle/>
          <a:p>
            <a:pPr marL="0" indent="0">
              <a:buNone/>
            </a:pPr>
            <a:r>
              <a:rPr lang="en-US" dirty="0"/>
              <a:t>Employee Relation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List candidates key(s), super key(s) and designate a primary key:</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15312207-4482-F74D-BDD0-A0F583BBA7CE}"/>
              </a:ext>
            </a:extLst>
          </p:cNvPr>
          <p:cNvSpPr>
            <a:spLocks noGrp="1"/>
          </p:cNvSpPr>
          <p:nvPr>
            <p:ph type="ftr" sz="quarter" idx="11"/>
          </p:nvPr>
        </p:nvSpPr>
        <p:spPr/>
        <p:txBody>
          <a:bodyPr/>
          <a:lstStyle/>
          <a:p>
            <a:r>
              <a:rPr lang="en-US"/>
              <a:t>CS3DB3 Tutorial</a:t>
            </a:r>
          </a:p>
        </p:txBody>
      </p:sp>
      <p:sp>
        <p:nvSpPr>
          <p:cNvPr id="5" name="Slide Number Placeholder 4">
            <a:extLst>
              <a:ext uri="{FF2B5EF4-FFF2-40B4-BE49-F238E27FC236}">
                <a16:creationId xmlns:a16="http://schemas.microsoft.com/office/drawing/2014/main" id="{3643C021-5EFC-C74C-8E47-642E43A583C0}"/>
              </a:ext>
            </a:extLst>
          </p:cNvPr>
          <p:cNvSpPr>
            <a:spLocks noGrp="1"/>
          </p:cNvSpPr>
          <p:nvPr>
            <p:ph type="sldNum" sz="quarter" idx="12"/>
          </p:nvPr>
        </p:nvSpPr>
        <p:spPr/>
        <p:txBody>
          <a:bodyPr/>
          <a:lstStyle/>
          <a:p>
            <a:fld id="{7F5CE407-6216-4202-80E4-A30DC2F709B2}" type="slidenum">
              <a:rPr lang="en-US" smtClean="0"/>
              <a:t>4</a:t>
            </a:fld>
            <a:endParaRPr lang="en-US"/>
          </a:p>
        </p:txBody>
      </p:sp>
      <p:graphicFrame>
        <p:nvGraphicFramePr>
          <p:cNvPr id="7" name="Table 7">
            <a:extLst>
              <a:ext uri="{FF2B5EF4-FFF2-40B4-BE49-F238E27FC236}">
                <a16:creationId xmlns:a16="http://schemas.microsoft.com/office/drawing/2014/main" id="{18758381-C171-0141-83C8-79BA562B2FCA}"/>
              </a:ext>
            </a:extLst>
          </p:cNvPr>
          <p:cNvGraphicFramePr>
            <a:graphicFrameLocks noGrp="1"/>
          </p:cNvGraphicFramePr>
          <p:nvPr>
            <p:extLst>
              <p:ext uri="{D42A27DB-BD31-4B8C-83A1-F6EECF244321}">
                <p14:modId xmlns:p14="http://schemas.microsoft.com/office/powerpoint/2010/main" val="3243156934"/>
              </p:ext>
            </p:extLst>
          </p:nvPr>
        </p:nvGraphicFramePr>
        <p:xfrm>
          <a:off x="767256" y="2385854"/>
          <a:ext cx="4876800" cy="16154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708635617"/>
                    </a:ext>
                  </a:extLst>
                </a:gridCol>
                <a:gridCol w="1219200">
                  <a:extLst>
                    <a:ext uri="{9D8B030D-6E8A-4147-A177-3AD203B41FA5}">
                      <a16:colId xmlns:a16="http://schemas.microsoft.com/office/drawing/2014/main" val="1217803740"/>
                    </a:ext>
                  </a:extLst>
                </a:gridCol>
                <a:gridCol w="1219200">
                  <a:extLst>
                    <a:ext uri="{9D8B030D-6E8A-4147-A177-3AD203B41FA5}">
                      <a16:colId xmlns:a16="http://schemas.microsoft.com/office/drawing/2014/main" val="620713204"/>
                    </a:ext>
                  </a:extLst>
                </a:gridCol>
                <a:gridCol w="1219200">
                  <a:extLst>
                    <a:ext uri="{9D8B030D-6E8A-4147-A177-3AD203B41FA5}">
                      <a16:colId xmlns:a16="http://schemas.microsoft.com/office/drawing/2014/main" val="1570092082"/>
                    </a:ext>
                  </a:extLst>
                </a:gridCol>
              </a:tblGrid>
              <a:tr h="370840">
                <a:tc>
                  <a:txBody>
                    <a:bodyPr/>
                    <a:lstStyle/>
                    <a:p>
                      <a:r>
                        <a:rPr lang="en-US" dirty="0"/>
                        <a:t>Employee ID</a:t>
                      </a:r>
                    </a:p>
                  </a:txBody>
                  <a:tcPr/>
                </a:tc>
                <a:tc>
                  <a:txBody>
                    <a:bodyPr/>
                    <a:lstStyle/>
                    <a:p>
                      <a:r>
                        <a:rPr lang="en-US" dirty="0"/>
                        <a:t>Name</a:t>
                      </a:r>
                    </a:p>
                  </a:txBody>
                  <a:tcPr/>
                </a:tc>
                <a:tc>
                  <a:txBody>
                    <a:bodyPr/>
                    <a:lstStyle/>
                    <a:p>
                      <a:r>
                        <a:rPr lang="en-US" dirty="0"/>
                        <a:t>DOB</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Department No</a:t>
                      </a:r>
                    </a:p>
                  </a:txBody>
                  <a:tcPr/>
                </a:tc>
                <a:extLst>
                  <a:ext uri="{0D108BD9-81ED-4DB2-BD59-A6C34878D82A}">
                    <a16:rowId xmlns:a16="http://schemas.microsoft.com/office/drawing/2014/main" val="2956492337"/>
                  </a:ext>
                </a:extLst>
              </a:tr>
              <a:tr h="370840">
                <a:tc>
                  <a:txBody>
                    <a:bodyPr/>
                    <a:lstStyle/>
                    <a:p>
                      <a:r>
                        <a:rPr lang="en-US" dirty="0"/>
                        <a:t>123</a:t>
                      </a:r>
                    </a:p>
                  </a:txBody>
                  <a:tcPr/>
                </a:tc>
                <a:tc>
                  <a:txBody>
                    <a:bodyPr/>
                    <a:lstStyle/>
                    <a:p>
                      <a:r>
                        <a:rPr lang="en-US" dirty="0"/>
                        <a:t>John Smith</a:t>
                      </a:r>
                    </a:p>
                  </a:txBody>
                  <a:tcPr/>
                </a:tc>
                <a:tc>
                  <a:txBody>
                    <a:bodyPr/>
                    <a:lstStyle/>
                    <a:p>
                      <a:r>
                        <a:rPr lang="en-US" dirty="0"/>
                        <a:t>02/25/1978</a:t>
                      </a:r>
                    </a:p>
                  </a:txBody>
                  <a:tcPr/>
                </a:tc>
                <a:tc>
                  <a:txBody>
                    <a:bodyPr/>
                    <a:lstStyle/>
                    <a:p>
                      <a:r>
                        <a:rPr lang="en-US" dirty="0"/>
                        <a:t>5</a:t>
                      </a:r>
                    </a:p>
                  </a:txBody>
                  <a:tcPr/>
                </a:tc>
                <a:extLst>
                  <a:ext uri="{0D108BD9-81ED-4DB2-BD59-A6C34878D82A}">
                    <a16:rowId xmlns:a16="http://schemas.microsoft.com/office/drawing/2014/main" val="2397543539"/>
                  </a:ext>
                </a:extLst>
              </a:tr>
              <a:tr h="370840">
                <a:tc>
                  <a:txBody>
                    <a:bodyPr/>
                    <a:lstStyle/>
                    <a:p>
                      <a:r>
                        <a:rPr lang="en-US" dirty="0"/>
                        <a:t>456</a:t>
                      </a:r>
                    </a:p>
                  </a:txBody>
                  <a:tcPr/>
                </a:tc>
                <a:tc>
                  <a:txBody>
                    <a:bodyPr/>
                    <a:lstStyle/>
                    <a:p>
                      <a:r>
                        <a:rPr lang="en-US" dirty="0"/>
                        <a:t>Alice Doe</a:t>
                      </a:r>
                    </a:p>
                  </a:txBody>
                  <a:tcPr/>
                </a:tc>
                <a:tc>
                  <a:txBody>
                    <a:bodyPr/>
                    <a:lstStyle/>
                    <a:p>
                      <a:r>
                        <a:rPr lang="en-US" dirty="0"/>
                        <a:t>04/06/1984</a:t>
                      </a:r>
                    </a:p>
                  </a:txBody>
                  <a:tcPr/>
                </a:tc>
                <a:tc>
                  <a:txBody>
                    <a:bodyPr/>
                    <a:lstStyle/>
                    <a:p>
                      <a:r>
                        <a:rPr lang="en-US" dirty="0"/>
                        <a:t>3</a:t>
                      </a:r>
                    </a:p>
                  </a:txBody>
                  <a:tcPr/>
                </a:tc>
                <a:extLst>
                  <a:ext uri="{0D108BD9-81ED-4DB2-BD59-A6C34878D82A}">
                    <a16:rowId xmlns:a16="http://schemas.microsoft.com/office/drawing/2014/main" val="3780950341"/>
                  </a:ext>
                </a:extLst>
              </a:tr>
              <a:tr h="370840">
                <a:tc>
                  <a:txBody>
                    <a:bodyPr/>
                    <a:lstStyle/>
                    <a:p>
                      <a:r>
                        <a:rPr lang="en-US" dirty="0"/>
                        <a:t>789</a:t>
                      </a:r>
                    </a:p>
                  </a:txBody>
                  <a:tcPr/>
                </a:tc>
                <a:tc>
                  <a:txBody>
                    <a:bodyPr/>
                    <a:lstStyle/>
                    <a:p>
                      <a:r>
                        <a:rPr lang="en-US" dirty="0"/>
                        <a:t>John Smith</a:t>
                      </a:r>
                    </a:p>
                  </a:txBody>
                  <a:tcPr/>
                </a:tc>
                <a:tc>
                  <a:txBody>
                    <a:bodyPr/>
                    <a:lstStyle/>
                    <a:p>
                      <a:r>
                        <a:rPr lang="en-US" dirty="0"/>
                        <a:t>09/17/1990</a:t>
                      </a:r>
                    </a:p>
                  </a:txBody>
                  <a:tcPr/>
                </a:tc>
                <a:tc>
                  <a:txBody>
                    <a:bodyPr/>
                    <a:lstStyle/>
                    <a:p>
                      <a:r>
                        <a:rPr lang="en-US" dirty="0"/>
                        <a:t>3</a:t>
                      </a:r>
                    </a:p>
                  </a:txBody>
                  <a:tcPr/>
                </a:tc>
                <a:extLst>
                  <a:ext uri="{0D108BD9-81ED-4DB2-BD59-A6C34878D82A}">
                    <a16:rowId xmlns:a16="http://schemas.microsoft.com/office/drawing/2014/main" val="595774039"/>
                  </a:ext>
                </a:extLst>
              </a:tr>
            </a:tbl>
          </a:graphicData>
        </a:graphic>
      </p:graphicFrame>
    </p:spTree>
    <p:extLst>
      <p:ext uri="{BB962C8B-B14F-4D97-AF65-F5344CB8AC3E}">
        <p14:creationId xmlns:p14="http://schemas.microsoft.com/office/powerpoint/2010/main" val="28005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1128-298F-EB40-BCB9-95AF1E366A2A}"/>
              </a:ext>
            </a:extLst>
          </p:cNvPr>
          <p:cNvSpPr>
            <a:spLocks noGrp="1"/>
          </p:cNvSpPr>
          <p:nvPr>
            <p:ph type="title"/>
          </p:nvPr>
        </p:nvSpPr>
        <p:spPr/>
        <p:txBody>
          <a:bodyPr/>
          <a:lstStyle/>
          <a:p>
            <a:r>
              <a:rPr lang="en-US" dirty="0"/>
              <a:t>Referential Integrity</a:t>
            </a:r>
          </a:p>
        </p:txBody>
      </p:sp>
      <p:sp>
        <p:nvSpPr>
          <p:cNvPr id="3" name="Content Placeholder 2">
            <a:extLst>
              <a:ext uri="{FF2B5EF4-FFF2-40B4-BE49-F238E27FC236}">
                <a16:creationId xmlns:a16="http://schemas.microsoft.com/office/drawing/2014/main" id="{27769197-5FA7-AB44-84E5-297F2D62DF13}"/>
              </a:ext>
            </a:extLst>
          </p:cNvPr>
          <p:cNvSpPr>
            <a:spLocks noGrp="1"/>
          </p:cNvSpPr>
          <p:nvPr>
            <p:ph idx="1"/>
          </p:nvPr>
        </p:nvSpPr>
        <p:spPr/>
        <p:txBody>
          <a:bodyPr/>
          <a:lstStyle/>
          <a:p>
            <a:r>
              <a:rPr lang="en-US" dirty="0"/>
              <a:t>Referential integrity is used to guarantee that attributes in one relation refer to existing tuples in another relation referenced in a relationship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15312207-4482-F74D-BDD0-A0F583BBA7CE}"/>
              </a:ext>
            </a:extLst>
          </p:cNvPr>
          <p:cNvSpPr>
            <a:spLocks noGrp="1"/>
          </p:cNvSpPr>
          <p:nvPr>
            <p:ph type="ftr" sz="quarter" idx="11"/>
          </p:nvPr>
        </p:nvSpPr>
        <p:spPr/>
        <p:txBody>
          <a:bodyPr/>
          <a:lstStyle/>
          <a:p>
            <a:r>
              <a:rPr lang="en-US"/>
              <a:t>CS3DB3 Tutorial</a:t>
            </a:r>
          </a:p>
        </p:txBody>
      </p:sp>
      <p:sp>
        <p:nvSpPr>
          <p:cNvPr id="5" name="Slide Number Placeholder 4">
            <a:extLst>
              <a:ext uri="{FF2B5EF4-FFF2-40B4-BE49-F238E27FC236}">
                <a16:creationId xmlns:a16="http://schemas.microsoft.com/office/drawing/2014/main" id="{3643C021-5EFC-C74C-8E47-642E43A583C0}"/>
              </a:ext>
            </a:extLst>
          </p:cNvPr>
          <p:cNvSpPr>
            <a:spLocks noGrp="1"/>
          </p:cNvSpPr>
          <p:nvPr>
            <p:ph type="sldNum" sz="quarter" idx="12"/>
          </p:nvPr>
        </p:nvSpPr>
        <p:spPr/>
        <p:txBody>
          <a:bodyPr/>
          <a:lstStyle/>
          <a:p>
            <a:fld id="{7F5CE407-6216-4202-80E4-A30DC2F709B2}" type="slidenum">
              <a:rPr lang="en-US" smtClean="0"/>
              <a:t>5</a:t>
            </a:fld>
            <a:endParaRPr lang="en-US"/>
          </a:p>
        </p:txBody>
      </p:sp>
      <p:graphicFrame>
        <p:nvGraphicFramePr>
          <p:cNvPr id="7" name="Table 7">
            <a:extLst>
              <a:ext uri="{FF2B5EF4-FFF2-40B4-BE49-F238E27FC236}">
                <a16:creationId xmlns:a16="http://schemas.microsoft.com/office/drawing/2014/main" id="{3F0B848D-79F0-2D48-AEF4-DC9F8980525A}"/>
              </a:ext>
            </a:extLst>
          </p:cNvPr>
          <p:cNvGraphicFramePr>
            <a:graphicFrameLocks noGrp="1"/>
          </p:cNvGraphicFramePr>
          <p:nvPr>
            <p:extLst>
              <p:ext uri="{D42A27DB-BD31-4B8C-83A1-F6EECF244321}">
                <p14:modId xmlns:p14="http://schemas.microsoft.com/office/powerpoint/2010/main" val="1473180972"/>
              </p:ext>
            </p:extLst>
          </p:nvPr>
        </p:nvGraphicFramePr>
        <p:xfrm>
          <a:off x="819807" y="2950610"/>
          <a:ext cx="4876800" cy="16154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708635617"/>
                    </a:ext>
                  </a:extLst>
                </a:gridCol>
                <a:gridCol w="1219200">
                  <a:extLst>
                    <a:ext uri="{9D8B030D-6E8A-4147-A177-3AD203B41FA5}">
                      <a16:colId xmlns:a16="http://schemas.microsoft.com/office/drawing/2014/main" val="1217803740"/>
                    </a:ext>
                  </a:extLst>
                </a:gridCol>
                <a:gridCol w="1219200">
                  <a:extLst>
                    <a:ext uri="{9D8B030D-6E8A-4147-A177-3AD203B41FA5}">
                      <a16:colId xmlns:a16="http://schemas.microsoft.com/office/drawing/2014/main" val="620713204"/>
                    </a:ext>
                  </a:extLst>
                </a:gridCol>
                <a:gridCol w="1219200">
                  <a:extLst>
                    <a:ext uri="{9D8B030D-6E8A-4147-A177-3AD203B41FA5}">
                      <a16:colId xmlns:a16="http://schemas.microsoft.com/office/drawing/2014/main" val="1570092082"/>
                    </a:ext>
                  </a:extLst>
                </a:gridCol>
              </a:tblGrid>
              <a:tr h="0">
                <a:tc>
                  <a:txBody>
                    <a:bodyPr/>
                    <a:lstStyle/>
                    <a:p>
                      <a:r>
                        <a:rPr lang="en-US" dirty="0"/>
                        <a:t>Employee ID</a:t>
                      </a:r>
                    </a:p>
                  </a:txBody>
                  <a:tcPr/>
                </a:tc>
                <a:tc>
                  <a:txBody>
                    <a:bodyPr/>
                    <a:lstStyle/>
                    <a:p>
                      <a:r>
                        <a:rPr lang="en-US" dirty="0"/>
                        <a:t>Name</a:t>
                      </a:r>
                    </a:p>
                  </a:txBody>
                  <a:tcPr/>
                </a:tc>
                <a:tc>
                  <a:txBody>
                    <a:bodyPr/>
                    <a:lstStyle/>
                    <a:p>
                      <a:r>
                        <a:rPr lang="en-US" dirty="0"/>
                        <a:t>DOB</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Department No</a:t>
                      </a:r>
                    </a:p>
                  </a:txBody>
                  <a:tcPr/>
                </a:tc>
                <a:extLst>
                  <a:ext uri="{0D108BD9-81ED-4DB2-BD59-A6C34878D82A}">
                    <a16:rowId xmlns:a16="http://schemas.microsoft.com/office/drawing/2014/main" val="2956492337"/>
                  </a:ext>
                </a:extLst>
              </a:tr>
              <a:tr h="370840">
                <a:tc>
                  <a:txBody>
                    <a:bodyPr/>
                    <a:lstStyle/>
                    <a:p>
                      <a:r>
                        <a:rPr lang="en-US" dirty="0"/>
                        <a:t>123</a:t>
                      </a:r>
                    </a:p>
                  </a:txBody>
                  <a:tcPr/>
                </a:tc>
                <a:tc>
                  <a:txBody>
                    <a:bodyPr/>
                    <a:lstStyle/>
                    <a:p>
                      <a:r>
                        <a:rPr lang="en-US" dirty="0"/>
                        <a:t>John Smith</a:t>
                      </a:r>
                    </a:p>
                  </a:txBody>
                  <a:tcPr/>
                </a:tc>
                <a:tc>
                  <a:txBody>
                    <a:bodyPr/>
                    <a:lstStyle/>
                    <a:p>
                      <a:r>
                        <a:rPr lang="en-US" dirty="0"/>
                        <a:t>02/25/1978</a:t>
                      </a:r>
                    </a:p>
                  </a:txBody>
                  <a:tcPr/>
                </a:tc>
                <a:tc>
                  <a:txBody>
                    <a:bodyPr/>
                    <a:lstStyle/>
                    <a:p>
                      <a:r>
                        <a:rPr lang="en-US" dirty="0"/>
                        <a:t>5</a:t>
                      </a:r>
                    </a:p>
                  </a:txBody>
                  <a:tcPr/>
                </a:tc>
                <a:extLst>
                  <a:ext uri="{0D108BD9-81ED-4DB2-BD59-A6C34878D82A}">
                    <a16:rowId xmlns:a16="http://schemas.microsoft.com/office/drawing/2014/main" val="2397543539"/>
                  </a:ext>
                </a:extLst>
              </a:tr>
              <a:tr h="370840">
                <a:tc>
                  <a:txBody>
                    <a:bodyPr/>
                    <a:lstStyle/>
                    <a:p>
                      <a:r>
                        <a:rPr lang="en-US" dirty="0"/>
                        <a:t>456</a:t>
                      </a:r>
                    </a:p>
                  </a:txBody>
                  <a:tcPr/>
                </a:tc>
                <a:tc>
                  <a:txBody>
                    <a:bodyPr/>
                    <a:lstStyle/>
                    <a:p>
                      <a:r>
                        <a:rPr lang="en-US" dirty="0"/>
                        <a:t>Alice Doe</a:t>
                      </a:r>
                    </a:p>
                  </a:txBody>
                  <a:tcPr/>
                </a:tc>
                <a:tc>
                  <a:txBody>
                    <a:bodyPr/>
                    <a:lstStyle/>
                    <a:p>
                      <a:r>
                        <a:rPr lang="en-US" dirty="0"/>
                        <a:t>04/06/1984</a:t>
                      </a:r>
                    </a:p>
                  </a:txBody>
                  <a:tcPr/>
                </a:tc>
                <a:tc>
                  <a:txBody>
                    <a:bodyPr/>
                    <a:lstStyle/>
                    <a:p>
                      <a:r>
                        <a:rPr lang="en-US" dirty="0"/>
                        <a:t>3</a:t>
                      </a:r>
                    </a:p>
                  </a:txBody>
                  <a:tcPr/>
                </a:tc>
                <a:extLst>
                  <a:ext uri="{0D108BD9-81ED-4DB2-BD59-A6C34878D82A}">
                    <a16:rowId xmlns:a16="http://schemas.microsoft.com/office/drawing/2014/main" val="3780950341"/>
                  </a:ext>
                </a:extLst>
              </a:tr>
              <a:tr h="370840">
                <a:tc>
                  <a:txBody>
                    <a:bodyPr/>
                    <a:lstStyle/>
                    <a:p>
                      <a:r>
                        <a:rPr lang="en-US" dirty="0"/>
                        <a:t>789</a:t>
                      </a:r>
                    </a:p>
                  </a:txBody>
                  <a:tcPr/>
                </a:tc>
                <a:tc>
                  <a:txBody>
                    <a:bodyPr/>
                    <a:lstStyle/>
                    <a:p>
                      <a:r>
                        <a:rPr lang="en-US" dirty="0"/>
                        <a:t>John Smith</a:t>
                      </a:r>
                    </a:p>
                  </a:txBody>
                  <a:tcPr/>
                </a:tc>
                <a:tc>
                  <a:txBody>
                    <a:bodyPr/>
                    <a:lstStyle/>
                    <a:p>
                      <a:r>
                        <a:rPr lang="en-US" dirty="0"/>
                        <a:t>09/17/1990</a:t>
                      </a:r>
                    </a:p>
                  </a:txBody>
                  <a:tcPr/>
                </a:tc>
                <a:tc>
                  <a:txBody>
                    <a:bodyPr/>
                    <a:lstStyle/>
                    <a:p>
                      <a:r>
                        <a:rPr lang="en-US" dirty="0"/>
                        <a:t>3</a:t>
                      </a:r>
                    </a:p>
                  </a:txBody>
                  <a:tcPr/>
                </a:tc>
                <a:extLst>
                  <a:ext uri="{0D108BD9-81ED-4DB2-BD59-A6C34878D82A}">
                    <a16:rowId xmlns:a16="http://schemas.microsoft.com/office/drawing/2014/main" val="595774039"/>
                  </a:ext>
                </a:extLst>
              </a:tr>
            </a:tbl>
          </a:graphicData>
        </a:graphic>
      </p:graphicFrame>
      <p:graphicFrame>
        <p:nvGraphicFramePr>
          <p:cNvPr id="8" name="Table 7">
            <a:extLst>
              <a:ext uri="{FF2B5EF4-FFF2-40B4-BE49-F238E27FC236}">
                <a16:creationId xmlns:a16="http://schemas.microsoft.com/office/drawing/2014/main" id="{22BD3253-6F49-E848-9C43-33418511BA26}"/>
              </a:ext>
            </a:extLst>
          </p:cNvPr>
          <p:cNvGraphicFramePr>
            <a:graphicFrameLocks noGrp="1"/>
          </p:cNvGraphicFramePr>
          <p:nvPr>
            <p:extLst>
              <p:ext uri="{D42A27DB-BD31-4B8C-83A1-F6EECF244321}">
                <p14:modId xmlns:p14="http://schemas.microsoft.com/office/powerpoint/2010/main" val="610142610"/>
              </p:ext>
            </p:extLst>
          </p:nvPr>
        </p:nvGraphicFramePr>
        <p:xfrm>
          <a:off x="819807" y="4740911"/>
          <a:ext cx="4876800" cy="16154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708635617"/>
                    </a:ext>
                  </a:extLst>
                </a:gridCol>
                <a:gridCol w="1219200">
                  <a:extLst>
                    <a:ext uri="{9D8B030D-6E8A-4147-A177-3AD203B41FA5}">
                      <a16:colId xmlns:a16="http://schemas.microsoft.com/office/drawing/2014/main" val="1217803740"/>
                    </a:ext>
                  </a:extLst>
                </a:gridCol>
                <a:gridCol w="1219200">
                  <a:extLst>
                    <a:ext uri="{9D8B030D-6E8A-4147-A177-3AD203B41FA5}">
                      <a16:colId xmlns:a16="http://schemas.microsoft.com/office/drawing/2014/main" val="620713204"/>
                    </a:ext>
                  </a:extLst>
                </a:gridCol>
                <a:gridCol w="1219200">
                  <a:extLst>
                    <a:ext uri="{9D8B030D-6E8A-4147-A177-3AD203B41FA5}">
                      <a16:colId xmlns:a16="http://schemas.microsoft.com/office/drawing/2014/main" val="1570092082"/>
                    </a:ext>
                  </a:extLst>
                </a:gridCol>
              </a:tblGrid>
              <a:tr h="455754">
                <a:tc>
                  <a:txBody>
                    <a:bodyPr/>
                    <a:lstStyle/>
                    <a:p>
                      <a:r>
                        <a:rPr lang="en-US" dirty="0"/>
                        <a:t>Department No</a:t>
                      </a:r>
                    </a:p>
                  </a:txBody>
                  <a:tcPr/>
                </a:tc>
                <a:tc>
                  <a:txBody>
                    <a:bodyPr/>
                    <a:lstStyle/>
                    <a:p>
                      <a:r>
                        <a:rPr lang="en-US" dirty="0"/>
                        <a:t>Name</a:t>
                      </a:r>
                    </a:p>
                  </a:txBody>
                  <a:tcPr/>
                </a:tc>
                <a:tc>
                  <a:txBody>
                    <a:bodyPr/>
                    <a:lstStyle/>
                    <a:p>
                      <a:r>
                        <a:rPr lang="en-US" dirty="0"/>
                        <a:t>Manager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employees</a:t>
                      </a:r>
                    </a:p>
                  </a:txBody>
                  <a:tcPr/>
                </a:tc>
                <a:extLst>
                  <a:ext uri="{0D108BD9-81ED-4DB2-BD59-A6C34878D82A}">
                    <a16:rowId xmlns:a16="http://schemas.microsoft.com/office/drawing/2014/main" val="2956492337"/>
                  </a:ext>
                </a:extLst>
              </a:tr>
              <a:tr h="370840">
                <a:tc>
                  <a:txBody>
                    <a:bodyPr/>
                    <a:lstStyle/>
                    <a:p>
                      <a:r>
                        <a:rPr lang="en-US" dirty="0"/>
                        <a:t>5</a:t>
                      </a:r>
                    </a:p>
                  </a:txBody>
                  <a:tcPr/>
                </a:tc>
                <a:tc>
                  <a:txBody>
                    <a:bodyPr/>
                    <a:lstStyle/>
                    <a:p>
                      <a:r>
                        <a:rPr lang="en-US" dirty="0"/>
                        <a:t>Finance</a:t>
                      </a:r>
                    </a:p>
                  </a:txBody>
                  <a:tcPr/>
                </a:tc>
                <a:tc>
                  <a:txBody>
                    <a:bodyPr/>
                    <a:lstStyle/>
                    <a:p>
                      <a:r>
                        <a:rPr lang="en-US" dirty="0"/>
                        <a:t>Jane Mae</a:t>
                      </a:r>
                    </a:p>
                  </a:txBody>
                  <a:tcPr/>
                </a:tc>
                <a:tc>
                  <a:txBody>
                    <a:bodyPr/>
                    <a:lstStyle/>
                    <a:p>
                      <a:r>
                        <a:rPr lang="en-US" dirty="0"/>
                        <a:t>10</a:t>
                      </a:r>
                    </a:p>
                  </a:txBody>
                  <a:tcPr/>
                </a:tc>
                <a:extLst>
                  <a:ext uri="{0D108BD9-81ED-4DB2-BD59-A6C34878D82A}">
                    <a16:rowId xmlns:a16="http://schemas.microsoft.com/office/drawing/2014/main" val="2397543539"/>
                  </a:ext>
                </a:extLst>
              </a:tr>
              <a:tr h="370840">
                <a:tc>
                  <a:txBody>
                    <a:bodyPr/>
                    <a:lstStyle/>
                    <a:p>
                      <a:r>
                        <a:rPr lang="en-US" dirty="0"/>
                        <a:t>2</a:t>
                      </a:r>
                    </a:p>
                  </a:txBody>
                  <a:tcPr/>
                </a:tc>
                <a:tc>
                  <a:txBody>
                    <a:bodyPr/>
                    <a:lstStyle/>
                    <a:p>
                      <a:r>
                        <a:rPr lang="en-US" dirty="0"/>
                        <a:t>Sales</a:t>
                      </a:r>
                    </a:p>
                  </a:txBody>
                  <a:tcPr/>
                </a:tc>
                <a:tc>
                  <a:txBody>
                    <a:bodyPr/>
                    <a:lstStyle/>
                    <a:p>
                      <a:r>
                        <a:rPr lang="en-US" dirty="0"/>
                        <a:t>Bob Brown</a:t>
                      </a:r>
                    </a:p>
                  </a:txBody>
                  <a:tcPr/>
                </a:tc>
                <a:tc>
                  <a:txBody>
                    <a:bodyPr/>
                    <a:lstStyle/>
                    <a:p>
                      <a:r>
                        <a:rPr lang="en-US" dirty="0"/>
                        <a:t>15</a:t>
                      </a:r>
                    </a:p>
                  </a:txBody>
                  <a:tcPr/>
                </a:tc>
                <a:extLst>
                  <a:ext uri="{0D108BD9-81ED-4DB2-BD59-A6C34878D82A}">
                    <a16:rowId xmlns:a16="http://schemas.microsoft.com/office/drawing/2014/main" val="3780950341"/>
                  </a:ext>
                </a:extLst>
              </a:tr>
              <a:tr h="370840">
                <a:tc>
                  <a:txBody>
                    <a:bodyPr/>
                    <a:lstStyle/>
                    <a:p>
                      <a:r>
                        <a:rPr lang="en-US" dirty="0"/>
                        <a:t>4</a:t>
                      </a:r>
                    </a:p>
                  </a:txBody>
                  <a:tcPr/>
                </a:tc>
                <a:tc>
                  <a:txBody>
                    <a:bodyPr/>
                    <a:lstStyle/>
                    <a:p>
                      <a:r>
                        <a:rPr lang="en-US" dirty="0"/>
                        <a:t>Development</a:t>
                      </a:r>
                    </a:p>
                  </a:txBody>
                  <a:tcPr/>
                </a:tc>
                <a:tc>
                  <a:txBody>
                    <a:bodyPr/>
                    <a:lstStyle/>
                    <a:p>
                      <a:r>
                        <a:rPr lang="en-US" dirty="0"/>
                        <a:t>Sally Roe</a:t>
                      </a:r>
                    </a:p>
                  </a:txBody>
                  <a:tcPr/>
                </a:tc>
                <a:tc>
                  <a:txBody>
                    <a:bodyPr/>
                    <a:lstStyle/>
                    <a:p>
                      <a:r>
                        <a:rPr lang="en-US" dirty="0"/>
                        <a:t>30</a:t>
                      </a:r>
                    </a:p>
                  </a:txBody>
                  <a:tcPr/>
                </a:tc>
                <a:extLst>
                  <a:ext uri="{0D108BD9-81ED-4DB2-BD59-A6C34878D82A}">
                    <a16:rowId xmlns:a16="http://schemas.microsoft.com/office/drawing/2014/main" val="595774039"/>
                  </a:ext>
                </a:extLst>
              </a:tr>
            </a:tbl>
          </a:graphicData>
        </a:graphic>
      </p:graphicFrame>
      <p:sp>
        <p:nvSpPr>
          <p:cNvPr id="9" name="TextBox 8">
            <a:extLst>
              <a:ext uri="{FF2B5EF4-FFF2-40B4-BE49-F238E27FC236}">
                <a16:creationId xmlns:a16="http://schemas.microsoft.com/office/drawing/2014/main" id="{E8A287BE-32E2-9046-8BEF-621906A5E654}"/>
              </a:ext>
            </a:extLst>
          </p:cNvPr>
          <p:cNvSpPr txBox="1"/>
          <p:nvPr/>
        </p:nvSpPr>
        <p:spPr>
          <a:xfrm>
            <a:off x="6115050" y="2950610"/>
            <a:ext cx="1998936" cy="1477328"/>
          </a:xfrm>
          <a:prstGeom prst="rect">
            <a:avLst/>
          </a:prstGeom>
          <a:noFill/>
        </p:spPr>
        <p:txBody>
          <a:bodyPr wrap="square" rtlCol="0">
            <a:spAutoFit/>
          </a:bodyPr>
          <a:lstStyle/>
          <a:p>
            <a:r>
              <a:rPr lang="en-US" dirty="0"/>
              <a:t>Is there a foreign key or referential integrity violation between these relations?</a:t>
            </a:r>
          </a:p>
        </p:txBody>
      </p:sp>
    </p:spTree>
    <p:extLst>
      <p:ext uri="{BB962C8B-B14F-4D97-AF65-F5344CB8AC3E}">
        <p14:creationId xmlns:p14="http://schemas.microsoft.com/office/powerpoint/2010/main" val="266668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Terms</a:t>
            </a:r>
          </a:p>
        </p:txBody>
      </p:sp>
      <p:sp>
        <p:nvSpPr>
          <p:cNvPr id="3" name="Content Placeholder 2"/>
          <p:cNvSpPr>
            <a:spLocks noGrp="1"/>
          </p:cNvSpPr>
          <p:nvPr>
            <p:ph idx="1"/>
          </p:nvPr>
        </p:nvSpPr>
        <p:spPr/>
        <p:txBody>
          <a:bodyPr/>
          <a:lstStyle/>
          <a:p>
            <a:r>
              <a:rPr lang="en-US" dirty="0">
                <a:solidFill>
                  <a:schemeClr val="tx1"/>
                </a:solidFill>
              </a:rPr>
              <a:t>Entity: </a:t>
            </a:r>
            <a:r>
              <a:rPr lang="en-US" dirty="0"/>
              <a:t>Is a “thing” or object</a:t>
            </a:r>
          </a:p>
          <a:p>
            <a:r>
              <a:rPr lang="en-US" dirty="0"/>
              <a:t>Attribute: Is a property of an entity set. Usually, a simple value</a:t>
            </a:r>
          </a:p>
          <a:p>
            <a:pPr lvl="1"/>
            <a:r>
              <a:rPr lang="en-US" dirty="0"/>
              <a:t>Has a domain: a list of values under the that attribute</a:t>
            </a:r>
          </a:p>
          <a:p>
            <a:r>
              <a:rPr lang="en-US" dirty="0"/>
              <a:t>Relationship: Association between entity sets</a:t>
            </a:r>
          </a:p>
          <a:p>
            <a:pPr marL="0" indent="0">
              <a:buNone/>
            </a:pPr>
            <a:endParaRPr lang="en-US" dirty="0"/>
          </a:p>
          <a:p>
            <a:pPr marL="0" indent="0">
              <a:buNone/>
            </a:pPr>
            <a:r>
              <a:rPr lang="en-US" dirty="0"/>
              <a:t>List entities, attributes and </a:t>
            </a:r>
          </a:p>
          <a:p>
            <a:pPr marL="0" indent="0">
              <a:buNone/>
            </a:pPr>
            <a:r>
              <a:rPr lang="en-US" dirty="0"/>
              <a:t>relationships:</a:t>
            </a:r>
          </a:p>
          <a:p>
            <a:pPr marL="0" indent="0">
              <a:buNone/>
            </a:pPr>
            <a:endParaRPr lang="en-US" dirty="0"/>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6</a:t>
            </a:fld>
            <a:endParaRPr lang="en-US"/>
          </a:p>
        </p:txBody>
      </p:sp>
      <p:pic>
        <p:nvPicPr>
          <p:cNvPr id="7" name="Picture 6" descr="Diagram&#10;&#10;Description automatically generated">
            <a:extLst>
              <a:ext uri="{FF2B5EF4-FFF2-40B4-BE49-F238E27FC236}">
                <a16:creationId xmlns:a16="http://schemas.microsoft.com/office/drawing/2014/main" id="{07772D41-80AE-2249-9112-8827F8A65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619" y="3429000"/>
            <a:ext cx="4298731" cy="2608949"/>
          </a:xfrm>
          <a:prstGeom prst="rect">
            <a:avLst/>
          </a:prstGeom>
        </p:spPr>
      </p:pic>
    </p:spTree>
    <p:extLst>
      <p:ext uri="{BB962C8B-B14F-4D97-AF65-F5344CB8AC3E}">
        <p14:creationId xmlns:p14="http://schemas.microsoft.com/office/powerpoint/2010/main" val="152176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Notations</a:t>
            </a:r>
          </a:p>
        </p:txBody>
      </p:sp>
      <p:sp>
        <p:nvSpPr>
          <p:cNvPr id="3" name="Content Placeholder 2"/>
          <p:cNvSpPr>
            <a:spLocks noGrp="1"/>
          </p:cNvSpPr>
          <p:nvPr>
            <p:ph idx="1"/>
          </p:nvPr>
        </p:nvSpPr>
        <p:spPr>
          <a:xfrm>
            <a:off x="549275" y="1601972"/>
            <a:ext cx="8042276" cy="4673695"/>
          </a:xfrm>
        </p:spPr>
        <p:txBody>
          <a:bodyPr>
            <a:normAutofit lnSpcReduction="10000"/>
          </a:bodyPr>
          <a:lstStyle/>
          <a:p>
            <a:r>
              <a:rPr lang="en-US" dirty="0"/>
              <a:t>Entity</a:t>
            </a:r>
          </a:p>
          <a:p>
            <a:endParaRPr lang="en-US" dirty="0"/>
          </a:p>
          <a:p>
            <a:r>
              <a:rPr lang="en-US" dirty="0"/>
              <a:t>Weak Entity</a:t>
            </a:r>
          </a:p>
          <a:p>
            <a:endParaRPr lang="en-US" dirty="0"/>
          </a:p>
          <a:p>
            <a:r>
              <a:rPr lang="en-US" dirty="0"/>
              <a:t>Relationship</a:t>
            </a:r>
          </a:p>
          <a:p>
            <a:endParaRPr lang="en-US" dirty="0"/>
          </a:p>
          <a:p>
            <a:r>
              <a:rPr lang="en-US" dirty="0"/>
              <a:t>Identifying Relationship</a:t>
            </a:r>
          </a:p>
          <a:p>
            <a:endParaRPr lang="en-US" dirty="0"/>
          </a:p>
          <a:p>
            <a:r>
              <a:rPr lang="en-US" dirty="0"/>
              <a:t>Attribute</a:t>
            </a:r>
          </a:p>
          <a:p>
            <a:endParaRPr lang="en-US" dirty="0"/>
          </a:p>
          <a:p>
            <a:r>
              <a:rPr lang="en-US" dirty="0"/>
              <a:t>Key Attribute</a:t>
            </a:r>
          </a:p>
          <a:p>
            <a:endParaRPr lang="en-US" dirty="0"/>
          </a:p>
          <a:p>
            <a:r>
              <a:rPr lang="en-US" dirty="0"/>
              <a:t>Composite Attribute </a:t>
            </a:r>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7</a:t>
            </a:fld>
            <a:endParaRPr lang="en-US"/>
          </a:p>
        </p:txBody>
      </p:sp>
      <p:sp>
        <p:nvSpPr>
          <p:cNvPr id="7" name="Rectangle 6"/>
          <p:cNvSpPr/>
          <p:nvPr/>
        </p:nvSpPr>
        <p:spPr>
          <a:xfrm>
            <a:off x="1638173" y="1646100"/>
            <a:ext cx="824547" cy="36118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354517" y="2401709"/>
            <a:ext cx="824547" cy="36118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62720" y="2495560"/>
            <a:ext cx="608139" cy="21017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lowchart: Decision 9"/>
          <p:cNvSpPr/>
          <p:nvPr/>
        </p:nvSpPr>
        <p:spPr>
          <a:xfrm>
            <a:off x="2242753" y="2940762"/>
            <a:ext cx="750603" cy="694944"/>
          </a:xfrm>
          <a:prstGeom prst="flowChartDecisio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lowchart: Decision 10"/>
          <p:cNvSpPr/>
          <p:nvPr/>
        </p:nvSpPr>
        <p:spPr>
          <a:xfrm>
            <a:off x="3553500" y="3398204"/>
            <a:ext cx="985120" cy="909827"/>
          </a:xfrm>
          <a:prstGeom prst="flowChartDecisio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lowchart: Decision 12"/>
          <p:cNvSpPr/>
          <p:nvPr/>
        </p:nvSpPr>
        <p:spPr>
          <a:xfrm>
            <a:off x="3674761" y="3519596"/>
            <a:ext cx="750603" cy="694944"/>
          </a:xfrm>
          <a:prstGeom prst="flowChartDecisio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932764" y="4545794"/>
            <a:ext cx="566928" cy="0"/>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2499692" y="4335482"/>
            <a:ext cx="679372" cy="420624"/>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2435878" y="5347509"/>
            <a:ext cx="566928" cy="0"/>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3018163" y="5137197"/>
            <a:ext cx="679372" cy="420624"/>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3139917" y="5440128"/>
            <a:ext cx="435864"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333712" y="6178145"/>
            <a:ext cx="566928" cy="0"/>
          </a:xfrm>
          <a:prstGeom prst="line">
            <a:avLst/>
          </a:prstGeom>
        </p:spPr>
        <p:style>
          <a:lnRef idx="1">
            <a:schemeClr val="dk1"/>
          </a:lnRef>
          <a:fillRef idx="0">
            <a:schemeClr val="dk1"/>
          </a:fillRef>
          <a:effectRef idx="0">
            <a:schemeClr val="dk1"/>
          </a:effectRef>
          <a:fontRef idx="minor">
            <a:schemeClr val="tx1"/>
          </a:fontRef>
        </p:style>
      </p:cxnSp>
      <p:sp>
        <p:nvSpPr>
          <p:cNvPr id="27" name="Oval 26"/>
          <p:cNvSpPr/>
          <p:nvPr/>
        </p:nvSpPr>
        <p:spPr>
          <a:xfrm>
            <a:off x="4900640" y="5967833"/>
            <a:ext cx="679372" cy="420624"/>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60155" y="5364246"/>
            <a:ext cx="679372" cy="420624"/>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310471" y="5364246"/>
            <a:ext cx="679372" cy="420624"/>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252503" y="5894681"/>
            <a:ext cx="679372" cy="420624"/>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28" idx="4"/>
            <a:endCxn id="27" idx="1"/>
          </p:cNvCxnSpPr>
          <p:nvPr/>
        </p:nvCxnSpPr>
        <p:spPr>
          <a:xfrm>
            <a:off x="4499841" y="5784870"/>
            <a:ext cx="500291" cy="24456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9" idx="4"/>
            <a:endCxn id="27" idx="0"/>
          </p:cNvCxnSpPr>
          <p:nvPr/>
        </p:nvCxnSpPr>
        <p:spPr>
          <a:xfrm flipH="1">
            <a:off x="5240326" y="5784870"/>
            <a:ext cx="409831" cy="18296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30" idx="2"/>
          </p:cNvCxnSpPr>
          <p:nvPr/>
        </p:nvCxnSpPr>
        <p:spPr>
          <a:xfrm flipV="1">
            <a:off x="5580012" y="6104993"/>
            <a:ext cx="672491" cy="7315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618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 Relationship</a:t>
            </a:r>
          </a:p>
        </p:txBody>
      </p:sp>
      <p:sp>
        <p:nvSpPr>
          <p:cNvPr id="3" name="Content Placeholder 2"/>
          <p:cNvSpPr>
            <a:spLocks noGrp="1"/>
          </p:cNvSpPr>
          <p:nvPr>
            <p:ph idx="1"/>
          </p:nvPr>
        </p:nvSpPr>
        <p:spPr/>
        <p:txBody>
          <a:bodyPr>
            <a:normAutofit/>
          </a:bodyPr>
          <a:lstStyle/>
          <a:p>
            <a:r>
              <a:rPr lang="en-US" sz="1800" dirty="0"/>
              <a:t>Each entity of either entity set is related to at most one entity of the other set.</a:t>
            </a:r>
          </a:p>
          <a:p>
            <a:pPr lvl="1"/>
            <a:endParaRPr lang="en-US" sz="1400" dirty="0"/>
          </a:p>
          <a:p>
            <a:pPr lvl="1"/>
            <a:r>
              <a:rPr lang="en-US" sz="1800" dirty="0"/>
              <a:t>E.g., an manufacturer has exactly one best-seller beer.</a:t>
            </a:r>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p:txBody>
      </p:sp>
      <p:sp>
        <p:nvSpPr>
          <p:cNvPr id="5" name="Footer Placeholder 4"/>
          <p:cNvSpPr>
            <a:spLocks noGrp="1"/>
          </p:cNvSpPr>
          <p:nvPr>
            <p:ph type="ftr" sz="quarter" idx="11"/>
          </p:nvPr>
        </p:nvSpPr>
        <p:spPr/>
        <p:txBody>
          <a:bodyPr/>
          <a:lstStyle/>
          <a:p>
            <a:r>
              <a:rPr lang="en-US" dirty="0"/>
              <a:t>SEDB3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8</a:t>
            </a:fld>
            <a:endParaRPr lang="en-US"/>
          </a:p>
        </p:txBody>
      </p:sp>
      <p:sp>
        <p:nvSpPr>
          <p:cNvPr id="8" name="Rectangle 7"/>
          <p:cNvSpPr/>
          <p:nvPr/>
        </p:nvSpPr>
        <p:spPr>
          <a:xfrm>
            <a:off x="1184208" y="3072384"/>
            <a:ext cx="1678626"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Manufacturers</a:t>
            </a:r>
            <a:endParaRPr lang="en-US" dirty="0"/>
          </a:p>
        </p:txBody>
      </p:sp>
      <p:sp>
        <p:nvSpPr>
          <p:cNvPr id="9" name="Rectangle 8"/>
          <p:cNvSpPr/>
          <p:nvPr/>
        </p:nvSpPr>
        <p:spPr>
          <a:xfrm>
            <a:off x="6115050" y="3072384"/>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Beers</a:t>
            </a:r>
            <a:endParaRPr lang="en-US" dirty="0"/>
          </a:p>
        </p:txBody>
      </p:sp>
      <p:sp>
        <p:nvSpPr>
          <p:cNvPr id="10" name="Diamond 9"/>
          <p:cNvSpPr/>
          <p:nvPr/>
        </p:nvSpPr>
        <p:spPr>
          <a:xfrm>
            <a:off x="3713893" y="2889504"/>
            <a:ext cx="1537779" cy="1078992"/>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Best-seller</a:t>
            </a:r>
          </a:p>
        </p:txBody>
      </p:sp>
      <p:cxnSp>
        <p:nvCxnSpPr>
          <p:cNvPr id="15" name="Straight Arrow Connector 14"/>
          <p:cNvCxnSpPr/>
          <p:nvPr/>
        </p:nvCxnSpPr>
        <p:spPr>
          <a:xfrm>
            <a:off x="5263991" y="3429000"/>
            <a:ext cx="8510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2862834" y="3429000"/>
            <a:ext cx="8633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 Relationship</a:t>
            </a:r>
          </a:p>
        </p:txBody>
      </p:sp>
      <p:sp>
        <p:nvSpPr>
          <p:cNvPr id="3" name="Content Placeholder 2"/>
          <p:cNvSpPr>
            <a:spLocks noGrp="1"/>
          </p:cNvSpPr>
          <p:nvPr>
            <p:ph idx="1"/>
          </p:nvPr>
        </p:nvSpPr>
        <p:spPr/>
        <p:txBody>
          <a:bodyPr/>
          <a:lstStyle/>
          <a:p>
            <a:r>
              <a:rPr lang="en-US" sz="2000" dirty="0"/>
              <a:t>An entity of either set can be connected to many entities of the other set.</a:t>
            </a:r>
          </a:p>
          <a:p>
            <a:pPr lvl="2"/>
            <a:endParaRPr lang="en-US" sz="1800" dirty="0"/>
          </a:p>
          <a:p>
            <a:pPr lvl="1"/>
            <a:r>
              <a:rPr lang="en-US" sz="1800" dirty="0"/>
              <a:t>E.g., a bar sells many beers, and a beer is sold by many bars.</a:t>
            </a: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dirty="0"/>
              <a:t>SE3DB3 Tutorial</a:t>
            </a:r>
          </a:p>
        </p:txBody>
      </p:sp>
      <p:sp>
        <p:nvSpPr>
          <p:cNvPr id="6" name="Slide Number Placeholder 5"/>
          <p:cNvSpPr>
            <a:spLocks noGrp="1"/>
          </p:cNvSpPr>
          <p:nvPr>
            <p:ph type="sldNum" sz="quarter" idx="12"/>
          </p:nvPr>
        </p:nvSpPr>
        <p:spPr/>
        <p:txBody>
          <a:bodyPr/>
          <a:lstStyle/>
          <a:p>
            <a:fld id="{7F5CE407-6216-4202-80E4-A30DC2F709B2}" type="slidenum">
              <a:rPr lang="en-US" smtClean="0"/>
              <a:t>9</a:t>
            </a:fld>
            <a:endParaRPr lang="en-US"/>
          </a:p>
        </p:txBody>
      </p:sp>
      <p:sp>
        <p:nvSpPr>
          <p:cNvPr id="7" name="Rectangle 6"/>
          <p:cNvSpPr/>
          <p:nvPr/>
        </p:nvSpPr>
        <p:spPr>
          <a:xfrm>
            <a:off x="1875684" y="4142232"/>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Bars</a:t>
            </a:r>
            <a:endParaRPr lang="en-US" dirty="0"/>
          </a:p>
        </p:txBody>
      </p:sp>
      <p:sp>
        <p:nvSpPr>
          <p:cNvPr id="8" name="Rectangle 7"/>
          <p:cNvSpPr/>
          <p:nvPr/>
        </p:nvSpPr>
        <p:spPr>
          <a:xfrm>
            <a:off x="6252612" y="4142232"/>
            <a:ext cx="1124712" cy="713232"/>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Beers</a:t>
            </a:r>
            <a:endParaRPr lang="en-US" dirty="0"/>
          </a:p>
        </p:txBody>
      </p:sp>
      <p:sp>
        <p:nvSpPr>
          <p:cNvPr id="9" name="Diamond 8"/>
          <p:cNvSpPr/>
          <p:nvPr/>
        </p:nvSpPr>
        <p:spPr>
          <a:xfrm>
            <a:off x="3851455" y="3959352"/>
            <a:ext cx="1537779" cy="1078992"/>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sells</a:t>
            </a:r>
          </a:p>
        </p:txBody>
      </p:sp>
      <p:cxnSp>
        <p:nvCxnSpPr>
          <p:cNvPr id="11" name="Straight Connector 10"/>
          <p:cNvCxnSpPr>
            <a:stCxn id="7" idx="3"/>
            <a:endCxn id="9" idx="1"/>
          </p:cNvCxnSpPr>
          <p:nvPr/>
        </p:nvCxnSpPr>
        <p:spPr>
          <a:xfrm>
            <a:off x="3000396" y="4498848"/>
            <a:ext cx="851059"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9" idx="3"/>
            <a:endCxn id="8" idx="1"/>
          </p:cNvCxnSpPr>
          <p:nvPr/>
        </p:nvCxnSpPr>
        <p:spPr>
          <a:xfrm>
            <a:off x="5389234" y="4498848"/>
            <a:ext cx="86337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9530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BB539D6F34CE478055D18981934FFB" ma:contentTypeVersion="0" ma:contentTypeDescription="Create a new document." ma:contentTypeScope="" ma:versionID="28451e667737374d97745ad0a70a888f">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F9D769-3D16-436B-A791-D8AC8BDA80FD}"/>
</file>

<file path=customXml/itemProps2.xml><?xml version="1.0" encoding="utf-8"?>
<ds:datastoreItem xmlns:ds="http://schemas.openxmlformats.org/officeDocument/2006/customXml" ds:itemID="{D65059F3-17B0-4B4F-A47E-4DE6F1BE1AC2}"/>
</file>

<file path=customXml/itemProps3.xml><?xml version="1.0" encoding="utf-8"?>
<ds:datastoreItem xmlns:ds="http://schemas.openxmlformats.org/officeDocument/2006/customXml" ds:itemID="{7C9DFF26-270D-4F0C-9925-08A4333B9295}"/>
</file>

<file path=docProps/app.xml><?xml version="1.0" encoding="utf-8"?>
<Properties xmlns="http://schemas.openxmlformats.org/officeDocument/2006/extended-properties" xmlns:vt="http://schemas.openxmlformats.org/officeDocument/2006/docPropsVTypes">
  <Template/>
  <TotalTime>9289</TotalTime>
  <Words>886</Words>
  <Application>Microsoft Macintosh PowerPoint</Application>
  <PresentationFormat>On-screen Show (4:3)</PresentationFormat>
  <Paragraphs>261</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Lucida Grande</vt:lpstr>
      <vt:lpstr>Office Theme</vt:lpstr>
      <vt:lpstr>SE3DB3 TUTORIAL</vt:lpstr>
      <vt:lpstr>Introduction</vt:lpstr>
      <vt:lpstr>Outline</vt:lpstr>
      <vt:lpstr>Review of Keys</vt:lpstr>
      <vt:lpstr>Referential Integrity</vt:lpstr>
      <vt:lpstr>ER Terms</vt:lpstr>
      <vt:lpstr>ER Diagram Notations</vt:lpstr>
      <vt:lpstr>One-to-One Relationship</vt:lpstr>
      <vt:lpstr>Many-to-Many Relationship</vt:lpstr>
      <vt:lpstr>Many-to-One Relationship</vt:lpstr>
      <vt:lpstr>Subclasses/ISA Relationship</vt:lpstr>
      <vt:lpstr>Weak Entity Sets</vt:lpstr>
      <vt:lpstr>Relationship Degree(1)</vt:lpstr>
      <vt:lpstr>Relationship Degree(2)</vt:lpstr>
      <vt:lpstr>Participation</vt:lpstr>
      <vt:lpstr>ER Schema Mapping(4)</vt:lpstr>
      <vt:lpstr>An Example</vt:lpstr>
      <vt:lpstr>Solution</vt:lpstr>
      <vt:lpstr>Assignment 1 Tips</vt:lpstr>
      <vt:lpstr>Contact</vt:lpstr>
    </vt:vector>
  </TitlesOfParts>
  <Company>McMaster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of  A Survey of Mainstream Privacy Techniques to Facilitate PPRL</dc:title>
  <dc:creator>Zheng Zheng</dc:creator>
  <cp:lastModifiedBy>Lucia Cristiano</cp:lastModifiedBy>
  <cp:revision>112</cp:revision>
  <dcterms:created xsi:type="dcterms:W3CDTF">2016-02-08T21:08:11Z</dcterms:created>
  <dcterms:modified xsi:type="dcterms:W3CDTF">2021-09-19T02:49:04Z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0x01010030BB539D6F34CE478055D18981934FFB</vt:lpwstr>
  </property>
</Properties>
</file>