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2" autoAdjust="0"/>
    <p:restoredTop sz="94660"/>
  </p:normalViewPr>
  <p:slideViewPr>
    <p:cSldViewPr snapToGrid="0">
      <p:cViewPr>
        <p:scale>
          <a:sx n="66" d="100"/>
          <a:sy n="66" d="100"/>
        </p:scale>
        <p:origin x="22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933D-9B29-4FBE-91D8-1D23CAD80A6E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543C-B6AD-4054-8240-DFBD0AEC6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73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933D-9B29-4FBE-91D8-1D23CAD80A6E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543C-B6AD-4054-8240-DFBD0AEC6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52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933D-9B29-4FBE-91D8-1D23CAD80A6E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543C-B6AD-4054-8240-DFBD0AEC6F0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6414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933D-9B29-4FBE-91D8-1D23CAD80A6E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543C-B6AD-4054-8240-DFBD0AEC6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60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933D-9B29-4FBE-91D8-1D23CAD80A6E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543C-B6AD-4054-8240-DFBD0AEC6F0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7255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933D-9B29-4FBE-91D8-1D23CAD80A6E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543C-B6AD-4054-8240-DFBD0AEC6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48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933D-9B29-4FBE-91D8-1D23CAD80A6E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543C-B6AD-4054-8240-DFBD0AEC6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060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933D-9B29-4FBE-91D8-1D23CAD80A6E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543C-B6AD-4054-8240-DFBD0AEC6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82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933D-9B29-4FBE-91D8-1D23CAD80A6E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543C-B6AD-4054-8240-DFBD0AEC6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13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933D-9B29-4FBE-91D8-1D23CAD80A6E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543C-B6AD-4054-8240-DFBD0AEC6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18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933D-9B29-4FBE-91D8-1D23CAD80A6E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543C-B6AD-4054-8240-DFBD0AEC6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33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933D-9B29-4FBE-91D8-1D23CAD80A6E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543C-B6AD-4054-8240-DFBD0AEC6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82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933D-9B29-4FBE-91D8-1D23CAD80A6E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543C-B6AD-4054-8240-DFBD0AEC6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10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933D-9B29-4FBE-91D8-1D23CAD80A6E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543C-B6AD-4054-8240-DFBD0AEC6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93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933D-9B29-4FBE-91D8-1D23CAD80A6E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543C-B6AD-4054-8240-DFBD0AEC6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96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933D-9B29-4FBE-91D8-1D23CAD80A6E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543C-B6AD-4054-8240-DFBD0AEC6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62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5933D-9B29-4FBE-91D8-1D23CAD80A6E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FF543C-B6AD-4054-8240-DFBD0AEC6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55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Capstone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Battle of </a:t>
            </a:r>
            <a:r>
              <a:rPr lang="en-IN" dirty="0" err="1" smtClean="0"/>
              <a:t>Neighborhoods</a:t>
            </a:r>
            <a:r>
              <a:rPr lang="en-IN" dirty="0" smtClean="0"/>
              <a:t> – opening a restaurant in </a:t>
            </a:r>
            <a:r>
              <a:rPr lang="en-IN" dirty="0" err="1" smtClean="0"/>
              <a:t>mumbai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447" y="1055438"/>
            <a:ext cx="4960255" cy="1303867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796" y="2643362"/>
            <a:ext cx="10091558" cy="1639324"/>
          </a:xfrm>
        </p:spPr>
        <p:txBody>
          <a:bodyPr>
            <a:normAutofit/>
          </a:bodyPr>
          <a:lstStyle/>
          <a:p>
            <a:r>
              <a:rPr lang="en-IN" dirty="0" smtClean="0"/>
              <a:t>Mumbai is the financial capital of India, It consists of a large variety of venues under different categories.</a:t>
            </a:r>
          </a:p>
          <a:p>
            <a:r>
              <a:rPr lang="en-IN" dirty="0" smtClean="0"/>
              <a:t>The objective of this project is to find a suitable neighbourhood to attract customers and where there is a scarcity of restaurants.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89527" y="4378833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smtClean="0"/>
              <a:t>Target Audience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0" y="5218676"/>
            <a:ext cx="10091558" cy="1639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dirty="0" smtClean="0"/>
              <a:t>One has recently moved to Mumbai to start a new venture.</a:t>
            </a:r>
          </a:p>
          <a:p>
            <a:r>
              <a:rPr lang="en-IN" dirty="0" smtClean="0"/>
              <a:t>Ones who are in Mumbai and looking to expand in to restaurant business.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60493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687" y="1081669"/>
            <a:ext cx="9601196" cy="1303867"/>
          </a:xfrm>
        </p:spPr>
        <p:txBody>
          <a:bodyPr/>
          <a:lstStyle/>
          <a:p>
            <a:r>
              <a:rPr lang="en-IN" dirty="0" smtClean="0"/>
              <a:t>DATA SOURCE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6683" y="2784439"/>
            <a:ext cx="9791112" cy="4195481"/>
          </a:xfrm>
        </p:spPr>
        <p:txBody>
          <a:bodyPr>
            <a:normAutofit/>
          </a:bodyPr>
          <a:lstStyle/>
          <a:p>
            <a:r>
              <a:rPr lang="en-IN" sz="1800" dirty="0" smtClean="0"/>
              <a:t>The data used in this project is from a csv file found online which contains the data related to all neighbourhoods in Mumbai.</a:t>
            </a:r>
          </a:p>
          <a:p>
            <a:r>
              <a:rPr lang="en-IN" sz="1800" dirty="0" smtClean="0"/>
              <a:t>We will use </a:t>
            </a:r>
            <a:r>
              <a:rPr lang="en-IN" sz="1800" dirty="0" err="1" smtClean="0"/>
              <a:t>Geolocator</a:t>
            </a:r>
            <a:r>
              <a:rPr lang="en-IN" sz="1800" dirty="0" smtClean="0"/>
              <a:t> to map out coordinates of these </a:t>
            </a:r>
            <a:r>
              <a:rPr lang="en-IN" sz="1800" dirty="0" err="1" smtClean="0"/>
              <a:t>neighborhoods</a:t>
            </a:r>
            <a:r>
              <a:rPr lang="en-IN" sz="1800" dirty="0" smtClean="0"/>
              <a:t> and accordingly plot them on city map.</a:t>
            </a:r>
          </a:p>
          <a:p>
            <a:r>
              <a:rPr lang="en-IN" sz="1800" dirty="0" smtClean="0"/>
              <a:t>To explore out venues in these neighbourhoods, </a:t>
            </a:r>
            <a:r>
              <a:rPr lang="en-IN" sz="1800" dirty="0" err="1" smtClean="0"/>
              <a:t>Foursqure</a:t>
            </a:r>
            <a:r>
              <a:rPr lang="en-IN" sz="1800" dirty="0" smtClean="0"/>
              <a:t> API is used to fetch venues within a certain radius in each neighbourhood.</a:t>
            </a:r>
          </a:p>
          <a:p>
            <a:r>
              <a:rPr lang="en-IN" sz="1800" dirty="0" smtClean="0"/>
              <a:t>The API returns a JSON file which is converted into pandas </a:t>
            </a:r>
            <a:r>
              <a:rPr lang="en-IN" sz="1800" dirty="0" err="1" smtClean="0"/>
              <a:t>dataframe</a:t>
            </a:r>
            <a:r>
              <a:rPr lang="en-IN" sz="1800" dirty="0" smtClean="0"/>
              <a:t> to proceed with further analysis.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8797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016" y="2445656"/>
            <a:ext cx="10549383" cy="4195481"/>
          </a:xfrm>
        </p:spPr>
        <p:txBody>
          <a:bodyPr>
            <a:normAutofit/>
          </a:bodyPr>
          <a:lstStyle/>
          <a:p>
            <a:r>
              <a:rPr lang="en-IN" dirty="0" smtClean="0"/>
              <a:t>Information for venues in each neighbourhood is obtained via foursquare API.</a:t>
            </a:r>
          </a:p>
          <a:p>
            <a:r>
              <a:rPr lang="en-IN" dirty="0" err="1" smtClean="0"/>
              <a:t>Geolocator</a:t>
            </a:r>
            <a:r>
              <a:rPr lang="en-IN" dirty="0" smtClean="0"/>
              <a:t> </a:t>
            </a:r>
            <a:r>
              <a:rPr lang="en-IN" dirty="0" err="1" smtClean="0"/>
              <a:t>Nomanitim</a:t>
            </a:r>
            <a:r>
              <a:rPr lang="en-IN" dirty="0" smtClean="0"/>
              <a:t> is used to find geospatial data for each address of neighbourhood which acts as input to </a:t>
            </a:r>
            <a:r>
              <a:rPr lang="en-IN" dirty="0" err="1" smtClean="0"/>
              <a:t>Foursqure</a:t>
            </a:r>
            <a:r>
              <a:rPr lang="en-IN" dirty="0" smtClean="0"/>
              <a:t> API.</a:t>
            </a:r>
          </a:p>
          <a:p>
            <a:r>
              <a:rPr lang="en-IN" dirty="0" smtClean="0"/>
              <a:t>The result is a JSON which is then converted in pandas </a:t>
            </a:r>
            <a:r>
              <a:rPr lang="en-IN" dirty="0" err="1" smtClean="0"/>
              <a:t>dataframe</a:t>
            </a:r>
            <a:r>
              <a:rPr lang="en-IN" dirty="0" smtClean="0"/>
              <a:t>.</a:t>
            </a:r>
          </a:p>
          <a:p>
            <a:r>
              <a:rPr lang="en-IN" dirty="0" smtClean="0"/>
              <a:t>Folium is used to plot the neighbourhoods on Map for holistic view of clusters.</a:t>
            </a:r>
            <a:endParaRPr lang="en-IN" dirty="0"/>
          </a:p>
          <a:p>
            <a:r>
              <a:rPr lang="en-IN" dirty="0" smtClean="0"/>
              <a:t>To find clusters we will use </a:t>
            </a:r>
            <a:r>
              <a:rPr lang="en-IN" dirty="0" err="1" smtClean="0"/>
              <a:t>Kmeans</a:t>
            </a:r>
            <a:r>
              <a:rPr lang="en-IN" dirty="0" smtClean="0"/>
              <a:t> clustering algorithm to identify clusters types of each neighbourhood.</a:t>
            </a:r>
          </a:p>
          <a:p>
            <a:r>
              <a:rPr lang="en-IN" dirty="0" smtClean="0"/>
              <a:t>Based on the results we will finalise the cluster which will be suitable for a restaurant.</a:t>
            </a:r>
          </a:p>
        </p:txBody>
      </p:sp>
    </p:spTree>
    <p:extLst>
      <p:ext uri="{BB962C8B-B14F-4D97-AF65-F5344CB8AC3E}">
        <p14:creationId xmlns:p14="http://schemas.microsoft.com/office/powerpoint/2010/main" val="6720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53" y="41807"/>
            <a:ext cx="9404723" cy="1400530"/>
          </a:xfrm>
        </p:spPr>
        <p:txBody>
          <a:bodyPr/>
          <a:lstStyle/>
          <a:p>
            <a:r>
              <a:rPr lang="en-IN" dirty="0" smtClean="0"/>
              <a:t>EXPLORATORY DATA ANALYSIS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09" y="829157"/>
            <a:ext cx="3741958" cy="2626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037" y="3458540"/>
            <a:ext cx="3962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Latitudes and Longitudes mapped out via </a:t>
            </a:r>
            <a:r>
              <a:rPr lang="en-IN" sz="1400" dirty="0" err="1" smtClean="0"/>
              <a:t>geolocator</a:t>
            </a:r>
            <a:endParaRPr lang="en-IN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709" y="816144"/>
            <a:ext cx="3113270" cy="263931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818743" y="2026805"/>
            <a:ext cx="593591" cy="357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182714" y="3587173"/>
            <a:ext cx="3455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Folium to plot these neighbourhoods</a:t>
            </a:r>
            <a:endParaRPr lang="en-IN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321" y="829156"/>
            <a:ext cx="4463048" cy="26263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15239" y="3479451"/>
            <a:ext cx="4476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Grouping to identify no. of venues in each neighbourhood.</a:t>
            </a:r>
            <a:endParaRPr lang="en-IN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353" y="3982034"/>
            <a:ext cx="11934825" cy="2751214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263905" y="1963725"/>
            <a:ext cx="593591" cy="357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 rot="5400000">
            <a:off x="9739641" y="3798758"/>
            <a:ext cx="427956" cy="357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3149600" y="6516915"/>
            <a:ext cx="6982601" cy="3410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Most Common venues identified in Each Neighbourhood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90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639" y="166914"/>
            <a:ext cx="9404723" cy="713374"/>
          </a:xfrm>
        </p:spPr>
        <p:txBody>
          <a:bodyPr>
            <a:normAutofit/>
          </a:bodyPr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249" y="982796"/>
            <a:ext cx="4405255" cy="5226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3424" r="4955"/>
          <a:stretch/>
        </p:blipFill>
        <p:spPr>
          <a:xfrm>
            <a:off x="178046" y="982796"/>
            <a:ext cx="4716017" cy="522631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718065" y="3171312"/>
            <a:ext cx="1014154" cy="682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657297" y="6311614"/>
            <a:ext cx="3135691" cy="3338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4 Clusters Identified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556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DISCUSSION AND 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10210574" cy="4195481"/>
          </a:xfrm>
        </p:spPr>
        <p:txBody>
          <a:bodyPr>
            <a:normAutofit/>
          </a:bodyPr>
          <a:lstStyle/>
          <a:p>
            <a:r>
              <a:rPr lang="en-IN" dirty="0" smtClean="0"/>
              <a:t>According to results we observed majority of restaurants identified are Indian restaurants, thereby there is a huge scope in other </a:t>
            </a:r>
            <a:r>
              <a:rPr lang="en-IN" dirty="0" err="1" smtClean="0"/>
              <a:t>Cruisines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Mumbai has a good night life having Bars and Clubs.</a:t>
            </a:r>
          </a:p>
          <a:p>
            <a:r>
              <a:rPr lang="en-IN" dirty="0" smtClean="0"/>
              <a:t>Based </a:t>
            </a:r>
            <a:r>
              <a:rPr lang="en-IN" dirty="0"/>
              <a:t>on the above clusters, Cluster 2 &amp; 3 seems to be a reasonable choice for a restaurant as there are less fast food restaurants in 3 that area and 2 is dominated by Indian Restaurants majorly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These results have limitations – Foursquare is not much popular in India, </a:t>
            </a:r>
            <a:r>
              <a:rPr lang="en-IN" dirty="0" err="1" smtClean="0"/>
              <a:t>therby</a:t>
            </a:r>
            <a:r>
              <a:rPr lang="en-IN" dirty="0" smtClean="0"/>
              <a:t> we might have lost some data.</a:t>
            </a:r>
          </a:p>
        </p:txBody>
      </p:sp>
    </p:spTree>
    <p:extLst>
      <p:ext uri="{BB962C8B-B14F-4D97-AF65-F5344CB8AC3E}">
        <p14:creationId xmlns:p14="http://schemas.microsoft.com/office/powerpoint/2010/main" val="187137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 !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1153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402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Capstone Project</vt:lpstr>
      <vt:lpstr>INTRODUCTION</vt:lpstr>
      <vt:lpstr>DATA SOURCE</vt:lpstr>
      <vt:lpstr>METHODOLOGY</vt:lpstr>
      <vt:lpstr>EXPLORATORY DATA ANALYSIS</vt:lpstr>
      <vt:lpstr>RESULTS</vt:lpstr>
      <vt:lpstr>DISCUSSION AND CONCLUSION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BHAVYA  SHARDA</dc:creator>
  <cp:lastModifiedBy>BHAVYA  SHARDA</cp:lastModifiedBy>
  <cp:revision>8</cp:revision>
  <dcterms:created xsi:type="dcterms:W3CDTF">2020-08-29T05:38:57Z</dcterms:created>
  <dcterms:modified xsi:type="dcterms:W3CDTF">2020-08-29T07:33:52Z</dcterms:modified>
</cp:coreProperties>
</file>