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342C-A2F1-4867-B732-797DA23FAB1E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0CEA-5C60-40E1-B718-3D9C40A8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3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342C-A2F1-4867-B732-797DA23FAB1E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0CEA-5C60-40E1-B718-3D9C40A8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3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342C-A2F1-4867-B732-797DA23FAB1E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0CEA-5C60-40E1-B718-3D9C40A885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95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342C-A2F1-4867-B732-797DA23FAB1E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0CEA-5C60-40E1-B718-3D9C40A8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86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342C-A2F1-4867-B732-797DA23FAB1E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0CEA-5C60-40E1-B718-3D9C40A885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5529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342C-A2F1-4867-B732-797DA23FAB1E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0CEA-5C60-40E1-B718-3D9C40A8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1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342C-A2F1-4867-B732-797DA23FAB1E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0CEA-5C60-40E1-B718-3D9C40A8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68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342C-A2F1-4867-B732-797DA23FAB1E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0CEA-5C60-40E1-B718-3D9C40A8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6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342C-A2F1-4867-B732-797DA23FAB1E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0CEA-5C60-40E1-B718-3D9C40A8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342C-A2F1-4867-B732-797DA23FAB1E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0CEA-5C60-40E1-B718-3D9C40A8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1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342C-A2F1-4867-B732-797DA23FAB1E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0CEA-5C60-40E1-B718-3D9C40A8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4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342C-A2F1-4867-B732-797DA23FAB1E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0CEA-5C60-40E1-B718-3D9C40A8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342C-A2F1-4867-B732-797DA23FAB1E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0CEA-5C60-40E1-B718-3D9C40A8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342C-A2F1-4867-B732-797DA23FAB1E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0CEA-5C60-40E1-B718-3D9C40A8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6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342C-A2F1-4867-B732-797DA23FAB1E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0CEA-5C60-40E1-B718-3D9C40A8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342C-A2F1-4867-B732-797DA23FAB1E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0CEA-5C60-40E1-B718-3D9C40A8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342C-A2F1-4867-B732-797DA23FAB1E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530CEA-5C60-40E1-B718-3D9C40A8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1A88-96A3-48F2-94FF-096E53FEC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PROJEKAT IZ PREDMETA SISTEMI BAZA PODATAKA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0D969-2E98-4846-BE3A-146B66FB2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sr-Latn-BA" dirty="0"/>
              <a:t> </a:t>
            </a:r>
            <a:r>
              <a:rPr lang="sr-Latn-BA" i="1" dirty="0"/>
              <a:t>A</a:t>
            </a:r>
            <a:r>
              <a:rPr lang="en-US" i="1" dirty="0" err="1"/>
              <a:t>partment</a:t>
            </a:r>
            <a:r>
              <a:rPr lang="en-US" i="1" dirty="0"/>
              <a:t> rental offers in Germany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44FA59-8BB3-433B-A500-6CFEBB52A6D9}"/>
              </a:ext>
            </a:extLst>
          </p:cNvPr>
          <p:cNvSpPr txBox="1">
            <a:spLocks/>
          </p:cNvSpPr>
          <p:nvPr/>
        </p:nvSpPr>
        <p:spPr>
          <a:xfrm>
            <a:off x="615960" y="514868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Aleksandar </a:t>
            </a:r>
            <a:r>
              <a:rPr lang="sr-Latn-BA" dirty="0"/>
              <a:t>Šarović IN44-2017</a:t>
            </a:r>
          </a:p>
          <a:p>
            <a:pPr algn="l"/>
            <a:r>
              <a:rPr lang="sr-Latn-BA" dirty="0"/>
              <a:t>Nebojša Enjev IN31-2017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2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C97E-9FF5-46DD-8B37-E92D1660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Opis skupa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F23A5-4610-4FB1-ADDC-FD34115E5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2532"/>
            <a:ext cx="8596668" cy="3880773"/>
          </a:xfrm>
        </p:spPr>
        <p:txBody>
          <a:bodyPr/>
          <a:lstStyle/>
          <a:p>
            <a:r>
              <a:rPr lang="sr-Latn-BA" dirty="0"/>
              <a:t>Skup podataka predstavlja opis stambenih jedinica sa svojim bitnim svojstvima na području </a:t>
            </a:r>
            <a:r>
              <a:rPr lang="en-US" dirty="0" err="1"/>
              <a:t>Njema</a:t>
            </a:r>
            <a:r>
              <a:rPr lang="sr-Latn-BA" dirty="0"/>
              <a:t>čke</a:t>
            </a:r>
          </a:p>
          <a:p>
            <a:r>
              <a:rPr lang="sr-Latn-BA" dirty="0"/>
              <a:t>Podaci u skupu sadrže informacije o objektima do 08.10.2019</a:t>
            </a:r>
          </a:p>
          <a:p>
            <a:r>
              <a:rPr lang="sr-Latn-BA" dirty="0"/>
              <a:t>Izvor podataka: Immoscout24.com, najveći web site za izdavanje i prodaju nekretnina u Njemačkoj. Podaci u skupu sadrže samo jedinice za izdavanje</a:t>
            </a:r>
          </a:p>
          <a:p>
            <a:r>
              <a:rPr lang="sr-Latn-BA" dirty="0"/>
              <a:t>Skup podataka preuzet sa kaggle.com. Link za pristup: https://www.kaggle.com/corrieaar/apartment-rental-offers-in-germany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9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DD90-F5A5-4122-A43C-35D16BD5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48" y="1488613"/>
            <a:ext cx="8596668" cy="3880773"/>
          </a:xfrm>
        </p:spPr>
        <p:txBody>
          <a:bodyPr/>
          <a:lstStyle/>
          <a:p>
            <a:r>
              <a:rPr lang="sr-Latn-BA" dirty="0"/>
              <a:t>Izgenerisani skup podataka sadrži 49 kolona koje predstavljaju najbitnije osobine gradjevinskog objekta kao i lokacije na kojoj se nalazi</a:t>
            </a:r>
          </a:p>
          <a:p>
            <a:r>
              <a:rPr lang="sr-Latn-BA" dirty="0"/>
              <a:t>Organizacije direktorijuma: excel dokument </a:t>
            </a:r>
            <a:r>
              <a:rPr lang="sr-Latn-BA" i="1" dirty="0"/>
              <a:t>immo</a:t>
            </a:r>
            <a:r>
              <a:rPr lang="en-US" i="1" dirty="0"/>
              <a:t>_data</a:t>
            </a:r>
            <a:r>
              <a:rPr lang="sr-Latn-BA" i="1" dirty="0"/>
              <a:t> </a:t>
            </a:r>
            <a:r>
              <a:rPr lang="sr-Latn-BA" dirty="0"/>
              <a:t> u kome se nalaze podaci u sheetu </a:t>
            </a:r>
            <a:r>
              <a:rPr lang="en-US" dirty="0"/>
              <a:t>bez </a:t>
            </a:r>
            <a:r>
              <a:rPr lang="en-US" dirty="0" err="1"/>
              <a:t>dodatnih</a:t>
            </a:r>
            <a:r>
              <a:rPr lang="sr-Latn-BA" dirty="0"/>
              <a:t> podirektorijum</a:t>
            </a:r>
            <a:r>
              <a:rPr lang="en-US" dirty="0"/>
              <a:t>a</a:t>
            </a:r>
            <a:endParaRPr lang="sr-Latn-BA" dirty="0"/>
          </a:p>
          <a:p>
            <a:r>
              <a:rPr lang="sr-Latn-BA" dirty="0"/>
              <a:t>Ukupan broj uzoraka u skupu podataka: 268851</a:t>
            </a:r>
          </a:p>
          <a:p>
            <a:r>
              <a:rPr lang="sr-Latn-BA" dirty="0"/>
              <a:t>Ukupno memorijsko zauzeće: 2</a:t>
            </a:r>
            <a:r>
              <a:rPr lang="en-US" dirty="0"/>
              <a:t>71</a:t>
            </a:r>
            <a:r>
              <a:rPr lang="sr-Latn-BA" dirty="0"/>
              <a:t>.</a:t>
            </a:r>
            <a:r>
              <a:rPr lang="en-US" dirty="0"/>
              <a:t>73MB</a:t>
            </a:r>
            <a:endParaRPr lang="sr-Latn-RS" dirty="0"/>
          </a:p>
          <a:p>
            <a:r>
              <a:rPr lang="sr-Latn-RS" dirty="0"/>
              <a:t>Zadržavamo strukturu skupa podataka, odnosno stan sa svojim svojstvima kao jednu kolekciju, gde svaki JSON dokument ima po 46 key-value parova (izbačeni reduntanti podaci poput: geo_bin, geo_krs i street)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9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D21B-59A7-4086-9279-E7BBF119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kolona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6AF0D5-4A7B-43FB-B9C3-AB09B30B37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sr-Latn-RS" sz="1800" dirty="0"/>
          </a:p>
          <a:p>
            <a:r>
              <a:rPr lang="sr-Latn-RS" sz="1800" dirty="0"/>
              <a:t>regio1 – naziv savezne države (String)</a:t>
            </a:r>
          </a:p>
          <a:p>
            <a:r>
              <a:rPr lang="sr-Latn-RS" sz="1800" dirty="0"/>
              <a:t>serviceCharge – cena sporednih troškova poput struje, interneta i sl. (Integer)</a:t>
            </a:r>
          </a:p>
          <a:p>
            <a:r>
              <a:rPr lang="sr-Latn-RS" sz="1800" dirty="0"/>
              <a:t>heatingType – način grejanja npr. centralno grejanje (String)</a:t>
            </a:r>
          </a:p>
          <a:p>
            <a:r>
              <a:rPr lang="sr-Latn-RS" sz="1800" dirty="0"/>
              <a:t>telekomTvOffer – tip ponude za kablovsku, ukoliko je ista uključena u ponudu (String)</a:t>
            </a:r>
          </a:p>
          <a:p>
            <a:r>
              <a:rPr lang="sr-Latn-RS" sz="1800" dirty="0"/>
              <a:t>telekomHybridUploadSpeed – brzina upload-a hibridnog interneta, ukoliko je isti uveden (Integer)</a:t>
            </a:r>
          </a:p>
          <a:p>
            <a:r>
              <a:rPr lang="sr-Latn-RS" sz="1800" dirty="0"/>
              <a:t>newlyConst – da li je objekat novije gradnje (Boolean)</a:t>
            </a:r>
          </a:p>
          <a:p>
            <a:r>
              <a:rPr lang="sr-Latn-RS" sz="1800" dirty="0"/>
              <a:t>balcony – da li stan ima terasu (Boolean)</a:t>
            </a:r>
          </a:p>
          <a:p>
            <a:r>
              <a:rPr lang="sr-Latn-RS" sz="1800" dirty="0"/>
              <a:t>pictureCount – broj slika priložen uz oglas (Integer)</a:t>
            </a:r>
            <a:endParaRPr lang="en-US" sz="1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4B42CF-798D-45FC-B194-C343078878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sr-Latn-RS" sz="1800" dirty="0"/>
          </a:p>
          <a:p>
            <a:r>
              <a:rPr lang="sr-Latn-RS" sz="1800" dirty="0"/>
              <a:t>priceTrend – trend cene izračunat na osnovu Immoscout-a (Integer)</a:t>
            </a:r>
          </a:p>
          <a:p>
            <a:r>
              <a:rPr lang="sr-Latn-RS" sz="1800" dirty="0"/>
              <a:t>telekomUploadSpeed – brzina upload-a (Integer)</a:t>
            </a:r>
          </a:p>
          <a:p>
            <a:r>
              <a:rPr lang="sr-Latn-RS" sz="1800" dirty="0"/>
              <a:t>totalRent – ukupna cena : zakup + sporedni troškovi + grejanje (Integer)</a:t>
            </a:r>
          </a:p>
          <a:p>
            <a:r>
              <a:rPr lang="sr-Latn-RS" sz="1800" dirty="0"/>
              <a:t>yearConstructed – godina izgradnje objekta (Integer)</a:t>
            </a:r>
          </a:p>
          <a:p>
            <a:r>
              <a:rPr lang="sr-Latn-RS" sz="1800" dirty="0"/>
              <a:t>scoutId – Immoscout id (String)</a:t>
            </a:r>
          </a:p>
          <a:p>
            <a:r>
              <a:rPr lang="sr-Latn-RS" sz="1800" dirty="0"/>
              <a:t>noParkSpaces – broj parking mesta (Integer)</a:t>
            </a:r>
          </a:p>
          <a:p>
            <a:r>
              <a:rPr lang="sr-Latn-RS" sz="1800" dirty="0"/>
              <a:t>firingTypes – glavni izvori energije, razdvojeni pomoću dve tačke (List&lt;String&gt;)</a:t>
            </a:r>
          </a:p>
          <a:p>
            <a:r>
              <a:rPr lang="sr-Latn-RS" sz="1800" dirty="0"/>
              <a:t>hasKitchen – da li stan ima kuhinju (Boolean)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3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7F60-372C-429A-A069-C9EC84D0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Nastavak..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15B4-3763-48E9-8440-6833DDDEAB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sr-Latn-RS" sz="1800" dirty="0"/>
          </a:p>
          <a:p>
            <a:r>
              <a:rPr lang="sr-Latn-RS" sz="1800" dirty="0"/>
              <a:t>geo_bin – savezna država (String)</a:t>
            </a:r>
          </a:p>
          <a:p>
            <a:r>
              <a:rPr lang="sr-Latn-RS" sz="1800" dirty="0"/>
              <a:t>cellar – da li stan ima ostavu (Boolean)</a:t>
            </a:r>
          </a:p>
          <a:p>
            <a:r>
              <a:rPr lang="sr-Latn-RS" sz="1800" dirty="0"/>
              <a:t>yearConstructedRange – </a:t>
            </a:r>
          </a:p>
          <a:p>
            <a:r>
              <a:rPr lang="sr-Latn-RS" sz="1800" dirty="0"/>
              <a:t>baseRent – cena zakupa, ne računajući sporedne troškove i cenu grejanja (Integer)</a:t>
            </a:r>
          </a:p>
          <a:p>
            <a:r>
              <a:rPr lang="sr-Latn-RS" sz="1800" dirty="0"/>
              <a:t>houseNumber – broj kuće (String)</a:t>
            </a:r>
          </a:p>
          <a:p>
            <a:r>
              <a:rPr lang="sr-Latn-RS" sz="1800" dirty="0"/>
              <a:t>livingSpace – veličina stana u m</a:t>
            </a:r>
            <a:r>
              <a:rPr lang="sr-Latn-RS" sz="1800" baseline="30000" dirty="0"/>
              <a:t>2 </a:t>
            </a:r>
            <a:r>
              <a:rPr lang="sr-Latn-RS" sz="1800" dirty="0"/>
              <a:t>(Integer)</a:t>
            </a:r>
          </a:p>
          <a:p>
            <a:r>
              <a:rPr lang="sr-Latn-RS" sz="1800" dirty="0"/>
              <a:t>geo_krs – naziv okruga (String)</a:t>
            </a:r>
          </a:p>
          <a:p>
            <a:r>
              <a:rPr lang="sr-Latn-RS" sz="1800" dirty="0"/>
              <a:t>condition – stanje objekta (String)</a:t>
            </a:r>
          </a:p>
          <a:p>
            <a:r>
              <a:rPr lang="sr-Latn-RS" sz="1800" dirty="0"/>
              <a:t>interiorQual – kvalitet enterijera : stolarija, nameštaj i sl. (String)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8A620-77DF-4BFA-B1CE-1F82FD292A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sr-Latn-RS" sz="1800" dirty="0"/>
          </a:p>
          <a:p>
            <a:r>
              <a:rPr lang="sr-Latn-RS" sz="1800" dirty="0"/>
              <a:t>petsAllowed – da li su dozvoljeni kućni ljubimci (Boolean)</a:t>
            </a:r>
          </a:p>
          <a:p>
            <a:r>
              <a:rPr lang="sr-Latn-RS" sz="1800" dirty="0"/>
              <a:t>street – naziv ulice (String)</a:t>
            </a:r>
          </a:p>
          <a:p>
            <a:r>
              <a:rPr lang="sr-Latn-RS" sz="1800" dirty="0"/>
              <a:t>streetPlain – naziv ulice (običan, drugačiji format) (String)</a:t>
            </a:r>
          </a:p>
          <a:p>
            <a:r>
              <a:rPr lang="sr-Latn-RS" sz="1800" dirty="0"/>
              <a:t>lift – da li zgrada ima lift (Boolean)</a:t>
            </a:r>
          </a:p>
          <a:p>
            <a:r>
              <a:rPr lang="sr-Latn-RS" sz="1800" dirty="0"/>
              <a:t>baseRentRange –</a:t>
            </a:r>
          </a:p>
          <a:p>
            <a:r>
              <a:rPr lang="sr-Latn-RS" sz="1800" dirty="0"/>
              <a:t>typeOfFlat – tip stana : apartman, potkrovlje i sl. (String)</a:t>
            </a:r>
          </a:p>
          <a:p>
            <a:r>
              <a:rPr lang="sr-Latn-RS" sz="1800" dirty="0"/>
              <a:t>geo_plz – ZIP kod (String)</a:t>
            </a:r>
          </a:p>
          <a:p>
            <a:r>
              <a:rPr lang="sr-Latn-RS" sz="1800" dirty="0"/>
              <a:t>noRooms – broj soba (Integer)</a:t>
            </a:r>
          </a:p>
          <a:p>
            <a:r>
              <a:rPr lang="sr-Latn-RS" sz="1800" dirty="0"/>
              <a:t>thermalChar – potrošnja energije u kWh (Float)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0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79E1-3D6E-4A71-B433-E8133AC9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Nastavak..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DA87-726B-4BDB-8FE2-F591C9F7C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endParaRPr lang="sr-Latn-RS" sz="1800" dirty="0"/>
          </a:p>
          <a:p>
            <a:r>
              <a:rPr lang="sr-Latn-RS" sz="1800" dirty="0"/>
              <a:t>floor – broj sprata na kom se nalazi stan (Integer)</a:t>
            </a:r>
          </a:p>
          <a:p>
            <a:r>
              <a:rPr lang="sr-Latn-RS" sz="1800" dirty="0"/>
              <a:t>numberOfFloors – ukupan broj spratova (Integer)</a:t>
            </a:r>
          </a:p>
          <a:p>
            <a:r>
              <a:rPr lang="sr-Latn-RS" sz="1800" dirty="0"/>
              <a:t>noRoomsRange – </a:t>
            </a:r>
          </a:p>
          <a:p>
            <a:r>
              <a:rPr lang="sr-Latn-RS" sz="1800" dirty="0"/>
              <a:t>garden – da li zgrada ima baštu (Boolean)</a:t>
            </a:r>
          </a:p>
          <a:p>
            <a:r>
              <a:rPr lang="sr-Latn-RS" sz="1800" dirty="0"/>
              <a:t>livingSpaceRange – </a:t>
            </a:r>
          </a:p>
          <a:p>
            <a:r>
              <a:rPr lang="sr-Latn-RS" sz="1800" dirty="0"/>
              <a:t>regio2 – naziv okruga (String)</a:t>
            </a:r>
          </a:p>
          <a:p>
            <a:r>
              <a:rPr lang="sr-Latn-RS" sz="1800" dirty="0"/>
              <a:t>regio3 – naziv grada (String)</a:t>
            </a:r>
          </a:p>
          <a:p>
            <a:r>
              <a:rPr lang="sr-Latn-RS" sz="1800" dirty="0"/>
              <a:t>description – slobodan opis stana npr. kvadratura, sprat, sobnost i sl. (String)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A1774-A49B-4B53-AE43-7BD5F7BFA7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sr-Latn-RS" sz="1800" dirty="0"/>
          </a:p>
          <a:p>
            <a:r>
              <a:rPr lang="sr-Latn-RS" sz="1800" dirty="0"/>
              <a:t>facilities – opis enterijera stana i pomoćnih objekata (String)</a:t>
            </a:r>
          </a:p>
          <a:p>
            <a:r>
              <a:rPr lang="sr-Latn-RS" sz="1800" dirty="0"/>
              <a:t>heatingCosts – troškovi grejanja (Integer)</a:t>
            </a:r>
          </a:p>
          <a:p>
            <a:r>
              <a:rPr lang="sr-Latn-RS" sz="1800" dirty="0"/>
              <a:t>energyEffiniencyClass – klasa energetske efikasnosti (String)</a:t>
            </a:r>
          </a:p>
          <a:p>
            <a:r>
              <a:rPr lang="sr-Latn-RS" sz="1800" dirty="0"/>
              <a:t>lastRefurbish – godina poslednjeg renoviranja stana, ukoliko je renoviran (Integer)</a:t>
            </a:r>
          </a:p>
          <a:p>
            <a:r>
              <a:rPr lang="sr-Latn-RS" sz="1800" dirty="0"/>
              <a:t>electricityBasePrice – osnovica za troškove struje (Float)</a:t>
            </a:r>
          </a:p>
          <a:p>
            <a:r>
              <a:rPr lang="sr-Latn-RS" sz="1800" dirty="0"/>
              <a:t>electricityKWhPrice – cena struje po jednom utrošenom kWh (Float)</a:t>
            </a:r>
          </a:p>
          <a:p>
            <a:r>
              <a:rPr lang="sr-Latn-RS" sz="1800" dirty="0"/>
              <a:t>date – datum važenja podataka (Date)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6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701D-C097-4349-BA12-8945D679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Upiti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DC9D47-AAD2-4307-90CB-D5128AB7F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sz="1400" dirty="0"/>
              <a:t>U kom periodu izgradnje su izgrađeni stanovi sa prosečno najvećom/najmanjom cenom zakupa?</a:t>
            </a:r>
          </a:p>
          <a:p>
            <a:r>
              <a:rPr lang="sr-Latn-RS" sz="1400" dirty="0"/>
              <a:t>Koji tip objekata je energetski najefikasniji i šta se najčešće koristi kao izvor energije kod takvih tipova?</a:t>
            </a:r>
          </a:p>
          <a:p>
            <a:r>
              <a:rPr lang="sr-Latn-RS" sz="1400" dirty="0"/>
              <a:t>Koliko ukupan broj spratova u zgradi utiče na postojanje lifta u istoj?</a:t>
            </a:r>
          </a:p>
          <a:p>
            <a:r>
              <a:rPr lang="sr-Latn-RS" sz="1400" dirty="0"/>
              <a:t>Koliki je udeo luksuznih stanova u gradovima, takvih da je cena zakupa manja od prosečne cene zakupa u drzavi?</a:t>
            </a:r>
          </a:p>
          <a:p>
            <a:r>
              <a:rPr lang="sr-Latn-RS" sz="1400" dirty="0"/>
              <a:t>Kakvog je kvaliteta enterijer stanova koji dozvoljavaju kucne ljubimce i koji je udeo takvih stanova, a da su novije gradnje?</a:t>
            </a:r>
          </a:p>
          <a:p>
            <a:r>
              <a:rPr lang="sr-Latn-RS" sz="1400" dirty="0"/>
              <a:t>Koliki je procenat stanova po okruzima takvih da imaju više od prosečnog broja parking mesta i da poseduju baštu?</a:t>
            </a:r>
          </a:p>
          <a:p>
            <a:r>
              <a:rPr lang="sr-Latn-RS" sz="1400" dirty="0"/>
              <a:t>Da li je prosečna cena stanova koji su renovirani u poslednjih 10 godina veća od prosečne cene stanova za svaki od gradova?</a:t>
            </a:r>
          </a:p>
          <a:p>
            <a:r>
              <a:rPr lang="sr-Latn-RS" sz="1400" dirty="0"/>
              <a:t>Koji procenat starogradnje ima uveden hibridni internet koji ima veću brzinu upload-a od uvedenog običnog interneta?</a:t>
            </a:r>
          </a:p>
          <a:p>
            <a:r>
              <a:rPr lang="sr-Latn-RS" sz="1400" dirty="0"/>
              <a:t>Koji je najskuplji/najjeftiniji zakup po metru kvadratnom za svaki od gradova?</a:t>
            </a:r>
          </a:p>
          <a:p>
            <a:r>
              <a:rPr lang="sr-Latn-RS" sz="1400" dirty="0"/>
              <a:t>Koja je prosečna veličina stana u m</a:t>
            </a:r>
            <a:r>
              <a:rPr lang="sr-Latn-RS" sz="1400" baseline="30000" dirty="0"/>
              <a:t>2 </a:t>
            </a:r>
            <a:r>
              <a:rPr lang="sr-Latn-RS" sz="1400" dirty="0"/>
              <a:t>u zavisnosti od broja soba tog stana i postojanja ostave u istom?</a:t>
            </a:r>
          </a:p>
          <a:p>
            <a:endParaRPr lang="sr-Latn-RS" sz="1400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7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C02E-ED96-4144-A2D1-5E0DE079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Dizajn šabloni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7DE0D-6335-4063-9E06-DFD9BC525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Šablon proračunavanja – za pamćenje prosečnih cena (suma svojstva i ukupan broj stanova) sporednih troškova, zakupa ili grejanja, kao i za pamćenje prosečnog broja parking mesta</a:t>
            </a:r>
          </a:p>
          <a:p>
            <a:r>
              <a:rPr lang="sr-Latn-RS" dirty="0"/>
              <a:t>Šablon atributa – u originalnom skupu postoji veliki broj obeležja koji opisuju postojanje/nedostatak određenog svojstva u stanu, stoga je poželjno da ih grupišemo, radi lakše pretrage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9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A3437A-747C-4CF0-B6F2-26DBB4BCD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dirty="0"/>
              <a:t>HVALA NA PAŽNJI!      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325FF28-1338-4BE4-8E28-ABD7F0620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195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770</TotalTime>
  <Words>917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PROJEKAT IZ PREDMETA SISTEMI BAZA PODATAKA</vt:lpstr>
      <vt:lpstr>Opis skupa podataka</vt:lpstr>
      <vt:lpstr>PowerPoint Presentation</vt:lpstr>
      <vt:lpstr>Opis kolona</vt:lpstr>
      <vt:lpstr>Nastavak..</vt:lpstr>
      <vt:lpstr>Nastavak..</vt:lpstr>
      <vt:lpstr>Upiti</vt:lpstr>
      <vt:lpstr>Dizajn šabloni</vt:lpstr>
      <vt:lpstr>HVALA NA PAŽNJI!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IZ PREDMETA SISTEMI BAZA PODATAKA</dc:title>
  <dc:creator>IN 44/2017 - Šarović Aleksandar</dc:creator>
  <cp:lastModifiedBy>Nebojsa Enjev</cp:lastModifiedBy>
  <cp:revision>18</cp:revision>
  <dcterms:created xsi:type="dcterms:W3CDTF">2021-05-23T12:14:04Z</dcterms:created>
  <dcterms:modified xsi:type="dcterms:W3CDTF">2021-05-26T16:37:10Z</dcterms:modified>
</cp:coreProperties>
</file>