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2" r:id="rId5"/>
    <p:sldId id="260" r:id="rId6"/>
    <p:sldId id="268" r:id="rId7"/>
    <p:sldId id="264" r:id="rId8"/>
    <p:sldId id="265" r:id="rId9"/>
    <p:sldId id="266" r:id="rId10"/>
    <p:sldId id="267"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55479EF-DA9E-49F2-B037-FB7D30570C19}" type="datetimeFigureOut">
              <a:rPr lang="en-US" smtClean="0"/>
              <a:pPr/>
              <a:t>2/10/2015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23691A9-A730-444E-8461-86519651DAE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479EF-DA9E-49F2-B037-FB7D30570C19}"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479EF-DA9E-49F2-B037-FB7D30570C19}"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479EF-DA9E-49F2-B037-FB7D30570C19}"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5479EF-DA9E-49F2-B037-FB7D30570C19}" type="datetimeFigureOut">
              <a:rPr lang="en-US" smtClean="0"/>
              <a:pPr/>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23691A9-A730-444E-8461-86519651DAE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479EF-DA9E-49F2-B037-FB7D30570C19}"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5479EF-DA9E-49F2-B037-FB7D30570C19}" type="datetimeFigureOut">
              <a:rPr lang="en-US" smtClean="0"/>
              <a:pPr/>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5479EF-DA9E-49F2-B037-FB7D30570C19}" type="datetimeFigureOut">
              <a:rPr lang="en-US" smtClean="0"/>
              <a:pPr/>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479EF-DA9E-49F2-B037-FB7D30570C19}" type="datetimeFigureOut">
              <a:rPr lang="en-US" smtClean="0"/>
              <a:pPr/>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479EF-DA9E-49F2-B037-FB7D30570C19}"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5479EF-DA9E-49F2-B037-FB7D30570C19}" type="datetimeFigureOut">
              <a:rPr lang="en-US" smtClean="0"/>
              <a:pPr/>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691A9-A730-444E-8461-86519651DA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55479EF-DA9E-49F2-B037-FB7D30570C19}" type="datetimeFigureOut">
              <a:rPr lang="en-US" smtClean="0"/>
              <a:pPr/>
              <a:t>2/10/2015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23691A9-A730-444E-8461-86519651DAE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Value of Money</a:t>
            </a:r>
            <a:endParaRPr lang="en-US" dirty="0"/>
          </a:p>
        </p:txBody>
      </p:sp>
      <p:sp>
        <p:nvSpPr>
          <p:cNvPr id="3" name="Subtitle 2"/>
          <p:cNvSpPr>
            <a:spLocks noGrp="1"/>
          </p:cNvSpPr>
          <p:nvPr>
            <p:ph type="subTitle" idx="1"/>
          </p:nvPr>
        </p:nvSpPr>
        <p:spPr/>
        <p:txBody>
          <a:bodyPr/>
          <a:lstStyle/>
          <a:p>
            <a:r>
              <a:rPr lang="en-US" sz="5400" dirty="0" smtClean="0"/>
              <a:t>Part-1</a:t>
            </a:r>
            <a:endParaRPr 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P-5. </a:t>
            </a:r>
            <a:r>
              <a:rPr lang="en-US" dirty="0" err="1" smtClean="0"/>
              <a:t>Ganga</a:t>
            </a:r>
            <a:r>
              <a:rPr lang="en-US" dirty="0" smtClean="0"/>
              <a:t> Development Corporation Ltd (GDCL) a company promoted by </a:t>
            </a:r>
            <a:r>
              <a:rPr lang="en-US" dirty="0" err="1" smtClean="0"/>
              <a:t>Govt</a:t>
            </a:r>
            <a:r>
              <a:rPr lang="en-US" dirty="0" smtClean="0"/>
              <a:t> of India and a group of infrastructure companies  to clean up </a:t>
            </a:r>
            <a:r>
              <a:rPr lang="en-US" dirty="0" err="1" smtClean="0"/>
              <a:t>Ganga</a:t>
            </a:r>
            <a:r>
              <a:rPr lang="en-US" dirty="0" smtClean="0"/>
              <a:t> and other rivers, is planning to issue Deep Discount Bonds with a maturity of 20 years and a maturity value of </a:t>
            </a:r>
            <a:r>
              <a:rPr lang="en-US" smtClean="0"/>
              <a:t>Rs 1,000,000 </a:t>
            </a:r>
            <a:r>
              <a:rPr lang="en-US" dirty="0" smtClean="0"/>
              <a:t>(Millionaire Bond). The  bond will be guaranteed by GOI an will be tax-free. If  GDCL  plans to provide a rate of return of 12 % p.a. on the face value (Issue-price) of the Bond, what shall be the Issue-price of the Bond?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Time Value of Money</a:t>
            </a:r>
            <a:endParaRPr lang="en-US" dirty="0"/>
          </a:p>
        </p:txBody>
      </p:sp>
      <p:sp>
        <p:nvSpPr>
          <p:cNvPr id="5" name="Subtitle 4"/>
          <p:cNvSpPr>
            <a:spLocks noGrp="1"/>
          </p:cNvSpPr>
          <p:nvPr>
            <p:ph type="subTitle" idx="1"/>
          </p:nvPr>
        </p:nvSpPr>
        <p:spPr/>
        <p:txBody>
          <a:bodyPr/>
          <a:lstStyle/>
          <a:p>
            <a:r>
              <a:rPr lang="en-US" sz="5400" dirty="0" smtClean="0"/>
              <a:t>Part-3</a:t>
            </a:r>
            <a:endParaRPr lang="en-US" sz="5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P-6. Theo on getting employed, wants to save part of his earnings. He decides to invest Rs 1000 every month in a recurring deposit with his bank. The bank offers  rate of return (interest) of 12 % p.a. If Theo continues to deposit Rs 1000 every month for 60 months , how much will it accumulate to?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P-7. Theo wants to buy a Royal Enfield 350 cc bike. The price is Rs 145,000 on the road. He decides to pay Rs 45,000 from his savings and avails a loan of Rs 100,000 from bank.</a:t>
            </a:r>
          </a:p>
          <a:p>
            <a:pPr>
              <a:buNone/>
            </a:pPr>
            <a:r>
              <a:rPr lang="en-US" dirty="0" smtClean="0"/>
              <a:t> </a:t>
            </a:r>
            <a:r>
              <a:rPr lang="en-US" dirty="0" smtClean="0"/>
              <a:t>    The bank is ready to offer loan of Rs 100,000 at interest rate of 12 % p.a.  Theo wants to pay the loan and interest in 60 equal monthly installments. What will be the EMI (Equated Monthly Installment) that will cover both principal and interest over the period?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P-8.  Theo wants to provide a pension to an elderly aunt who is living in an old-age home. He wants the pension to be Rs 10,000 per month for a period of 20 years. A bank who operates with 12 % p.a. rate of return (rate of interest) is ready to provide the pension as desired , if Theo deposits an initial amount of  Rs X  and completes the paper-work.  Given the details of the case what will be the value of X?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P-9. In the situation described in P-8 earlier, Theo does not want to restrict the pension to 20 years. He wants the pension to be forever (infinite period). In this case what will be the initial amount of deposit to be made with the bank?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Nothing is constant in this world; value of Money also changes with time </a:t>
            </a:r>
          </a:p>
          <a:p>
            <a:r>
              <a:rPr lang="en-US" dirty="0" smtClean="0"/>
              <a:t>Money is like ‘seed’</a:t>
            </a:r>
          </a:p>
          <a:p>
            <a:pPr lvl="1"/>
            <a:r>
              <a:rPr lang="en-US" dirty="0" smtClean="0"/>
              <a:t>It has a potential to grow</a:t>
            </a:r>
          </a:p>
          <a:p>
            <a:pPr lvl="1"/>
            <a:r>
              <a:rPr lang="en-US" dirty="0" smtClean="0"/>
              <a:t>The growth(yield or return) would depend on</a:t>
            </a:r>
          </a:p>
          <a:p>
            <a:pPr lvl="2"/>
            <a:r>
              <a:rPr lang="en-US" dirty="0" smtClean="0"/>
              <a:t>The  quality of the seed </a:t>
            </a:r>
          </a:p>
          <a:p>
            <a:pPr lvl="2"/>
            <a:r>
              <a:rPr lang="en-US" dirty="0" smtClean="0"/>
              <a:t>the quality of the field</a:t>
            </a:r>
          </a:p>
          <a:p>
            <a:pPr lvl="2"/>
            <a:r>
              <a:rPr lang="en-US" dirty="0" smtClean="0"/>
              <a:t>The capability of the farmer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Finance has two functions</a:t>
            </a:r>
          </a:p>
          <a:p>
            <a:pPr lvl="1"/>
            <a:r>
              <a:rPr lang="en-US" dirty="0" smtClean="0"/>
              <a:t>Raising money (Financing)</a:t>
            </a:r>
          </a:p>
          <a:p>
            <a:pPr lvl="1"/>
            <a:r>
              <a:rPr lang="en-US" dirty="0" smtClean="0"/>
              <a:t>Deploying money (Investment)</a:t>
            </a:r>
          </a:p>
          <a:p>
            <a:r>
              <a:rPr lang="en-US" dirty="0" smtClean="0"/>
              <a:t>Investment decision is made when the expected Benefits are more than the expected Costs.(B &gt; C)</a:t>
            </a:r>
          </a:p>
          <a:p>
            <a:r>
              <a:rPr lang="en-US" dirty="0" smtClean="0"/>
              <a:t>Benefits and Costs are measured in terms of cash-flows</a:t>
            </a:r>
          </a:p>
          <a:p>
            <a:r>
              <a:rPr lang="en-US" dirty="0" smtClean="0"/>
              <a:t>All the cash-flows do not happen at the same point in 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Benefits and Costs need not happen at the same time; most probably they happen at different points of time.</a:t>
            </a:r>
          </a:p>
          <a:p>
            <a:r>
              <a:rPr lang="en-US" dirty="0" smtClean="0"/>
              <a:t>Time of occurrence of each cash-flow is calibrated on a time-line.</a:t>
            </a:r>
          </a:p>
          <a:p>
            <a:r>
              <a:rPr lang="en-US" dirty="0" smtClean="0"/>
              <a:t>Money values of the cash-flows can be re-calculated at same point in time (reference point) using the growth-rate(rate of return) as a factor (discounting factor)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A</a:t>
            </a:r>
            <a:r>
              <a:rPr lang="en-US" baseline="-25000" dirty="0" smtClean="0"/>
              <a:t>0</a:t>
            </a:r>
            <a:r>
              <a:rPr lang="en-US" dirty="0" smtClean="0"/>
              <a:t> is the value of the cash-flow at t = 0 and if ‘k’ is the growth-rate (expected rate of return) then at t = n the value of the cash-flow will be  A</a:t>
            </a:r>
            <a:r>
              <a:rPr lang="en-US" baseline="-25000" dirty="0" smtClean="0"/>
              <a:t>n</a:t>
            </a:r>
            <a:r>
              <a:rPr lang="en-US" dirty="0" smtClean="0"/>
              <a:t> = A</a:t>
            </a:r>
            <a:r>
              <a:rPr lang="en-US" baseline="-25000" dirty="0" smtClean="0"/>
              <a:t>0</a:t>
            </a:r>
            <a:r>
              <a:rPr lang="en-US" dirty="0" smtClean="0"/>
              <a:t> (1+k)</a:t>
            </a:r>
            <a:r>
              <a:rPr lang="en-US" baseline="30000" dirty="0" smtClean="0"/>
              <a:t>n</a:t>
            </a:r>
            <a:r>
              <a:rPr lang="en-US" dirty="0" smtClean="0"/>
              <a:t>.  A</a:t>
            </a:r>
            <a:r>
              <a:rPr lang="en-US" baseline="-25000" dirty="0" smtClean="0"/>
              <a:t>n</a:t>
            </a:r>
            <a:r>
              <a:rPr lang="en-US" dirty="0" smtClean="0"/>
              <a:t> is known as the Future Value of the cash-flow.</a:t>
            </a:r>
          </a:p>
          <a:p>
            <a:r>
              <a:rPr lang="en-US" dirty="0" smtClean="0"/>
              <a:t>By the same logic  A</a:t>
            </a:r>
            <a:r>
              <a:rPr lang="en-US" baseline="-25000" dirty="0" smtClean="0"/>
              <a:t>0</a:t>
            </a:r>
            <a:r>
              <a:rPr lang="en-US" dirty="0" smtClean="0"/>
              <a:t> = A</a:t>
            </a:r>
            <a:r>
              <a:rPr lang="en-US" baseline="-25000" dirty="0" smtClean="0"/>
              <a:t>n</a:t>
            </a:r>
            <a:r>
              <a:rPr lang="en-US" dirty="0" smtClean="0"/>
              <a:t>/(1+k)</a:t>
            </a:r>
            <a:r>
              <a:rPr lang="en-US" baseline="30000" dirty="0" smtClean="0"/>
              <a:t>n</a:t>
            </a:r>
            <a:r>
              <a:rPr lang="en-US" dirty="0" smtClean="0"/>
              <a:t> where A</a:t>
            </a:r>
            <a:r>
              <a:rPr lang="en-US" baseline="-25000" dirty="0" smtClean="0"/>
              <a:t>0</a:t>
            </a:r>
            <a:r>
              <a:rPr lang="en-US" dirty="0" smtClean="0"/>
              <a:t> is the Present Value of the cash-flow</a:t>
            </a:r>
          </a:p>
          <a:p>
            <a:r>
              <a:rPr lang="en-US" dirty="0" smtClean="0"/>
              <a:t>How do you get the value of ‘k’?</a:t>
            </a:r>
          </a:p>
          <a:p>
            <a:pPr lvl="1"/>
            <a:r>
              <a:rPr lang="en-US" dirty="0" smtClean="0"/>
              <a:t>It is derived from the next best alternative/opportunity available to the investor</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Time Value of Money</a:t>
            </a:r>
            <a:endParaRPr lang="en-US" dirty="0"/>
          </a:p>
        </p:txBody>
      </p:sp>
      <p:sp>
        <p:nvSpPr>
          <p:cNvPr id="5" name="Subtitle 4"/>
          <p:cNvSpPr>
            <a:spLocks noGrp="1"/>
          </p:cNvSpPr>
          <p:nvPr>
            <p:ph type="subTitle" idx="1"/>
          </p:nvPr>
        </p:nvSpPr>
        <p:spPr/>
        <p:txBody>
          <a:bodyPr/>
          <a:lstStyle/>
          <a:p>
            <a:r>
              <a:rPr lang="en-US" sz="5400" dirty="0" smtClean="0"/>
              <a:t>Part-2</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P-1.Theo invests Rs 10,000 in a project where he is given an assured rate of return of 12 % p.a.</a:t>
            </a:r>
          </a:p>
          <a:p>
            <a:pPr lvl="1"/>
            <a:r>
              <a:rPr lang="en-US" dirty="0" smtClean="0"/>
              <a:t> What will be the value of the investment in 5 years?</a:t>
            </a:r>
          </a:p>
          <a:p>
            <a:pPr lvl="1"/>
            <a:r>
              <a:rPr lang="en-US" dirty="0" smtClean="0"/>
              <a:t>How much time will it take for the investment to double its value? [</a:t>
            </a:r>
            <a:r>
              <a:rPr lang="en-US" i="1" dirty="0" smtClean="0"/>
              <a:t>Hint</a:t>
            </a:r>
            <a:r>
              <a:rPr lang="en-US" dirty="0" smtClean="0"/>
              <a:t>: use Rule of 72]</a:t>
            </a:r>
          </a:p>
          <a:p>
            <a:r>
              <a:rPr lang="en-US" dirty="0" smtClean="0"/>
              <a:t>P-2. A Bank charges 16 % p.a. interest on its advances to its clients. Its practice is to compute interest every quarter at 4 % [ being one-fourth of the annual rate of interest]. What is the effective interest rate?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P-3. </a:t>
            </a:r>
            <a:r>
              <a:rPr lang="en-US" dirty="0" err="1" smtClean="0"/>
              <a:t>Zheo</a:t>
            </a:r>
            <a:r>
              <a:rPr lang="en-US" dirty="0" smtClean="0"/>
              <a:t> approaches Theo to invest Rs 100,000 in </a:t>
            </a:r>
            <a:r>
              <a:rPr lang="en-US" dirty="0" err="1" smtClean="0"/>
              <a:t>Zheo’s</a:t>
            </a:r>
            <a:r>
              <a:rPr lang="en-US" dirty="0" smtClean="0"/>
              <a:t>  business. </a:t>
            </a:r>
            <a:r>
              <a:rPr lang="en-US" dirty="0" err="1" smtClean="0"/>
              <a:t>Zheo</a:t>
            </a:r>
            <a:r>
              <a:rPr lang="en-US" dirty="0" smtClean="0"/>
              <a:t> assures to return Rs 30,000 at the end of year 3 , Rs 40,000 at the end of year 4 and Rs 50,000 at the end of year 5. If Theo’s expected rate of return is 12 % p.a. , should he invest in </a:t>
            </a:r>
            <a:r>
              <a:rPr lang="en-US" dirty="0" err="1" smtClean="0"/>
              <a:t>Zheo’s</a:t>
            </a:r>
            <a:r>
              <a:rPr lang="en-US" dirty="0" smtClean="0"/>
              <a:t> business?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P-4. Theo has invested Rs 10,000 in the business of </a:t>
            </a:r>
            <a:r>
              <a:rPr lang="en-US" dirty="0" err="1" smtClean="0"/>
              <a:t>Zheo</a:t>
            </a:r>
            <a:r>
              <a:rPr lang="en-US" dirty="0" smtClean="0"/>
              <a:t>. </a:t>
            </a:r>
            <a:r>
              <a:rPr lang="en-US" dirty="0" err="1" smtClean="0"/>
              <a:t>Zheo</a:t>
            </a:r>
            <a:r>
              <a:rPr lang="en-US" dirty="0" smtClean="0"/>
              <a:t> has offered 2 cash-flow streams in return </a:t>
            </a:r>
          </a:p>
          <a:p>
            <a:pPr lvl="1"/>
            <a:r>
              <a:rPr lang="en-US" dirty="0" smtClean="0"/>
              <a:t>A. Rs 7000 at the end of year-5 and Rs 7000 at the end of year-7.</a:t>
            </a:r>
          </a:p>
          <a:p>
            <a:pPr lvl="1"/>
            <a:r>
              <a:rPr lang="en-US" dirty="0" smtClean="0"/>
              <a:t>B. Rs 6000 at the end of year-6 and Rs 6000 at the end of year-7</a:t>
            </a:r>
          </a:p>
          <a:p>
            <a:pPr lvl="1">
              <a:buNone/>
            </a:pPr>
            <a:r>
              <a:rPr lang="en-US" dirty="0" smtClean="0"/>
              <a:t>Which cash-flow stream should Theo choose if his expected rate of return is 10 % p.a.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175</TotalTime>
  <Words>915</Words>
  <Application>Microsoft Office PowerPoint</Application>
  <PresentationFormat>On-screen Show (4:3)</PresentationFormat>
  <Paragraphs>41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Time Value of Money</vt:lpstr>
      <vt:lpstr>Slide 2</vt:lpstr>
      <vt:lpstr>Slide 3</vt:lpstr>
      <vt:lpstr>Slide 4</vt:lpstr>
      <vt:lpstr>Slide 5</vt:lpstr>
      <vt:lpstr>Time Value of Money</vt:lpstr>
      <vt:lpstr>Slide 7</vt:lpstr>
      <vt:lpstr>Slide 8</vt:lpstr>
      <vt:lpstr>Slide 9</vt:lpstr>
      <vt:lpstr>Slide 10</vt:lpstr>
      <vt:lpstr>Time Value of Money</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Value of Money</dc:title>
  <dc:creator>Dell</dc:creator>
  <cp:lastModifiedBy>Dell</cp:lastModifiedBy>
  <cp:revision>23</cp:revision>
  <dcterms:created xsi:type="dcterms:W3CDTF">2015-01-31T00:13:50Z</dcterms:created>
  <dcterms:modified xsi:type="dcterms:W3CDTF">2015-02-10T16:43:29Z</dcterms:modified>
</cp:coreProperties>
</file>