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trike="noStrike" cap="all">
                <a:solidFill>
                  <a:srgbClr val="e6e6e6"/>
                </a:solidFill>
                <a:latin typeface="Lucida Sans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bcbcbc"/>
                </a:solidFill>
                <a:latin typeface="Book Antiqua"/>
              </a:rPr>
              <a:t>05/02/16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8E2AC434-E9FD-4258-9629-AEAEE2DBD996}" type="slidenum">
              <a:rPr lang="en-IN" sz="1200" strike="noStrike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ubTitle"/>
          </p:nvPr>
        </p:nvSpPr>
        <p:spPr>
          <a:xfrm>
            <a:off x="1371600" y="333180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Book Antiqua"/>
              </a:rPr>
              <a:t>Click to edit Master subtitle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Book Antiqu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Book Antiqu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Book Antiqu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Book Antiqu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Book Antiqu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Book Antiqu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Book Antiqu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trike="noStrike">
                <a:solidFill>
                  <a:srgbClr val="e6e6e6"/>
                </a:solidFill>
                <a:latin typeface="Lucida Sans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ffffff"/>
                </a:solidFill>
                <a:latin typeface="Book Antiqu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"/>
            </a:pPr>
            <a:r>
              <a:rPr lang="en-US" sz="2000" strike="noStrike">
                <a:solidFill>
                  <a:srgbClr val="ffffff"/>
                </a:solidFill>
                <a:latin typeface="Book Antiqua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bcbcbc"/>
                </a:solidFill>
                <a:latin typeface="Book Antiqua"/>
              </a:rPr>
              <a:t>05/02/16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DD2CCAB8-D4F6-41B3-8E64-E6B1D86DCEA6}" type="slidenum">
              <a:rPr lang="en-IN" sz="1200" strike="noStrike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21920" y="137160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trike="noStrike" cap="all">
                <a:solidFill>
                  <a:srgbClr val="e6e6e6"/>
                </a:solidFill>
                <a:latin typeface="Lucida Sans"/>
              </a:rPr>
              <a:t>Introduction to Business Finance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3318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IN" sz="3200" strike="noStrike">
                <a:solidFill>
                  <a:srgbClr val="ffffff"/>
                </a:solidFill>
                <a:latin typeface="Book Antiqua"/>
              </a:rPr>
              <a:t>Prof Bala Bhaskaran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Book Antiqua"/>
              </a:rPr>
              <a:t>B Tech, PGDM, CFA, PhD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Book Antiqua"/>
              </a:rPr>
              <a:t>Director, Shanti Business School, Ahmedabad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 strike="noStrike">
                <a:solidFill>
                  <a:srgbClr val="ffffff"/>
                </a:solidFill>
                <a:latin typeface="Book Antiqua"/>
              </a:rPr>
              <a:t>Jan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Elements of Business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3733920" y="3048120"/>
            <a:ext cx="20570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Business Entity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0" y="3200400"/>
            <a:ext cx="2057040" cy="1218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Suppliers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7010280" y="2971800"/>
            <a:ext cx="1904760" cy="990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Customers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6400800" y="4724280"/>
            <a:ext cx="2209320" cy="1218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Society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990720" y="4952880"/>
            <a:ext cx="2133360" cy="8377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Technology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3733920" y="5257800"/>
            <a:ext cx="1904760" cy="990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Manpower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1219320" y="2133720"/>
            <a:ext cx="1980720" cy="8377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Owners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5486400" y="1905120"/>
            <a:ext cx="1980720" cy="9140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Financiers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3048120" y="762120"/>
            <a:ext cx="2819160" cy="8377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Government</a:t>
            </a:r>
            <a:endParaRPr/>
          </a:p>
        </p:txBody>
      </p:sp>
      <p:sp>
        <p:nvSpPr>
          <p:cNvPr id="115" name="CustomShape 12"/>
          <p:cNvSpPr/>
          <p:nvPr/>
        </p:nvSpPr>
        <p:spPr>
          <a:xfrm flipV="1">
            <a:off x="2057400" y="3581280"/>
            <a:ext cx="1676160" cy="22824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3"/>
          <p:cNvSpPr/>
          <p:nvPr/>
        </p:nvSpPr>
        <p:spPr>
          <a:xfrm flipV="1">
            <a:off x="5791320" y="3466440"/>
            <a:ext cx="1218960" cy="11412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14"/>
          <p:cNvSpPr/>
          <p:nvPr/>
        </p:nvSpPr>
        <p:spPr>
          <a:xfrm>
            <a:off x="3124080" y="2895480"/>
            <a:ext cx="761760" cy="30456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5"/>
          <p:cNvSpPr/>
          <p:nvPr/>
        </p:nvSpPr>
        <p:spPr>
          <a:xfrm flipH="1" rot="16200000">
            <a:off x="3999600" y="2324160"/>
            <a:ext cx="1218960" cy="7596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6"/>
          <p:cNvSpPr/>
          <p:nvPr/>
        </p:nvSpPr>
        <p:spPr>
          <a:xfrm rot="5400000">
            <a:off x="5374440" y="2645640"/>
            <a:ext cx="362160" cy="44208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7"/>
          <p:cNvSpPr/>
          <p:nvPr/>
        </p:nvSpPr>
        <p:spPr>
          <a:xfrm flipV="1">
            <a:off x="2666880" y="3961800"/>
            <a:ext cx="1218960" cy="99036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8"/>
          <p:cNvSpPr/>
          <p:nvPr/>
        </p:nvSpPr>
        <p:spPr>
          <a:xfrm flipV="1" rot="16200000">
            <a:off x="4134600" y="4706280"/>
            <a:ext cx="1065600" cy="3708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9"/>
          <p:cNvSpPr/>
          <p:nvPr/>
        </p:nvSpPr>
        <p:spPr>
          <a:xfrm flipV="1" rot="16200000">
            <a:off x="5749560" y="3928320"/>
            <a:ext cx="787680" cy="116136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0"/>
          <p:cNvSpPr/>
          <p:nvPr/>
        </p:nvSpPr>
        <p:spPr>
          <a:xfrm>
            <a:off x="5943600" y="3809880"/>
            <a:ext cx="1218960" cy="53316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Degrees of Freedom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Value addition concept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Material flow-stream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Information flow-stream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Labour Intensive industry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Capital Intensive industry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Energy intensive industry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Technology intensive industry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Knowledge intensive industry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For profit business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Single owner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Partners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Pvt. Ltd company /Public Limited  company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Not-for business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Trust/society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Sec-8 company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Cooperative sector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Limited liability concept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21920" y="1371600"/>
            <a:ext cx="8229240" cy="1828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trike="noStrike" cap="all">
                <a:solidFill>
                  <a:srgbClr val="e6e6e6"/>
                </a:solidFill>
                <a:latin typeface="Lucida Sans"/>
              </a:rPr>
              <a:t>Indian Financial System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371600" y="33318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3-sector Model of Economy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276720" y="2286000"/>
            <a:ext cx="1980720" cy="1218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Govt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1295280" y="5181480"/>
            <a:ext cx="1980720" cy="1142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Household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5867280" y="5181480"/>
            <a:ext cx="2133360" cy="1142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ffff"/>
                </a:solidFill>
                <a:latin typeface="Book Antiqua"/>
              </a:rPr>
              <a:t>Business</a:t>
            </a:r>
            <a:endParaRPr/>
          </a:p>
        </p:txBody>
      </p:sp>
      <p:sp>
        <p:nvSpPr>
          <p:cNvPr id="135" name="CustomShape 6"/>
          <p:cNvSpPr/>
          <p:nvPr/>
        </p:nvSpPr>
        <p:spPr>
          <a:xfrm flipH="1" flipV="1" rot="5400000">
            <a:off x="1752840" y="3505320"/>
            <a:ext cx="2057040" cy="114264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 rot="5400000">
            <a:off x="2210040" y="3809880"/>
            <a:ext cx="1828440" cy="106632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8"/>
          <p:cNvSpPr/>
          <p:nvPr/>
        </p:nvSpPr>
        <p:spPr>
          <a:xfrm>
            <a:off x="3276720" y="5562720"/>
            <a:ext cx="2590560" cy="108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"/>
          <p:cNvSpPr/>
          <p:nvPr/>
        </p:nvSpPr>
        <p:spPr>
          <a:xfrm rot="10800000">
            <a:off x="5715000" y="6021360"/>
            <a:ext cx="2361960" cy="108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"/>
          <p:cNvSpPr/>
          <p:nvPr/>
        </p:nvSpPr>
        <p:spPr>
          <a:xfrm flipH="1" rot="16200000">
            <a:off x="4723560" y="3429360"/>
            <a:ext cx="1752120" cy="175212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1"/>
          <p:cNvSpPr/>
          <p:nvPr/>
        </p:nvSpPr>
        <p:spPr>
          <a:xfrm flipV="1" rot="16200000">
            <a:off x="4990680" y="3237840"/>
            <a:ext cx="1904760" cy="1980720"/>
          </a:xfrm>
          <a:prstGeom prst="straightConnector1">
            <a:avLst/>
          </a:prstGeom>
          <a:noFill/>
          <a:ln>
            <a:solidFill>
              <a:srgbClr val="a0a0a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Business Sector provides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Dividends , Taxes , Goods&amp; services to Govt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Goods &amp; Services, Dividends, Employment &amp; Wages to the Household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Household sector provides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Manpower and Taxes to Govt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Manpower and Investment to the Business Sector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Govt Sector Provides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Governance, Wages &amp; Subsidies to the Household sector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Governance, Investment, &amp; Subsidies to the Business Sector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Monetary System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Consists of RBI and the Banking system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Controls the monetary system &amp; Money supply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Facilitates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Parking of surplus funds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Raising of resources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Operates on ‘Spread’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Types of Banks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NBFCs, Micro-finance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Inclusiveness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Banking System  = short-term financial market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Long-term Financial Market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Financial Institutions: Purpose, History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Capital Market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Purpose, History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Structure: Primary  and Secondary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Instruments: Equity, Debentures, Hybrids???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Concept of Market sentiment, variables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Requisites of good capital market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Concept of Market Capitalisation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Inclusiveness, Financial Literacy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Course Objective: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sensitize the participants  to  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The basic functions of business finance consisting of financial accounting, management accounting and financial management.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The basic concepts and methodologies of the financial management domain and explore the decision-making process.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Be able to appreciate the financial implications of any situation to an organisation and its sustainability.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Broad contents of the Course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Understanding the basic Business Concepts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The Indian Financial System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Understanding Financial Statements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Time value of Money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Capital Budgeting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Working Capital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Benefit Cost analysis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Special Topics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What is business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Any economic activity : trade, commerce, industry, manufacture, providing a good or service. 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means of livelihood, process of wealth creation 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Why economic activity?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Society needs various goods and services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Every body cannot make every thing ; so specialization: segments and sectors of activities.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Business sectors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What was the economic activity [call it business] of primitive man? of modern man?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Alvin Toffler 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Future Shock (1970), The Third Wave (1980) The Power Shift (1990)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The three waves: Agriculture Revolution/ Industrial Revolution/Cybernetic Revolution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What was the basic trigger?</a:t>
            </a:r>
            <a:r>
              <a:rPr lang="en-US" sz="2400" strike="noStrike">
                <a:solidFill>
                  <a:srgbClr val="800000"/>
                </a:solidFill>
                <a:latin typeface="Book Antiqua"/>
              </a:rPr>
              <a:t> Technology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Impact  of Technology on the economies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Structure of the economy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Breaking barriers 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Age of enlightenment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Impact of Technology on socio-political aspects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Fall of feudalism / dilution of capitalism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Decline of inequalities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Decline of the intermediaries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Emergence of pro-sumers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Shift of Power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80880" y="1523880"/>
            <a:ext cx="838152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Indian Eco. (2013)       USA Eco.(2013) ???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1981080" y="2209680"/>
            <a:ext cx="1066320" cy="837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0000"/>
                </a:solidFill>
                <a:latin typeface="Book Antiqua"/>
              </a:rPr>
              <a:t>Agri 17.4 %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1981080" y="3048120"/>
            <a:ext cx="1066320" cy="1218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0000"/>
                </a:solidFill>
                <a:latin typeface="Book Antiqua"/>
              </a:rPr>
              <a:t>Mfg 25.8%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1981080" y="4267080"/>
            <a:ext cx="1066320" cy="2057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0000"/>
                </a:solidFill>
                <a:latin typeface="Book Antiqua"/>
              </a:rPr>
              <a:t>Services 58.8%</a:t>
            </a:r>
            <a:endParaRPr/>
          </a:p>
        </p:txBody>
      </p:sp>
      <p:sp>
        <p:nvSpPr>
          <p:cNvPr id="96" name="CustomShape 6"/>
          <p:cNvSpPr/>
          <p:nvPr/>
        </p:nvSpPr>
        <p:spPr>
          <a:xfrm>
            <a:off x="5486400" y="2514600"/>
            <a:ext cx="1294920" cy="837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0000"/>
                </a:solidFill>
                <a:latin typeface="Book Antiqua"/>
              </a:rPr>
              <a:t>Mfg 19.4 %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5486400" y="3352680"/>
            <a:ext cx="1294920" cy="2971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0000"/>
                </a:solidFill>
                <a:latin typeface="Book Antiqua"/>
              </a:rPr>
              <a:t>Services 63.6%</a:t>
            </a:r>
            <a:endParaRPr/>
          </a:p>
        </p:txBody>
      </p:sp>
      <p:sp>
        <p:nvSpPr>
          <p:cNvPr id="98" name="CustomShape 8"/>
          <p:cNvSpPr/>
          <p:nvPr/>
        </p:nvSpPr>
        <p:spPr>
          <a:xfrm>
            <a:off x="5486400" y="2286000"/>
            <a:ext cx="1294920" cy="228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trike="noStrike">
                <a:solidFill>
                  <a:srgbClr val="ff0000"/>
                </a:solidFill>
                <a:latin typeface="Book Antiqua"/>
              </a:rPr>
              <a:t>Agri 2.2 %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en-US" sz="2800" strike="noStrike">
                <a:solidFill>
                  <a:srgbClr val="ffffff"/>
                </a:solidFill>
                <a:latin typeface="Book Antiqua"/>
              </a:rPr>
              <a:t>How do you measure the strength of an economy?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Structure of economy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2400" strike="noStrike">
                <a:solidFill>
                  <a:srgbClr val="ffffff"/>
                </a:solidFill>
                <a:latin typeface="Book Antiqua"/>
              </a:rPr>
              <a:t>GDP [ Gross domestic Product]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What is it?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Comparison of GDP of different countries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ffffff"/>
                </a:solidFill>
                <a:latin typeface="Book Antiqua"/>
              </a:rPr>
              <a:t>USA  $17.4 Trillion;  EU  $16 Trillion; China 17.6 Trillion;  India $ 7.3 Trillion; Japan  $4.8 Trillion.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en-US" sz="2200" strike="noStrike">
                <a:solidFill>
                  <a:srgbClr val="ffffff"/>
                </a:solidFill>
                <a:latin typeface="Book Antiqua"/>
              </a:rPr>
              <a:t>Angus Madison , his observations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ffffff"/>
                </a:solidFill>
                <a:latin typeface="Book Antiqua"/>
              </a:rPr>
              <a:t>India  with  more than 30 % of Global GDP till 1750; China next best economy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ffffff"/>
                </a:solidFill>
                <a:latin typeface="Book Antiqua"/>
              </a:rPr>
              <a:t>Per capita income  same till AD1700  for Europe and Asia. Differential development since then.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ffffff"/>
                </a:solidFill>
                <a:latin typeface="Book Antiqua"/>
              </a:rPr>
              <a:t>INR  vs  GBP  in 1660 and 1947.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graphicFrame>
        <p:nvGraphicFramePr>
          <p:cNvPr id="102" name="Table 2"/>
          <p:cNvGraphicFramePr/>
          <p:nvPr/>
        </p:nvGraphicFramePr>
        <p:xfrm>
          <a:off x="457200" y="1600200"/>
          <a:ext cx="8229240" cy="44496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96400">
                <a:tc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GDP-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PPP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$ Triillion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GDP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Nominal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$Trillion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Population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Billion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Currency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I LC =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trike="noStrike">
                          <a:solidFill>
                            <a:srgbClr val="ffffff"/>
                          </a:solidFill>
                          <a:latin typeface="Book Antiqua"/>
                        </a:rPr>
                        <a:t>X US$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China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17.63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10.36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1.39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CNY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0.160655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USA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17.42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17.42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US$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1.000000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India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7.28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2.05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1.27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INR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0.157180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Japan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4.79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4.77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JPY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0.008305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Germany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3.62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0.08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EUR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1.218089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Russia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3.56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RUB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0.119574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Brazil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3.07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BRL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0.371272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France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2.59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EUR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1.218089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Indonesia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0.86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IDR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0.000080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UK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2.85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0.06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GBP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1.556049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Exchange-rate data as on 27</a:t>
                      </a:r>
                      <a:r>
                        <a:rPr lang="en-IN" strike="noStrike" baseline="30000">
                          <a:solidFill>
                            <a:srgbClr val="000000"/>
                          </a:solidFill>
                          <a:latin typeface="Book Antiqua"/>
                        </a:rPr>
                        <a:t>th</a:t>
                      </a:r>
                      <a:r>
                        <a:rPr lang="en-IN" strike="noStrike">
                          <a:solidFill>
                            <a:srgbClr val="000000"/>
                          </a:solidFill>
                          <a:latin typeface="Book Antiqua"/>
                        </a:rPr>
                        <a:t> Dec 2014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03" name="TextShape 3"/>
          <p:cNvSpPr txBox="1"/>
          <p:nvPr/>
        </p:nvSpPr>
        <p:spPr>
          <a:xfrm>
            <a:off x="3168000" y="936000"/>
            <a:ext cx="2968200" cy="61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latin typeface="Arial"/>
              </a:rPr>
              <a:t>Last column????</a:t>
            </a:r>
            <a:endParaRPr/>
          </a:p>
          <a:p>
            <a:r>
              <a:rPr lang="en-IN">
                <a:latin typeface="Arial"/>
              </a:rPr>
              <a:t>Diff between 1</a:t>
            </a:r>
            <a:r>
              <a:rPr lang="en-IN" baseline="101000">
                <a:latin typeface="Arial"/>
              </a:rPr>
              <a:t>st</a:t>
            </a:r>
            <a:r>
              <a:rPr lang="en-IN">
                <a:latin typeface="Arial"/>
              </a:rPr>
              <a:t> 2 columns?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Application>LibreOffice/4.4.6.3$Linux_X86_64 LibreOffice_project/40m0$Build-3</Application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2015-01-04T05:43:50Z</dcterms:created>
  <dc:creator>Dell</dc:creator>
  <dc:language>en-IN</dc:language>
  <dcterms:modified xsi:type="dcterms:W3CDTF">2016-02-05T11:59:11Z</dcterms:modified>
  <cp:revision>32</cp:revision>
  <dc:title>Introduction to Business Finance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