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6" r:id="rId6"/>
    <p:sldId id="260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IBF-3: </a:t>
            </a:r>
            <a:br>
              <a:rPr lang="en-US" dirty="0" smtClean="0"/>
            </a:br>
            <a:r>
              <a:rPr lang="en-US" sz="4800" dirty="0" smtClean="0"/>
              <a:t>Financial Statement Analysis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better understanding of Financial Statements please refer</a:t>
            </a:r>
          </a:p>
          <a:p>
            <a:pPr lvl="1"/>
            <a:r>
              <a:rPr lang="en-US" dirty="0" smtClean="0"/>
              <a:t>‘How to Read a Balance Sheet ‘   Published by International Labor Organization [ILO], Geneva.</a:t>
            </a:r>
          </a:p>
          <a:p>
            <a:pPr lvl="1"/>
            <a:r>
              <a:rPr lang="en-US" dirty="0" smtClean="0"/>
              <a:t>This book is also available  in </a:t>
            </a:r>
            <a:r>
              <a:rPr lang="en-US" smtClean="0"/>
              <a:t>e-book format.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To plan projects, activities etc</a:t>
            </a:r>
          </a:p>
          <a:p>
            <a:pPr lvl="1"/>
            <a:r>
              <a:rPr lang="en-US" dirty="0" smtClean="0"/>
              <a:t>To monitor progress in financial terms</a:t>
            </a:r>
          </a:p>
          <a:p>
            <a:pPr lvl="1"/>
            <a:r>
              <a:rPr lang="en-US" dirty="0" smtClean="0"/>
              <a:t>To define parameters of progress</a:t>
            </a:r>
          </a:p>
          <a:p>
            <a:endParaRPr lang="en-US" dirty="0" smtClean="0"/>
          </a:p>
          <a:p>
            <a:r>
              <a:rPr lang="en-US" dirty="0" smtClean="0"/>
              <a:t>What are financial statements?</a:t>
            </a:r>
          </a:p>
          <a:p>
            <a:pPr lvl="1"/>
            <a:r>
              <a:rPr lang="en-US" dirty="0" smtClean="0"/>
              <a:t>Income Statement [Profit &amp; Loss Account]</a:t>
            </a:r>
          </a:p>
          <a:p>
            <a:pPr lvl="1"/>
            <a:r>
              <a:rPr lang="en-US" dirty="0" smtClean="0"/>
              <a:t>Balance sheet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?</a:t>
            </a:r>
          </a:p>
          <a:p>
            <a:pPr lvl="1"/>
            <a:r>
              <a:rPr lang="en-US" dirty="0" smtClean="0"/>
              <a:t>Income Statement is for a period; Balance sheet is at a point of time. [ will be reflected on </a:t>
            </a:r>
            <a:r>
              <a:rPr lang="en-US" smtClean="0"/>
              <a:t>the title]</a:t>
            </a:r>
            <a:endParaRPr lang="en-US" dirty="0" smtClean="0"/>
          </a:p>
          <a:p>
            <a:pPr lvl="1"/>
            <a:r>
              <a:rPr lang="en-US" dirty="0" smtClean="0"/>
              <a:t>Income statement deals with ‘flow’; Balance sheet deals with ‘stock’. </a:t>
            </a:r>
          </a:p>
          <a:p>
            <a:pPr lvl="2"/>
            <a:r>
              <a:rPr lang="en-US" dirty="0" smtClean="0"/>
              <a:t>Income statement deals with operating income, operating </a:t>
            </a:r>
            <a:r>
              <a:rPr lang="en-US" dirty="0" err="1" smtClean="0"/>
              <a:t>exps</a:t>
            </a:r>
            <a:r>
              <a:rPr lang="en-US" dirty="0" smtClean="0"/>
              <a:t>, profit/loss etc.</a:t>
            </a:r>
          </a:p>
          <a:p>
            <a:pPr lvl="2"/>
            <a:r>
              <a:rPr lang="en-US" dirty="0" smtClean="0"/>
              <a:t>Balance sheet deals with financial position at a point of time: wealth, capital stock etc at a point of time. ’snapshot’ concept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Fin Statements</a:t>
            </a:r>
          </a:p>
          <a:p>
            <a:pPr lvl="1"/>
            <a:r>
              <a:rPr lang="en-US" dirty="0" smtClean="0"/>
              <a:t>A. Income &amp; Exp Statement for the year 2013-14.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667000"/>
            <a:ext cx="2286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5626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667000"/>
            <a:ext cx="22860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b. Balance-Sheet  as on 31</a:t>
            </a:r>
            <a:r>
              <a:rPr lang="en-US" baseline="30000" dirty="0" smtClean="0"/>
              <a:t>st</a:t>
            </a:r>
            <a:r>
              <a:rPr lang="en-US" dirty="0" smtClean="0"/>
              <a:t> March 2014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1336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2766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LONG-TERM LOANS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53340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 LIABILITIES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133600"/>
            <a:ext cx="2209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ASSETS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4648200"/>
            <a:ext cx="220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ASSETS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Income Statement</a:t>
            </a:r>
          </a:p>
          <a:p>
            <a:pPr lvl="1"/>
            <a:r>
              <a:rPr lang="en-US" dirty="0" smtClean="0"/>
              <a:t>Revenue: Primary and Secondary</a:t>
            </a:r>
          </a:p>
          <a:p>
            <a:pPr lvl="1"/>
            <a:r>
              <a:rPr lang="en-US" dirty="0" smtClean="0"/>
              <a:t>Expenses</a:t>
            </a:r>
          </a:p>
          <a:p>
            <a:pPr lvl="2"/>
            <a:r>
              <a:rPr lang="en-US" dirty="0" smtClean="0"/>
              <a:t>Materials</a:t>
            </a:r>
          </a:p>
          <a:p>
            <a:pPr lvl="2"/>
            <a:r>
              <a:rPr lang="en-US" dirty="0" smtClean="0"/>
              <a:t>Manpower/</a:t>
            </a:r>
            <a:r>
              <a:rPr lang="en-US" dirty="0" err="1" smtClean="0"/>
              <a:t>labour</a:t>
            </a:r>
            <a:endParaRPr lang="en-US" dirty="0" smtClean="0"/>
          </a:p>
          <a:p>
            <a:pPr lvl="2"/>
            <a:r>
              <a:rPr lang="en-US" dirty="0" smtClean="0"/>
              <a:t>Energy</a:t>
            </a:r>
          </a:p>
          <a:p>
            <a:pPr lvl="2"/>
            <a:r>
              <a:rPr lang="en-US" dirty="0" smtClean="0"/>
              <a:t>Machinery &amp; other assets [ concept of depreciation]</a:t>
            </a:r>
          </a:p>
          <a:p>
            <a:pPr lvl="2"/>
            <a:r>
              <a:rPr lang="en-US" dirty="0" smtClean="0"/>
              <a:t>Manufacturing overheads</a:t>
            </a:r>
          </a:p>
          <a:p>
            <a:pPr lvl="2"/>
            <a:r>
              <a:rPr lang="en-US" dirty="0" smtClean="0"/>
              <a:t>Financial overheads</a:t>
            </a:r>
          </a:p>
          <a:p>
            <a:pPr lvl="2"/>
            <a:r>
              <a:rPr lang="en-US" dirty="0" smtClean="0"/>
              <a:t>Marketing expenses &amp; Overheads</a:t>
            </a:r>
          </a:p>
          <a:p>
            <a:pPr lvl="1"/>
            <a:r>
              <a:rPr lang="en-US" dirty="0" smtClean="0"/>
              <a:t>Profits and Type of Profits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Balance Sheet</a:t>
            </a:r>
          </a:p>
          <a:p>
            <a:pPr lvl="1"/>
            <a:r>
              <a:rPr lang="en-US" dirty="0" smtClean="0"/>
              <a:t>Liabilities/sources side </a:t>
            </a:r>
            <a:r>
              <a:rPr lang="en-US" dirty="0" err="1" smtClean="0"/>
              <a:t>vs</a:t>
            </a:r>
            <a:r>
              <a:rPr lang="en-US" dirty="0" smtClean="0"/>
              <a:t> Assets[Uses] side</a:t>
            </a:r>
          </a:p>
          <a:p>
            <a:pPr lvl="1"/>
            <a:r>
              <a:rPr lang="en-US" dirty="0" smtClean="0"/>
              <a:t>Long term Liabilities</a:t>
            </a:r>
          </a:p>
          <a:p>
            <a:pPr lvl="2"/>
            <a:r>
              <a:rPr lang="en-US" dirty="0" smtClean="0"/>
              <a:t>Owners contribution</a:t>
            </a:r>
          </a:p>
          <a:p>
            <a:pPr lvl="2"/>
            <a:r>
              <a:rPr lang="en-US" dirty="0" smtClean="0"/>
              <a:t>Lenders contribution</a:t>
            </a:r>
          </a:p>
          <a:p>
            <a:pPr lvl="1"/>
            <a:r>
              <a:rPr lang="en-US" dirty="0" smtClean="0"/>
              <a:t>Long term Assets/Uses</a:t>
            </a:r>
          </a:p>
          <a:p>
            <a:pPr lvl="2"/>
            <a:r>
              <a:rPr lang="en-US" dirty="0" smtClean="0"/>
              <a:t>In Fixed assets [ Gross fixed assets and Net fixed assets]</a:t>
            </a:r>
          </a:p>
          <a:p>
            <a:pPr lvl="2"/>
            <a:r>
              <a:rPr lang="en-US" dirty="0" smtClean="0"/>
              <a:t>In Long term Investments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Short-term sources</a:t>
            </a:r>
          </a:p>
          <a:p>
            <a:pPr lvl="2"/>
            <a:r>
              <a:rPr lang="en-US" dirty="0" smtClean="0"/>
              <a:t>Bank borrowings for working capital</a:t>
            </a:r>
          </a:p>
          <a:p>
            <a:pPr lvl="2"/>
            <a:r>
              <a:rPr lang="en-US" dirty="0" smtClean="0"/>
              <a:t>Unpaid bills</a:t>
            </a:r>
          </a:p>
          <a:p>
            <a:pPr lvl="2"/>
            <a:r>
              <a:rPr lang="en-US" dirty="0" smtClean="0"/>
              <a:t>Creditors etc</a:t>
            </a:r>
          </a:p>
          <a:p>
            <a:pPr lvl="1"/>
            <a:r>
              <a:rPr lang="en-US" dirty="0" smtClean="0"/>
              <a:t>Short term assets/uses</a:t>
            </a:r>
          </a:p>
          <a:p>
            <a:pPr lvl="2"/>
            <a:r>
              <a:rPr lang="en-US" dirty="0" smtClean="0"/>
              <a:t>Inventory/stock</a:t>
            </a:r>
          </a:p>
          <a:p>
            <a:pPr lvl="2"/>
            <a:r>
              <a:rPr lang="en-US" dirty="0" smtClean="0"/>
              <a:t>Receivables/Debtors</a:t>
            </a:r>
          </a:p>
          <a:p>
            <a:pPr lvl="2"/>
            <a:r>
              <a:rPr lang="en-US" dirty="0" smtClean="0"/>
              <a:t>Cash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Income Statement</a:t>
            </a:r>
          </a:p>
          <a:p>
            <a:pPr lvl="1"/>
            <a:r>
              <a:rPr lang="en-US" dirty="0" smtClean="0"/>
              <a:t>Percentage analysis</a:t>
            </a:r>
          </a:p>
          <a:p>
            <a:pPr lvl="1"/>
            <a:r>
              <a:rPr lang="en-US" dirty="0" smtClean="0"/>
              <a:t>Year-on-year analysis[ how they change over the years]</a:t>
            </a:r>
          </a:p>
          <a:p>
            <a:pPr lvl="1"/>
            <a:r>
              <a:rPr lang="en-US" dirty="0" smtClean="0"/>
              <a:t>Benchmarking with other firms in the sector</a:t>
            </a:r>
          </a:p>
          <a:p>
            <a:r>
              <a:rPr lang="en-US" dirty="0" smtClean="0"/>
              <a:t>Analysis of Balance sheet</a:t>
            </a:r>
          </a:p>
          <a:p>
            <a:pPr lvl="1"/>
            <a:r>
              <a:rPr lang="en-US" dirty="0" smtClean="0"/>
              <a:t>Ratio Analysis</a:t>
            </a:r>
          </a:p>
          <a:p>
            <a:pPr lvl="2"/>
            <a:r>
              <a:rPr lang="en-US" dirty="0" smtClean="0"/>
              <a:t>Value of the ratios as indicators</a:t>
            </a:r>
          </a:p>
          <a:p>
            <a:pPr lvl="2"/>
            <a:r>
              <a:rPr lang="en-US" dirty="0" smtClean="0"/>
              <a:t>Benchmarking with other firms in the industry</a:t>
            </a:r>
          </a:p>
          <a:p>
            <a:pPr lvl="1"/>
            <a:r>
              <a:rPr lang="en-US" dirty="0" smtClean="0"/>
              <a:t>List of Ratios ? The </a:t>
            </a:r>
            <a:r>
              <a:rPr lang="en-US" smtClean="0"/>
              <a:t>logical basis?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325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IBF-3:  Financial Statement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IBF-3:  Financial Statement Analysis</dc:title>
  <dc:creator>Administrator</dc:creator>
  <cp:lastModifiedBy>Dell</cp:lastModifiedBy>
  <cp:revision>12</cp:revision>
  <dcterms:created xsi:type="dcterms:W3CDTF">2006-08-16T00:00:00Z</dcterms:created>
  <dcterms:modified xsi:type="dcterms:W3CDTF">2016-01-23T01:19:39Z</dcterms:modified>
</cp:coreProperties>
</file>