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31FC7E-FA9A-4787-9B5A-3EEC1E721B1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CD34C4-387A-49E0-8089-EFF7D084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Capital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Market Indexes</a:t>
            </a:r>
          </a:p>
          <a:p>
            <a:pPr lvl="1"/>
            <a:r>
              <a:rPr lang="en-US" dirty="0" err="1" smtClean="0"/>
              <a:t>Sensex</a:t>
            </a:r>
            <a:endParaRPr lang="en-US" dirty="0" smtClean="0"/>
          </a:p>
          <a:p>
            <a:pPr lvl="1"/>
            <a:r>
              <a:rPr lang="en-US" dirty="0" smtClean="0"/>
              <a:t>Nifty</a:t>
            </a:r>
          </a:p>
          <a:p>
            <a:pPr lvl="1"/>
            <a:r>
              <a:rPr lang="en-US" dirty="0" smtClean="0"/>
              <a:t>Significance of Indexes </a:t>
            </a:r>
          </a:p>
          <a:p>
            <a:r>
              <a:rPr lang="en-US" dirty="0" smtClean="0"/>
              <a:t>Leading stock Exchanges of  the world</a:t>
            </a:r>
          </a:p>
          <a:p>
            <a:pPr lvl="1"/>
            <a:r>
              <a:rPr lang="en-US" dirty="0" smtClean="0"/>
              <a:t>LSE  London Stock Exchange </a:t>
            </a:r>
          </a:p>
          <a:p>
            <a:pPr lvl="1"/>
            <a:r>
              <a:rPr lang="en-US" dirty="0" smtClean="0"/>
              <a:t>NYSE  New York Stock Exchange</a:t>
            </a:r>
          </a:p>
          <a:p>
            <a:pPr lvl="1"/>
            <a:r>
              <a:rPr lang="en-US" dirty="0" smtClean="0"/>
              <a:t>Tokyo Stock Exchange</a:t>
            </a:r>
          </a:p>
          <a:p>
            <a:pPr lvl="1"/>
            <a:r>
              <a:rPr lang="en-US" dirty="0" smtClean="0"/>
              <a:t>Hong Kong Stock Exchange</a:t>
            </a:r>
          </a:p>
          <a:p>
            <a:pPr lvl="1"/>
            <a:r>
              <a:rPr lang="en-US" dirty="0" smtClean="0"/>
              <a:t>Singapore Stock Exchange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Principles of Valuation</a:t>
            </a:r>
          </a:p>
          <a:p>
            <a:pPr lvl="1"/>
            <a:r>
              <a:rPr lang="en-US" dirty="0" smtClean="0"/>
              <a:t>Present value is a reflection of the future earnings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/(1+k)  +  B</a:t>
            </a:r>
            <a:r>
              <a:rPr lang="en-US" baseline="-25000" dirty="0" smtClean="0"/>
              <a:t>2</a:t>
            </a:r>
            <a:r>
              <a:rPr lang="en-US" dirty="0" smtClean="0"/>
              <a:t>/ (1+k)</a:t>
            </a:r>
            <a:r>
              <a:rPr lang="en-US" baseline="30000" dirty="0" smtClean="0"/>
              <a:t>2</a:t>
            </a:r>
            <a:r>
              <a:rPr lang="en-US" dirty="0" smtClean="0"/>
              <a:t>  + B</a:t>
            </a:r>
            <a:r>
              <a:rPr lang="en-US" baseline="-25000" dirty="0" smtClean="0"/>
              <a:t>3</a:t>
            </a:r>
            <a:r>
              <a:rPr lang="en-US" dirty="0" smtClean="0"/>
              <a:t>/(1+k)</a:t>
            </a:r>
            <a:r>
              <a:rPr lang="en-US" baseline="30000" dirty="0" smtClean="0"/>
              <a:t>3</a:t>
            </a:r>
            <a:r>
              <a:rPr lang="en-US" dirty="0" smtClean="0"/>
              <a:t> +…….. </a:t>
            </a:r>
          </a:p>
          <a:p>
            <a:pPr lvl="1"/>
            <a:r>
              <a:rPr lang="en-US" dirty="0" smtClean="0"/>
              <a:t>In the case of equity shares the benefits in each year is the dividend in that year ; k is the expected rate of return of the investor.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/(1+k)  +  d</a:t>
            </a:r>
            <a:r>
              <a:rPr lang="en-US" baseline="-25000" dirty="0" smtClean="0"/>
              <a:t>2</a:t>
            </a:r>
            <a:r>
              <a:rPr lang="en-US" dirty="0" smtClean="0"/>
              <a:t>/ (1+k)</a:t>
            </a:r>
            <a:r>
              <a:rPr lang="en-US" baseline="30000" dirty="0" smtClean="0"/>
              <a:t>2</a:t>
            </a:r>
            <a:r>
              <a:rPr lang="en-US" dirty="0" smtClean="0"/>
              <a:t>  + d</a:t>
            </a:r>
            <a:r>
              <a:rPr lang="en-US" baseline="-25000" dirty="0" smtClean="0"/>
              <a:t>3</a:t>
            </a:r>
            <a:r>
              <a:rPr lang="en-US" dirty="0" smtClean="0"/>
              <a:t>/(1+k)</a:t>
            </a:r>
            <a:r>
              <a:rPr lang="en-US" baseline="30000" dirty="0" smtClean="0"/>
              <a:t>3</a:t>
            </a:r>
            <a:r>
              <a:rPr lang="en-US" dirty="0" smtClean="0"/>
              <a:t> +……..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If the company is giving constant dividend every year  then  [ </a:t>
            </a:r>
            <a:r>
              <a:rPr lang="en-US" b="1" dirty="0" smtClean="0"/>
              <a:t>Constant Dividend Model]</a:t>
            </a:r>
          </a:p>
          <a:p>
            <a:pPr lvl="2"/>
            <a:r>
              <a:rPr lang="en-US" dirty="0" smtClean="0"/>
              <a:t>V</a:t>
            </a:r>
            <a:r>
              <a:rPr lang="en-US" baseline="-25000" dirty="0" smtClean="0"/>
              <a:t>0  </a:t>
            </a:r>
            <a:r>
              <a:rPr lang="en-US" dirty="0" smtClean="0"/>
              <a:t>=  d/k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lvl="1"/>
            <a:endParaRPr lang="en-US" baseline="-25000" dirty="0" smtClean="0"/>
          </a:p>
          <a:p>
            <a:pPr lvl="1"/>
            <a:r>
              <a:rPr lang="en-US" dirty="0" smtClean="0"/>
              <a:t>If the company’s dividend is experiencing constant growth-rate  then [</a:t>
            </a:r>
            <a:r>
              <a:rPr lang="en-US" b="1" dirty="0" smtClean="0"/>
              <a:t>Constant Dividend Growth Model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= d</a:t>
            </a:r>
            <a:r>
              <a:rPr lang="en-US" baseline="-25000" dirty="0" smtClean="0"/>
              <a:t>0</a:t>
            </a:r>
            <a:r>
              <a:rPr lang="en-US" dirty="0" smtClean="0"/>
              <a:t>(1+g)/ (k-g) where g= dividend-growth-rate p.a.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 the case of a Bond/Debenture the future cash-flow streams will be as below</a:t>
            </a:r>
          </a:p>
          <a:p>
            <a:pPr lvl="2"/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 = </a:t>
            </a:r>
            <a:r>
              <a:rPr lang="en-US" dirty="0" smtClean="0"/>
              <a:t> </a:t>
            </a:r>
            <a:r>
              <a:rPr lang="en-US" dirty="0" err="1" smtClean="0"/>
              <a:t>F.i</a:t>
            </a:r>
            <a:r>
              <a:rPr lang="en-US" dirty="0" smtClean="0"/>
              <a:t>/(1+k) + </a:t>
            </a:r>
            <a:r>
              <a:rPr lang="en-US" dirty="0" err="1" smtClean="0"/>
              <a:t>F.i</a:t>
            </a:r>
            <a:r>
              <a:rPr lang="en-US" dirty="0" smtClean="0"/>
              <a:t> /(1+k)</a:t>
            </a:r>
            <a:r>
              <a:rPr lang="en-US" baseline="30000" dirty="0" smtClean="0"/>
              <a:t>2</a:t>
            </a:r>
            <a:r>
              <a:rPr lang="en-US" dirty="0" smtClean="0"/>
              <a:t>+.. + (</a:t>
            </a:r>
            <a:r>
              <a:rPr lang="en-US" dirty="0" err="1" smtClean="0"/>
              <a:t>F+F.i</a:t>
            </a:r>
            <a:r>
              <a:rPr lang="en-US" dirty="0" smtClean="0"/>
              <a:t>)/(1+k)</a:t>
            </a:r>
            <a:r>
              <a:rPr lang="en-US" baseline="30000" dirty="0" smtClean="0"/>
              <a:t>n</a:t>
            </a:r>
          </a:p>
          <a:p>
            <a:pPr lvl="2">
              <a:buNone/>
            </a:pPr>
            <a:r>
              <a:rPr lang="en-US" dirty="0" smtClean="0"/>
              <a:t>    Where F = Face value of the bond and    </a:t>
            </a:r>
            <a:r>
              <a:rPr lang="en-US" dirty="0" err="1" smtClean="0"/>
              <a:t>i</a:t>
            </a:r>
            <a:r>
              <a:rPr lang="en-US" dirty="0" smtClean="0"/>
              <a:t> = interest rate of the bond.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valuation</a:t>
            </a:r>
          </a:p>
          <a:p>
            <a:pPr lvl="1">
              <a:buNone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  =  </a:t>
            </a:r>
            <a:r>
              <a:rPr lang="en-US" dirty="0" smtClean="0"/>
              <a:t> </a:t>
            </a:r>
            <a:r>
              <a:rPr lang="en-US" dirty="0" smtClean="0"/>
              <a:t>FCF</a:t>
            </a:r>
            <a:r>
              <a:rPr lang="en-US" baseline="-25000" dirty="0" smtClean="0"/>
              <a:t>1</a:t>
            </a:r>
            <a:r>
              <a:rPr lang="en-US" dirty="0" smtClean="0"/>
              <a:t>/(1+k) + FCF2/(1+k)</a:t>
            </a:r>
            <a:r>
              <a:rPr lang="en-US" baseline="30000" dirty="0" smtClean="0"/>
              <a:t>2</a:t>
            </a:r>
            <a:r>
              <a:rPr lang="en-US" dirty="0" smtClean="0"/>
              <a:t> ………….</a:t>
            </a:r>
          </a:p>
          <a:p>
            <a:pPr lvl="1">
              <a:buNone/>
            </a:pPr>
            <a:r>
              <a:rPr lang="en-US" dirty="0" smtClean="0"/>
              <a:t> where FCF = free cash-flow of the company for that  year.</a:t>
            </a:r>
          </a:p>
          <a:p>
            <a:pPr>
              <a:buNone/>
            </a:pPr>
            <a:r>
              <a:rPr lang="en-US" dirty="0" smtClean="0"/>
              <a:t>Valuation for merger</a:t>
            </a:r>
          </a:p>
          <a:p>
            <a:pPr>
              <a:buNone/>
            </a:pPr>
            <a:r>
              <a:rPr lang="en-US" dirty="0" smtClean="0"/>
              <a:t>	Same principles of valuation for each company</a:t>
            </a:r>
          </a:p>
          <a:p>
            <a:pPr>
              <a:buNone/>
            </a:pPr>
            <a:r>
              <a:rPr lang="en-US" dirty="0" smtClean="0"/>
              <a:t>	Share exchange based on valuation of both companies</a:t>
            </a:r>
          </a:p>
          <a:p>
            <a:pPr>
              <a:buNone/>
            </a:pPr>
            <a:r>
              <a:rPr lang="en-US" dirty="0" smtClean="0"/>
              <a:t>	Strategic reasons for mergers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Innovation,  &amp; Incubation.</a:t>
            </a:r>
          </a:p>
          <a:p>
            <a:r>
              <a:rPr lang="en-US" dirty="0" smtClean="0"/>
              <a:t>Elements of Incubation</a:t>
            </a:r>
          </a:p>
          <a:p>
            <a:pPr lvl="1"/>
            <a:r>
              <a:rPr lang="en-US" dirty="0" smtClean="0"/>
              <a:t>Defining the product (3D printer, </a:t>
            </a:r>
            <a:r>
              <a:rPr lang="en-US" dirty="0" err="1" smtClean="0"/>
              <a:t>Agarbatti</a:t>
            </a:r>
            <a:r>
              <a:rPr lang="en-US" dirty="0" smtClean="0"/>
              <a:t> maker)</a:t>
            </a:r>
          </a:p>
          <a:p>
            <a:pPr lvl="1"/>
            <a:r>
              <a:rPr lang="en-US" dirty="0" smtClean="0"/>
              <a:t>Identifying the target segment (Barbie dolls)</a:t>
            </a:r>
          </a:p>
          <a:p>
            <a:pPr lvl="1"/>
            <a:r>
              <a:rPr lang="en-US" dirty="0" smtClean="0"/>
              <a:t>Business modeling ( 3D printer, Toilet maintenance)</a:t>
            </a:r>
          </a:p>
          <a:p>
            <a:pPr lvl="1"/>
            <a:r>
              <a:rPr lang="en-US" dirty="0" smtClean="0"/>
              <a:t>Identifying the revenue streams and expense streams</a:t>
            </a:r>
          </a:p>
          <a:p>
            <a:pPr lvl="1"/>
            <a:r>
              <a:rPr lang="en-US" dirty="0" smtClean="0"/>
              <a:t>Minimum facilities required </a:t>
            </a:r>
          </a:p>
          <a:p>
            <a:pPr lvl="1"/>
            <a:r>
              <a:rPr lang="en-US" dirty="0" smtClean="0"/>
              <a:t>Capital expenses</a:t>
            </a:r>
          </a:p>
          <a:p>
            <a:pPr lvl="1"/>
            <a:r>
              <a:rPr lang="en-US" dirty="0" smtClean="0"/>
              <a:t>Competitive forces (Dentist’s equipments)</a:t>
            </a:r>
          </a:p>
          <a:p>
            <a:pPr lvl="1"/>
            <a:r>
              <a:rPr lang="en-US" dirty="0" smtClean="0"/>
              <a:t>Product bundling  (Edutech)</a:t>
            </a:r>
          </a:p>
          <a:p>
            <a:pPr lvl="1"/>
            <a:r>
              <a:rPr lang="en-US" dirty="0" smtClean="0"/>
              <a:t>Pricing (Edutech)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Product launching</a:t>
            </a:r>
          </a:p>
          <a:p>
            <a:pPr lvl="1"/>
            <a:r>
              <a:rPr lang="en-US" dirty="0" smtClean="0"/>
              <a:t>Breakeven sales </a:t>
            </a:r>
            <a:r>
              <a:rPr lang="en-US" smtClean="0"/>
              <a:t>(New Railway </a:t>
            </a:r>
            <a:r>
              <a:rPr lang="en-US" dirty="0" smtClean="0"/>
              <a:t>Line’s viability)</a:t>
            </a:r>
          </a:p>
          <a:p>
            <a:r>
              <a:rPr lang="en-US" dirty="0" smtClean="0"/>
              <a:t>Modes of financing</a:t>
            </a:r>
          </a:p>
          <a:p>
            <a:pPr lvl="1"/>
            <a:r>
              <a:rPr lang="en-US" dirty="0" smtClean="0"/>
              <a:t>Early stages no one finances you except some angel financiers (if you can find some)</a:t>
            </a:r>
          </a:p>
          <a:p>
            <a:pPr lvl="1"/>
            <a:r>
              <a:rPr lang="en-US" dirty="0" smtClean="0"/>
              <a:t>Bankability (IOL)</a:t>
            </a:r>
          </a:p>
          <a:p>
            <a:pPr lvl="1"/>
            <a:r>
              <a:rPr lang="en-US" dirty="0" smtClean="0"/>
              <a:t>Venture capital </a:t>
            </a:r>
          </a:p>
          <a:p>
            <a:pPr lvl="1"/>
            <a:r>
              <a:rPr lang="en-US" dirty="0" smtClean="0"/>
              <a:t>Term Loans and Working capital finance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Investment process</a:t>
            </a:r>
          </a:p>
          <a:p>
            <a:pPr lvl="1"/>
            <a:r>
              <a:rPr lang="en-US" dirty="0" smtClean="0"/>
              <a:t>If  Intrinsic value &gt; market price ,   Buy</a:t>
            </a:r>
          </a:p>
          <a:p>
            <a:pPr lvl="1"/>
            <a:r>
              <a:rPr lang="en-US" dirty="0" smtClean="0"/>
              <a:t>If   Intrinsic value &lt; market price,   Sell</a:t>
            </a:r>
          </a:p>
          <a:p>
            <a:endParaRPr lang="en-US" dirty="0" smtClean="0"/>
          </a:p>
          <a:p>
            <a:r>
              <a:rPr lang="en-US" dirty="0" smtClean="0"/>
              <a:t>Market price is </a:t>
            </a:r>
          </a:p>
          <a:p>
            <a:pPr lvl="2"/>
            <a:r>
              <a:rPr lang="en-US" dirty="0" smtClean="0"/>
              <a:t>a reflection of future expectations</a:t>
            </a:r>
          </a:p>
          <a:p>
            <a:pPr lvl="2"/>
            <a:r>
              <a:rPr lang="en-US" dirty="0" smtClean="0"/>
              <a:t>An aggregation of the expectations of large number of investors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Differentiate between Market Price and Intrinsic value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to assess the Intrinsic Value</a:t>
            </a:r>
          </a:p>
          <a:p>
            <a:pPr lvl="1"/>
            <a:r>
              <a:rPr lang="en-US" dirty="0" smtClean="0"/>
              <a:t>Book Value: Net-worth/No. of Equity shares </a:t>
            </a:r>
          </a:p>
          <a:p>
            <a:pPr lvl="1">
              <a:buNone/>
            </a:pPr>
            <a:r>
              <a:rPr lang="en-US" dirty="0" smtClean="0"/>
              <a:t>                 = (Share capital + Reserves &amp; Surplus)/ </a:t>
            </a:r>
            <a:r>
              <a:rPr lang="en-US" dirty="0" smtClean="0"/>
              <a:t>No. 			of Equity shares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Dividend growth model V</a:t>
            </a:r>
            <a:r>
              <a:rPr lang="en-US" baseline="-25000" dirty="0" smtClean="0"/>
              <a:t>0</a:t>
            </a:r>
            <a:r>
              <a:rPr lang="en-US" dirty="0" smtClean="0"/>
              <a:t>=  d</a:t>
            </a:r>
            <a:r>
              <a:rPr lang="en-US" baseline="-25000" dirty="0" smtClean="0"/>
              <a:t>0</a:t>
            </a:r>
            <a:r>
              <a:rPr lang="en-US" dirty="0" smtClean="0"/>
              <a:t>(1+g)/(k-g)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Dividend model  V</a:t>
            </a:r>
            <a:r>
              <a:rPr lang="en-US" baseline="-25000" dirty="0" smtClean="0"/>
              <a:t>0 </a:t>
            </a:r>
            <a:r>
              <a:rPr lang="en-US" dirty="0" smtClean="0"/>
              <a:t>= d/(k-g)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= (</a:t>
            </a:r>
            <a:r>
              <a:rPr lang="en-US" dirty="0" err="1" smtClean="0"/>
              <a:t>eps</a:t>
            </a:r>
            <a:r>
              <a:rPr lang="en-US" dirty="0" smtClean="0"/>
              <a:t>)x </a:t>
            </a:r>
            <a:r>
              <a:rPr lang="en-US" dirty="0" smtClean="0"/>
              <a:t>(P-E </a:t>
            </a:r>
            <a:r>
              <a:rPr lang="en-US" dirty="0" smtClean="0"/>
              <a:t>multiplier</a:t>
            </a:r>
            <a:r>
              <a:rPr lang="en-US" dirty="0" smtClean="0"/>
              <a:t>)  where </a:t>
            </a:r>
            <a:r>
              <a:rPr lang="en-US" dirty="0" err="1" smtClean="0"/>
              <a:t>eps</a:t>
            </a:r>
            <a:r>
              <a:rPr lang="en-US" dirty="0" smtClean="0"/>
              <a:t> = PAT/</a:t>
            </a:r>
            <a:r>
              <a:rPr lang="en-US" dirty="0" err="1" smtClean="0"/>
              <a:t>no.of</a:t>
            </a:r>
            <a:r>
              <a:rPr lang="en-US" dirty="0" smtClean="0"/>
              <a:t> </a:t>
            </a:r>
            <a:r>
              <a:rPr lang="en-US" smtClean="0"/>
              <a:t>equity shares.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and What is Capital Market?</a:t>
            </a:r>
          </a:p>
          <a:p>
            <a:pPr lvl="1"/>
            <a:r>
              <a:rPr lang="en-US" dirty="0" smtClean="0"/>
              <a:t>There is always a set of people who need capital </a:t>
            </a:r>
          </a:p>
          <a:p>
            <a:pPr lvl="1"/>
            <a:r>
              <a:rPr lang="en-US" dirty="0" smtClean="0"/>
              <a:t>and another set of people who has surplus capital</a:t>
            </a:r>
          </a:p>
          <a:p>
            <a:r>
              <a:rPr lang="en-US" dirty="0" smtClean="0"/>
              <a:t>Sections of Capital Market</a:t>
            </a:r>
          </a:p>
          <a:p>
            <a:pPr lvl="1"/>
            <a:r>
              <a:rPr lang="en-US" dirty="0" smtClean="0"/>
              <a:t>Market for Equity/Share/Stock[ Share is </a:t>
            </a:r>
            <a:r>
              <a:rPr lang="en-US" smtClean="0"/>
              <a:t>a fractionalized </a:t>
            </a:r>
            <a:r>
              <a:rPr lang="en-US" dirty="0" smtClean="0"/>
              <a:t>ownership of an entity]</a:t>
            </a:r>
          </a:p>
          <a:p>
            <a:pPr lvl="2"/>
            <a:r>
              <a:rPr lang="en-US" dirty="0" smtClean="0"/>
              <a:t>Primary and Secondary</a:t>
            </a:r>
          </a:p>
          <a:p>
            <a:pPr lvl="1"/>
            <a:r>
              <a:rPr lang="en-US" dirty="0" smtClean="0"/>
              <a:t>Debt Market where Debt Instruments are traded</a:t>
            </a:r>
          </a:p>
          <a:p>
            <a:pPr lvl="1"/>
            <a:r>
              <a:rPr lang="en-US" dirty="0" smtClean="0"/>
              <a:t>Money market where short-term money instruments are traded [ Mostly Bankers are active in this market]</a:t>
            </a:r>
          </a:p>
          <a:p>
            <a:pPr lvl="1"/>
            <a:r>
              <a:rPr lang="en-US" dirty="0" smtClean="0"/>
              <a:t> G-Sec market where </a:t>
            </a:r>
            <a:r>
              <a:rPr lang="en-US" dirty="0" err="1" smtClean="0"/>
              <a:t>Govt</a:t>
            </a:r>
            <a:r>
              <a:rPr lang="en-US" dirty="0" smtClean="0"/>
              <a:t>-Securities are traded. [Banks and institutions are active in this market]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a Capital Market be efficient?</a:t>
            </a:r>
          </a:p>
          <a:p>
            <a:pPr lvl="1"/>
            <a:r>
              <a:rPr lang="en-US" dirty="0" smtClean="0"/>
              <a:t>Near perfect market condition desirable</a:t>
            </a:r>
          </a:p>
          <a:p>
            <a:pPr lvl="1"/>
            <a:r>
              <a:rPr lang="en-US" dirty="0" smtClean="0"/>
              <a:t>Large no. of buyers, large no. of sellers.</a:t>
            </a:r>
          </a:p>
          <a:p>
            <a:pPr lvl="1"/>
            <a:r>
              <a:rPr lang="en-US" dirty="0" smtClean="0"/>
              <a:t>Participants are rational and fully aware of the products on trade.</a:t>
            </a:r>
          </a:p>
          <a:p>
            <a:pPr lvl="1"/>
            <a:r>
              <a:rPr lang="en-US" dirty="0" smtClean="0"/>
              <a:t>The role of a regulator  </a:t>
            </a:r>
          </a:p>
          <a:p>
            <a:pPr lvl="2"/>
            <a:r>
              <a:rPr lang="en-US" dirty="0" smtClean="0"/>
              <a:t>an umpire to oversee the game</a:t>
            </a:r>
          </a:p>
          <a:p>
            <a:pPr lvl="2"/>
            <a:r>
              <a:rPr lang="en-US" dirty="0" smtClean="0"/>
              <a:t>To enforce the rules of the game</a:t>
            </a:r>
          </a:p>
          <a:p>
            <a:pPr lvl="1"/>
            <a:r>
              <a:rPr lang="en-US" dirty="0" smtClean="0"/>
              <a:t>The participants of the Market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Mechanics of ensuring fairness in the Market</a:t>
            </a:r>
          </a:p>
          <a:p>
            <a:pPr lvl="1"/>
            <a:r>
              <a:rPr lang="en-US" dirty="0" smtClean="0"/>
              <a:t>Rules of the market</a:t>
            </a:r>
          </a:p>
          <a:p>
            <a:pPr lvl="1"/>
            <a:r>
              <a:rPr lang="en-US" dirty="0" smtClean="0"/>
              <a:t>Listing guidelines</a:t>
            </a:r>
          </a:p>
          <a:p>
            <a:pPr lvl="1"/>
            <a:r>
              <a:rPr lang="en-US" dirty="0" smtClean="0"/>
              <a:t>Disclosure guidelines</a:t>
            </a:r>
          </a:p>
          <a:p>
            <a:pPr lvl="1"/>
            <a:r>
              <a:rPr lang="en-US" dirty="0" smtClean="0"/>
              <a:t>Communication facilities</a:t>
            </a:r>
          </a:p>
          <a:p>
            <a:pPr lvl="1"/>
            <a:r>
              <a:rPr lang="en-US" dirty="0" smtClean="0"/>
              <a:t>Disciplining authorities, penalties</a:t>
            </a:r>
          </a:p>
          <a:p>
            <a:pPr lvl="1"/>
            <a:r>
              <a:rPr lang="en-US" dirty="0" smtClean="0"/>
              <a:t>Allotment guidelines</a:t>
            </a:r>
          </a:p>
          <a:p>
            <a:pPr lvl="1"/>
            <a:r>
              <a:rPr lang="en-US" dirty="0" smtClean="0"/>
              <a:t>Trading lots</a:t>
            </a:r>
          </a:p>
          <a:p>
            <a:pPr lvl="1"/>
            <a:r>
              <a:rPr lang="en-US" dirty="0" smtClean="0"/>
              <a:t>Price fixation</a:t>
            </a:r>
          </a:p>
          <a:p>
            <a:pPr lvl="1"/>
            <a:r>
              <a:rPr lang="en-US" dirty="0" smtClean="0"/>
              <a:t>Rating requirement for Bonds</a:t>
            </a:r>
          </a:p>
          <a:p>
            <a:pPr lvl="1"/>
            <a:r>
              <a:rPr lang="en-US" dirty="0" smtClean="0"/>
              <a:t>Rules of settlement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Mechanics of trading</a:t>
            </a:r>
          </a:p>
          <a:p>
            <a:pPr lvl="1"/>
            <a:r>
              <a:rPr lang="en-US" dirty="0" smtClean="0"/>
              <a:t>Sell when the prevailing price is more than the intrinsic value</a:t>
            </a:r>
          </a:p>
          <a:p>
            <a:pPr lvl="1"/>
            <a:r>
              <a:rPr lang="en-US" dirty="0" smtClean="0"/>
              <a:t>Buy when the prevailing price is less than the intrinsic value</a:t>
            </a:r>
          </a:p>
          <a:p>
            <a:r>
              <a:rPr lang="en-US" dirty="0" smtClean="0"/>
              <a:t>How do you get to know the intrinsic value?</a:t>
            </a:r>
          </a:p>
          <a:p>
            <a:pPr lvl="1"/>
            <a:r>
              <a:rPr lang="en-US" dirty="0" smtClean="0"/>
              <a:t>Your own analysis</a:t>
            </a:r>
          </a:p>
          <a:p>
            <a:pPr lvl="1"/>
            <a:r>
              <a:rPr lang="en-US" dirty="0" smtClean="0"/>
              <a:t>Analysis of professional analyst/s</a:t>
            </a:r>
          </a:p>
          <a:p>
            <a:r>
              <a:rPr lang="en-US" dirty="0" smtClean="0"/>
              <a:t>Intrinsic value is a reflection of the  stream of future cash-flows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assess the stream of future cash-flows?</a:t>
            </a:r>
          </a:p>
          <a:p>
            <a:pPr lvl="1"/>
            <a:r>
              <a:rPr lang="en-US" dirty="0" smtClean="0"/>
              <a:t>Company’s own statements</a:t>
            </a:r>
          </a:p>
          <a:p>
            <a:pPr lvl="1"/>
            <a:r>
              <a:rPr lang="en-US" dirty="0" smtClean="0"/>
              <a:t>Company’s track record (production, technology etc)</a:t>
            </a:r>
          </a:p>
          <a:p>
            <a:pPr lvl="1"/>
            <a:r>
              <a:rPr lang="en-US" dirty="0" smtClean="0"/>
              <a:t>Market potential of the business the company is in</a:t>
            </a:r>
          </a:p>
          <a:p>
            <a:pPr lvl="1"/>
            <a:r>
              <a:rPr lang="en-US" dirty="0" smtClean="0"/>
              <a:t>External factors and the emerging economic conditions</a:t>
            </a:r>
          </a:p>
          <a:p>
            <a:pPr lvl="1"/>
            <a:r>
              <a:rPr lang="en-US" dirty="0" smtClean="0"/>
              <a:t>Management capability of the company</a:t>
            </a:r>
          </a:p>
          <a:p>
            <a:pPr lvl="1"/>
            <a:r>
              <a:rPr lang="en-US" dirty="0" smtClean="0"/>
              <a:t>Leadership of the company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the analysis is known as EIC analysis</a:t>
            </a:r>
          </a:p>
          <a:p>
            <a:pPr lvl="1"/>
            <a:r>
              <a:rPr lang="en-US" dirty="0" smtClean="0"/>
              <a:t>Economy</a:t>
            </a:r>
          </a:p>
          <a:p>
            <a:pPr lvl="2"/>
            <a:r>
              <a:rPr lang="en-US" dirty="0" smtClean="0"/>
              <a:t>Global economic outlook</a:t>
            </a:r>
          </a:p>
          <a:p>
            <a:pPr lvl="2"/>
            <a:r>
              <a:rPr lang="en-US" dirty="0" smtClean="0"/>
              <a:t>National economic outlook</a:t>
            </a:r>
          </a:p>
          <a:p>
            <a:pPr lvl="1"/>
            <a:r>
              <a:rPr lang="en-US" dirty="0" smtClean="0"/>
              <a:t>Industry</a:t>
            </a:r>
          </a:p>
          <a:p>
            <a:pPr lvl="2"/>
            <a:r>
              <a:rPr lang="en-US" dirty="0" smtClean="0"/>
              <a:t>Expected performance of the industry/sector</a:t>
            </a:r>
          </a:p>
          <a:p>
            <a:pPr lvl="2"/>
            <a:r>
              <a:rPr lang="en-US" dirty="0" smtClean="0"/>
              <a:t>Expected performance of the customer segment</a:t>
            </a:r>
          </a:p>
          <a:p>
            <a:pPr lvl="1"/>
            <a:r>
              <a:rPr lang="en-US" dirty="0" smtClean="0"/>
              <a:t>Company</a:t>
            </a:r>
          </a:p>
          <a:p>
            <a:pPr lvl="2"/>
            <a:r>
              <a:rPr lang="en-US" dirty="0" smtClean="0"/>
              <a:t>Technology and production capability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Supply chain management</a:t>
            </a:r>
          </a:p>
          <a:p>
            <a:pPr lvl="2"/>
            <a:r>
              <a:rPr lang="en-US" dirty="0" smtClean="0"/>
              <a:t>Resources/finances capability</a:t>
            </a:r>
          </a:p>
          <a:p>
            <a:pPr lvl="2"/>
            <a:r>
              <a:rPr lang="en-US" dirty="0" smtClean="0"/>
              <a:t>Market share and expected market growth</a:t>
            </a:r>
          </a:p>
          <a:p>
            <a:pPr lvl="2"/>
            <a:r>
              <a:rPr lang="en-US" dirty="0" smtClean="0"/>
              <a:t>Competition: national and global</a:t>
            </a:r>
          </a:p>
          <a:p>
            <a:pPr lvl="2"/>
            <a:r>
              <a:rPr lang="en-US" dirty="0" smtClean="0"/>
              <a:t>Managerial capability</a:t>
            </a:r>
          </a:p>
          <a:p>
            <a:pPr lvl="2"/>
            <a:r>
              <a:rPr lang="en-US" dirty="0" smtClean="0"/>
              <a:t>Leadership capability</a:t>
            </a:r>
          </a:p>
          <a:p>
            <a:pPr lvl="2"/>
            <a:r>
              <a:rPr lang="en-US" dirty="0" smtClean="0"/>
              <a:t>Current profitability</a:t>
            </a:r>
          </a:p>
          <a:p>
            <a:pPr lvl="2"/>
            <a:r>
              <a:rPr lang="en-US" dirty="0" smtClean="0"/>
              <a:t>Expected future profitability</a:t>
            </a:r>
          </a:p>
          <a:p>
            <a:pPr lvl="2"/>
            <a:r>
              <a:rPr lang="en-US" dirty="0" smtClean="0"/>
              <a:t>Expected turnover in the future</a:t>
            </a:r>
          </a:p>
          <a:p>
            <a:pPr lvl="2"/>
            <a:r>
              <a:rPr lang="en-US" dirty="0" smtClean="0"/>
              <a:t>Expected cash flows in the future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such detailed analysis</a:t>
            </a:r>
          </a:p>
          <a:p>
            <a:pPr lvl="1"/>
            <a:r>
              <a:rPr lang="en-US" dirty="0" smtClean="0"/>
              <a:t>Intelligent/informed investors</a:t>
            </a:r>
          </a:p>
          <a:p>
            <a:pPr lvl="1"/>
            <a:r>
              <a:rPr lang="en-US" dirty="0" smtClean="0"/>
              <a:t>Specialist analysts</a:t>
            </a:r>
          </a:p>
          <a:p>
            <a:pPr lvl="1"/>
            <a:r>
              <a:rPr lang="en-US" dirty="0" smtClean="0"/>
              <a:t>Journals/periodicals of analysts</a:t>
            </a:r>
          </a:p>
          <a:p>
            <a:r>
              <a:rPr lang="en-US" dirty="0" smtClean="0"/>
              <a:t>Some concepts</a:t>
            </a:r>
          </a:p>
          <a:p>
            <a:pPr lvl="1"/>
            <a:r>
              <a:rPr lang="en-US" dirty="0" smtClean="0"/>
              <a:t>EPS</a:t>
            </a:r>
          </a:p>
          <a:p>
            <a:pPr lvl="1"/>
            <a:r>
              <a:rPr lang="en-US" dirty="0" smtClean="0"/>
              <a:t>Market capitalization</a:t>
            </a:r>
          </a:p>
          <a:p>
            <a:pPr lvl="1"/>
            <a:r>
              <a:rPr lang="en-US" dirty="0" smtClean="0"/>
              <a:t>Market price = EPS x (</a:t>
            </a:r>
            <a:r>
              <a:rPr lang="en-US" dirty="0" smtClean="0"/>
              <a:t>P-E Multiplier)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P-E multiplier), its significance: Reflection of the markets confidence on the stock of the company.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219</TotalTime>
  <Words>803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Basics of Capital Market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Capital Market</dc:title>
  <dc:creator>Dell</dc:creator>
  <cp:lastModifiedBy>ABC</cp:lastModifiedBy>
  <cp:revision>29</cp:revision>
  <dcterms:created xsi:type="dcterms:W3CDTF">2015-04-14T16:52:28Z</dcterms:created>
  <dcterms:modified xsi:type="dcterms:W3CDTF">2016-03-16T02:09:34Z</dcterms:modified>
</cp:coreProperties>
</file>