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gif" ContentType="image/gif"/>
  <Override PartName="/ppt/media/image7.png" ContentType="image/png"/>
  <Override PartName="/ppt/media/image4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97960" y="1775160"/>
            <a:ext cx="8221680" cy="388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97960" y="1775160"/>
            <a:ext cx="8221680" cy="388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212d74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 flipH="1">
            <a:off x="7112880" y="0"/>
            <a:ext cx="1014840" cy="1014840"/>
          </a:xfrm>
          <a:prstGeom prst="rtTriangle">
            <a:avLst/>
          </a:prstGeom>
          <a:solidFill>
            <a:srgbClr val="3949ab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 flipH="1" rot="10800000">
            <a:off x="7113240" y="36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 rot="10800000">
            <a:off x="6098760" y="0"/>
            <a:ext cx="1014840" cy="1014840"/>
          </a:xfrm>
          <a:prstGeom prst="rtTriangle">
            <a:avLst/>
          </a:prstGeom>
          <a:solidFill>
            <a:srgbClr val="212d74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 rot="10800000">
            <a:off x="8129160" y="101520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/>
          <a:p>
            <a:r>
              <a:rPr lang="en-IN" sz="4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42886C3-A0B9-4186-9EFB-6FEC91D05353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212d74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 flipH="1">
            <a:off x="7112880" y="0"/>
            <a:ext cx="1014840" cy="1014840"/>
          </a:xfrm>
          <a:prstGeom prst="rtTriangle">
            <a:avLst/>
          </a:prstGeom>
          <a:solidFill>
            <a:srgbClr val="3949ab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 flipH="1" rot="10800000">
            <a:off x="7113240" y="36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</p:sp>
      <p:sp>
        <p:nvSpPr>
          <p:cNvPr id="45" name="CustomShape 4"/>
          <p:cNvSpPr/>
          <p:nvPr/>
        </p:nvSpPr>
        <p:spPr>
          <a:xfrm rot="10800000">
            <a:off x="6098760" y="0"/>
            <a:ext cx="1014840" cy="1014840"/>
          </a:xfrm>
          <a:prstGeom prst="rtTriangle">
            <a:avLst/>
          </a:prstGeom>
          <a:solidFill>
            <a:srgbClr val="212d74"/>
          </a:solidFill>
          <a:ln>
            <a:noFill/>
          </a:ln>
        </p:spPr>
      </p:sp>
      <p:sp>
        <p:nvSpPr>
          <p:cNvPr id="46" name="CustomShape 5"/>
          <p:cNvSpPr/>
          <p:nvPr/>
        </p:nvSpPr>
        <p:spPr>
          <a:xfrm rot="10800000">
            <a:off x="8129160" y="101520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tIns="91440" bIns="91440" anchor="ctr"/>
          <a:p>
            <a:r>
              <a:rPr lang="en-IN" sz="4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6D6EB26-C1CD-4BB9-AA74-DDFF63DCD596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60800" y="289440"/>
            <a:ext cx="8221680" cy="838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IN" sz="4200">
                <a:solidFill>
                  <a:srgbClr val="ffffff"/>
                </a:solidFill>
                <a:latin typeface="Roboto"/>
                <a:ea typeface="Roboto"/>
              </a:rPr>
              <a:t>Video Conferencing Web-App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75640" y="1204200"/>
            <a:ext cx="6976080" cy="495000"/>
          </a:xfrm>
          <a:prstGeom prst="rect">
            <a:avLst/>
          </a:prstGeom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n-IN" sz="2100">
                <a:solidFill>
                  <a:srgbClr val="ffffff"/>
                </a:solidFill>
                <a:latin typeface="Roboto"/>
                <a:ea typeface="Roboto"/>
              </a:rPr>
              <a:t>Using WebRTC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990360" y="2183400"/>
            <a:ext cx="4861800" cy="1248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Roboto"/>
                <a:ea typeface="Roboto"/>
              </a:rPr>
              <a:t>Mentor - Mr. Harish Satpute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Roboto"/>
                <a:ea typeface="Roboto"/>
              </a:rPr>
              <a:t>	</a:t>
            </a:r>
            <a:r>
              <a:rPr lang="en-IN" sz="2400">
                <a:solidFill>
                  <a:srgbClr val="ffffff"/>
                </a:solidFill>
                <a:latin typeface="Roboto"/>
                <a:ea typeface="Roboto"/>
              </a:rPr>
              <a:t>	</a:t>
            </a:r>
            <a:r>
              <a:rPr lang="en-IN" sz="2400">
                <a:solidFill>
                  <a:srgbClr val="ffffff"/>
                </a:solidFill>
                <a:latin typeface="Roboto"/>
                <a:ea typeface="Roboto"/>
              </a:rPr>
              <a:t>    </a:t>
            </a:r>
            <a:r>
              <a:rPr lang="en-IN" sz="2400">
                <a:solidFill>
                  <a:srgbClr val="ffffff"/>
                </a:solidFill>
                <a:latin typeface="Roboto"/>
                <a:ea typeface="Roboto"/>
              </a:rPr>
              <a:t>Mr. Santosh Shingare 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6302880" y="3961800"/>
            <a:ext cx="2700720" cy="1012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Arial"/>
                <a:ea typeface="Arial"/>
              </a:rPr>
              <a:t>     </a:t>
            </a:r>
            <a:r>
              <a:rPr lang="en-IN">
                <a:solidFill>
                  <a:srgbClr val="ffffff"/>
                </a:solidFill>
                <a:latin typeface="Arial"/>
                <a:ea typeface="Arial"/>
              </a:rPr>
              <a:t>Rishabh Verma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Arial"/>
                <a:ea typeface="Arial"/>
              </a:rPr>
              <a:t>          </a:t>
            </a:r>
            <a:r>
              <a:rPr lang="en-IN">
                <a:solidFill>
                  <a:srgbClr val="ffffff"/>
                </a:solidFill>
                <a:latin typeface="Arial"/>
                <a:ea typeface="Arial"/>
              </a:rPr>
              <a:t>NIT Silchar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60800" y="368280"/>
            <a:ext cx="8221680" cy="838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IN" sz="4200">
                <a:solidFill>
                  <a:srgbClr val="ffffff"/>
                </a:solidFill>
                <a:latin typeface="Roboto"/>
                <a:ea typeface="Roboto"/>
              </a:rPr>
              <a:t>Contents</a:t>
            </a:r>
            <a:endParaRPr/>
          </a:p>
        </p:txBody>
      </p:sp>
      <p:pic>
        <p:nvPicPr>
          <p:cNvPr id="89" name="Shape 9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47320" y="1831680"/>
            <a:ext cx="1702080" cy="18622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506520" y="1316880"/>
            <a:ext cx="4434120" cy="3409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buFont typeface="StarSymbol"/>
              <a:buAutoNum type="arabicPeriod"/>
            </a:pPr>
            <a:r>
              <a:rPr lang="en-IN" sz="2400">
                <a:solidFill>
                  <a:srgbClr val="ffffff"/>
                </a:solidFill>
                <a:latin typeface="Arial"/>
                <a:ea typeface="Arial"/>
              </a:rPr>
              <a:t>Previous App </a:t>
            </a:r>
            <a:endParaRPr/>
          </a:p>
          <a:p>
            <a:pPr>
              <a:lnSpc>
                <a:spcPct val="115000"/>
              </a:lnSpc>
              <a:buFont typeface="StarSymbol"/>
              <a:buAutoNum type="arabicPeriod"/>
            </a:pPr>
            <a:r>
              <a:rPr lang="en-IN" sz="2400">
                <a:solidFill>
                  <a:srgbClr val="ffffff"/>
                </a:solidFill>
                <a:latin typeface="Arial"/>
                <a:ea typeface="Arial"/>
              </a:rPr>
              <a:t>Current MultiPeer App</a:t>
            </a:r>
            <a:endParaRPr/>
          </a:p>
          <a:p>
            <a:pPr>
              <a:lnSpc>
                <a:spcPct val="115000"/>
              </a:lnSpc>
              <a:buFont typeface="StarSymbol"/>
              <a:buAutoNum type="arabicPeriod"/>
            </a:pPr>
            <a:r>
              <a:rPr lang="en-IN" sz="2400">
                <a:solidFill>
                  <a:srgbClr val="ffffff"/>
                </a:solidFill>
                <a:latin typeface="Arial"/>
                <a:ea typeface="Arial"/>
              </a:rPr>
              <a:t>Its Features</a:t>
            </a:r>
            <a:endParaRPr/>
          </a:p>
          <a:p>
            <a:pPr>
              <a:lnSpc>
                <a:spcPct val="115000"/>
              </a:lnSpc>
              <a:buFont typeface="StarSymbol"/>
              <a:buAutoNum type="arabicPeriod"/>
            </a:pPr>
            <a:r>
              <a:rPr lang="en-IN" sz="2400">
                <a:solidFill>
                  <a:srgbClr val="ffffff"/>
                </a:solidFill>
                <a:latin typeface="Arial"/>
                <a:ea typeface="Arial"/>
              </a:rPr>
              <a:t>Technologies Used</a:t>
            </a:r>
            <a:endParaRPr/>
          </a:p>
          <a:p>
            <a:pPr>
              <a:lnSpc>
                <a:spcPct val="115000"/>
              </a:lnSpc>
              <a:buFont typeface="StarSymbol"/>
              <a:buAutoNum type="arabicPeriod"/>
            </a:pPr>
            <a:r>
              <a:rPr lang="en-IN" sz="2400">
                <a:solidFill>
                  <a:srgbClr val="ffffff"/>
                </a:solidFill>
                <a:latin typeface="Arial"/>
                <a:ea typeface="Arial"/>
              </a:rPr>
              <a:t>Problems Faced</a:t>
            </a:r>
            <a:endParaRPr/>
          </a:p>
          <a:p>
            <a:pPr>
              <a:lnSpc>
                <a:spcPct val="115000"/>
              </a:lnSpc>
              <a:buFont typeface="StarSymbol"/>
              <a:buAutoNum type="arabicPeriod"/>
            </a:pPr>
            <a:r>
              <a:rPr lang="en-IN" sz="2400">
                <a:solidFill>
                  <a:srgbClr val="ffffff"/>
                </a:solidFill>
                <a:latin typeface="Arial"/>
                <a:ea typeface="Arial"/>
              </a:rPr>
              <a:t>How they are resolved </a:t>
            </a:r>
            <a:endParaRPr/>
          </a:p>
          <a:p>
            <a:pPr>
              <a:lnSpc>
                <a:spcPct val="115000"/>
              </a:lnSpc>
              <a:buFont typeface="StarSymbol"/>
              <a:buAutoNum type="arabicPeriod"/>
            </a:pPr>
            <a:r>
              <a:rPr lang="en-IN" sz="2400">
                <a:solidFill>
                  <a:srgbClr val="ffffff"/>
                </a:solidFill>
                <a:latin typeface="Arial"/>
                <a:ea typeface="Arial"/>
              </a:rPr>
              <a:t>Demo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97960" y="267120"/>
            <a:ext cx="8221680" cy="838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IN" sz="4200">
                <a:solidFill>
                  <a:srgbClr val="ffffff"/>
                </a:solidFill>
                <a:latin typeface="Roboto"/>
                <a:ea typeface="Roboto"/>
              </a:rPr>
              <a:t>Previous Video App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275080" y="1238040"/>
            <a:ext cx="3544920" cy="1910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lang="en-IN" sz="2400">
                <a:solidFill>
                  <a:srgbClr val="ffffff"/>
                </a:solidFill>
                <a:latin typeface="Roboto"/>
                <a:ea typeface="Roboto"/>
              </a:rPr>
              <a:t>It was Last Week Task..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  <a:buFont typeface="Roboto"/>
              <a:buChar char="●"/>
            </a:pPr>
            <a:r>
              <a:rPr lang="en-IN" sz="2400">
                <a:solidFill>
                  <a:srgbClr val="ffffff"/>
                </a:solidFill>
                <a:latin typeface="Roboto"/>
                <a:ea typeface="Roboto"/>
              </a:rPr>
              <a:t>Only have one to one</a:t>
            </a:r>
            <a:endParaRPr/>
          </a:p>
          <a:p>
            <a:pPr>
              <a:lnSpc>
                <a:spcPct val="115000"/>
              </a:lnSpc>
              <a:buFont typeface="Roboto"/>
              <a:buChar char="●"/>
            </a:pPr>
            <a:r>
              <a:rPr lang="en-IN" sz="2400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lang="en-IN" sz="2400">
                <a:solidFill>
                  <a:srgbClr val="ffffff"/>
                </a:solidFill>
                <a:latin typeface="Roboto"/>
                <a:ea typeface="Roboto"/>
              </a:rPr>
              <a:t>No Multi-Rooms</a:t>
            </a:r>
            <a:endParaRPr/>
          </a:p>
          <a:p>
            <a:pPr>
              <a:lnSpc>
                <a:spcPct val="115000"/>
              </a:lnSpc>
              <a:buFont typeface="Roboto"/>
              <a:buChar char="●"/>
            </a:pPr>
            <a:r>
              <a:rPr lang="en-IN" sz="2400">
                <a:solidFill>
                  <a:srgbClr val="ffffff"/>
                </a:solidFill>
                <a:latin typeface="Roboto"/>
                <a:ea typeface="Roboto"/>
              </a:rPr>
              <a:t>No Multi-Peers</a:t>
            </a:r>
            <a:endParaRPr/>
          </a:p>
        </p:txBody>
      </p:sp>
      <p:pic>
        <p:nvPicPr>
          <p:cNvPr id="93" name="Shape 10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1880" y="1238040"/>
            <a:ext cx="3544920" cy="354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60800" y="225000"/>
            <a:ext cx="8221680" cy="77904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lang="en-IN" sz="4200">
                <a:solidFill>
                  <a:srgbClr val="ffffff"/>
                </a:solidFill>
                <a:latin typeface="Roboto"/>
                <a:ea typeface="Roboto"/>
              </a:rPr>
              <a:t>Current MultiPeer App</a:t>
            </a:r>
            <a:endParaRPr/>
          </a:p>
        </p:txBody>
      </p:sp>
      <p:pic>
        <p:nvPicPr>
          <p:cNvPr id="95" name="Shape 10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51080" y="1004400"/>
            <a:ext cx="4784400" cy="350820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2025720" y="4513320"/>
            <a:ext cx="5390640" cy="36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lang="en-IN" sz="2100">
                <a:solidFill>
                  <a:srgbClr val="ffffff"/>
                </a:solidFill>
                <a:latin typeface="Roboto"/>
                <a:ea typeface="Roboto"/>
              </a:rPr>
              <a:t>MultiRoom and MultiPeer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Roboto"/>
                <a:ea typeface="Roboto"/>
              </a:rPr>
              <a:t>Image source:- cliparthut.com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