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872A189-3CD5-42E5-901B-8125A880C9C5}" type="datetimeFigureOut">
              <a:rPr lang="en-US" smtClean="0"/>
              <a:pPr/>
              <a:t>3/10/2015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F1CD1CC-1B52-4E64-8C44-B926FDB3FC1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2A189-3CD5-42E5-901B-8125A880C9C5}"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2A189-3CD5-42E5-901B-8125A880C9C5}"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2A189-3CD5-42E5-901B-8125A880C9C5}"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72A189-3CD5-42E5-901B-8125A880C9C5}" type="datetimeFigureOut">
              <a:rPr lang="en-US" smtClean="0"/>
              <a:pPr/>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F1CD1CC-1B52-4E64-8C44-B926FDB3FC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72A189-3CD5-42E5-901B-8125A880C9C5}"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872A189-3CD5-42E5-901B-8125A880C9C5}" type="datetimeFigureOut">
              <a:rPr lang="en-US" smtClean="0"/>
              <a:pPr/>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72A189-3CD5-42E5-901B-8125A880C9C5}" type="datetimeFigureOut">
              <a:rPr lang="en-US" smtClean="0"/>
              <a:pPr/>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2A189-3CD5-42E5-901B-8125A880C9C5}" type="datetimeFigureOut">
              <a:rPr lang="en-US" smtClean="0"/>
              <a:pPr/>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72A189-3CD5-42E5-901B-8125A880C9C5}"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72A189-3CD5-42E5-901B-8125A880C9C5}" type="datetimeFigureOut">
              <a:rPr lang="en-US" smtClean="0"/>
              <a:pPr/>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D1CC-1B52-4E64-8C44-B926FDB3FC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872A189-3CD5-42E5-901B-8125A880C9C5}" type="datetimeFigureOut">
              <a:rPr lang="en-US" smtClean="0"/>
              <a:pPr/>
              <a:t>3/10/2015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F1CD1CC-1B52-4E64-8C44-B926FDB3FC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3276600"/>
          </a:xfrm>
        </p:spPr>
        <p:txBody>
          <a:bodyPr>
            <a:noAutofit/>
          </a:bodyPr>
          <a:lstStyle/>
          <a:p>
            <a:pPr algn="l"/>
            <a:r>
              <a:rPr lang="en-US" sz="6000" dirty="0" smtClean="0"/>
              <a:t>Micro Business</a:t>
            </a:r>
            <a:br>
              <a:rPr lang="en-US" sz="6000" dirty="0" smtClean="0"/>
            </a:br>
            <a:r>
              <a:rPr lang="en-US" sz="6000" dirty="0" smtClean="0"/>
              <a:t>    Micro Finance </a:t>
            </a:r>
            <a:br>
              <a:rPr lang="en-US" sz="6000" dirty="0" smtClean="0"/>
            </a:br>
            <a:r>
              <a:rPr lang="en-US" sz="6000" dirty="0" smtClean="0"/>
              <a:t>    &amp; </a:t>
            </a:r>
            <a:r>
              <a:rPr lang="en-US" sz="6000" dirty="0" err="1" smtClean="0"/>
              <a:t>Grameen</a:t>
            </a:r>
            <a:r>
              <a:rPr lang="en-US" sz="6000" dirty="0" smtClean="0"/>
              <a:t> Bank</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Decisions-2</a:t>
            </a:r>
            <a:endParaRPr lang="en-US" dirty="0"/>
          </a:p>
        </p:txBody>
      </p:sp>
      <p:sp>
        <p:nvSpPr>
          <p:cNvPr id="3" name="Content Placeholder 2"/>
          <p:cNvSpPr>
            <a:spLocks noGrp="1"/>
          </p:cNvSpPr>
          <p:nvPr>
            <p:ph idx="1"/>
          </p:nvPr>
        </p:nvSpPr>
        <p:spPr/>
        <p:txBody>
          <a:bodyPr>
            <a:normAutofit/>
          </a:bodyPr>
          <a:lstStyle/>
          <a:p>
            <a:pPr lvl="0"/>
            <a:r>
              <a:rPr lang="en-US" dirty="0"/>
              <a:t>During the plantation seasons, we shall plant as many seedlings as possible.</a:t>
            </a:r>
          </a:p>
          <a:p>
            <a:pPr lvl="0"/>
            <a:r>
              <a:rPr lang="en-US" dirty="0"/>
              <a:t>We shall plan to keep our families small. We shall minimize our expenditures. We shall look after our health.</a:t>
            </a:r>
          </a:p>
          <a:p>
            <a:pPr lvl="0"/>
            <a:r>
              <a:rPr lang="en-US" dirty="0"/>
              <a:t>We shall educate our children and ensure that they can earn to pay for their education.</a:t>
            </a:r>
          </a:p>
          <a:p>
            <a:pPr lvl="0"/>
            <a:r>
              <a:rPr lang="en-US" dirty="0"/>
              <a:t>We shall always keep our children and the environment clean.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Decisions-3</a:t>
            </a:r>
            <a:endParaRPr lang="en-US" dirty="0"/>
          </a:p>
        </p:txBody>
      </p:sp>
      <p:sp>
        <p:nvSpPr>
          <p:cNvPr id="3" name="Content Placeholder 2"/>
          <p:cNvSpPr>
            <a:spLocks noGrp="1"/>
          </p:cNvSpPr>
          <p:nvPr>
            <p:ph idx="1"/>
          </p:nvPr>
        </p:nvSpPr>
        <p:spPr/>
        <p:txBody>
          <a:bodyPr>
            <a:normAutofit/>
          </a:bodyPr>
          <a:lstStyle/>
          <a:p>
            <a:pPr lvl="0"/>
            <a:r>
              <a:rPr lang="en-US" dirty="0"/>
              <a:t>We shall build and use pit-latrines.</a:t>
            </a:r>
          </a:p>
          <a:p>
            <a:pPr lvl="0"/>
            <a:r>
              <a:rPr lang="en-US" dirty="0"/>
              <a:t>We shall drink water from </a:t>
            </a:r>
            <a:r>
              <a:rPr lang="en-US" dirty="0" err="1"/>
              <a:t>tubewells</a:t>
            </a:r>
            <a:r>
              <a:rPr lang="en-US" dirty="0"/>
              <a:t>. If it is not available, we shall boil water or use alum.</a:t>
            </a:r>
          </a:p>
          <a:p>
            <a:pPr lvl="0"/>
            <a:r>
              <a:rPr lang="en-US" dirty="0"/>
              <a:t>We shall not take any dowry at our sons' weddings, neither shall we give any dowry at our daughter's wedding. We shall keep our centre free from the curse of dowry. We shall not practice child marriage.</a:t>
            </a:r>
          </a:p>
          <a:p>
            <a:pPr lvl="0"/>
            <a:r>
              <a:rPr lang="en-US" dirty="0"/>
              <a:t>We shall not inflict any injustice on anyone, neither shall we allow anyone to do so.</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Decisions-4</a:t>
            </a:r>
            <a:endParaRPr lang="en-US" dirty="0"/>
          </a:p>
        </p:txBody>
      </p:sp>
      <p:sp>
        <p:nvSpPr>
          <p:cNvPr id="3" name="Content Placeholder 2"/>
          <p:cNvSpPr>
            <a:spLocks noGrp="1"/>
          </p:cNvSpPr>
          <p:nvPr>
            <p:ph idx="1"/>
          </p:nvPr>
        </p:nvSpPr>
        <p:spPr/>
        <p:txBody>
          <a:bodyPr>
            <a:normAutofit/>
          </a:bodyPr>
          <a:lstStyle/>
          <a:p>
            <a:pPr lvl="0"/>
            <a:r>
              <a:rPr lang="en-US" dirty="0"/>
              <a:t>We shall collectively undertake bigger investments for higher incomes.</a:t>
            </a:r>
          </a:p>
          <a:p>
            <a:pPr lvl="0"/>
            <a:r>
              <a:rPr lang="en-US" dirty="0"/>
              <a:t>We shall always be ready to help each other. If anyone is in difficulty, we shall all help him or her.</a:t>
            </a:r>
          </a:p>
          <a:p>
            <a:pPr lvl="0"/>
            <a:r>
              <a:rPr lang="en-US" dirty="0"/>
              <a:t>If we come to know of any breach of discipline in any centre, we shall all go there and help restore discipline.</a:t>
            </a:r>
          </a:p>
          <a:p>
            <a:r>
              <a:rPr lang="en-US" dirty="0"/>
              <a:t>We shall take part in all social activities collectively.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Definitions</a:t>
            </a:r>
          </a:p>
          <a:p>
            <a:pPr lvl="1"/>
            <a:r>
              <a:rPr lang="en-US" dirty="0" smtClean="0"/>
              <a:t>Micro business</a:t>
            </a:r>
          </a:p>
          <a:p>
            <a:pPr lvl="1"/>
            <a:r>
              <a:rPr lang="en-US" dirty="0" smtClean="0"/>
              <a:t>Micro finance</a:t>
            </a:r>
          </a:p>
          <a:p>
            <a:pPr lvl="1"/>
            <a:r>
              <a:rPr lang="en-US" dirty="0" smtClean="0"/>
              <a:t>Poverty</a:t>
            </a:r>
          </a:p>
          <a:p>
            <a:pPr lvl="2"/>
            <a:r>
              <a:rPr lang="en-US" dirty="0"/>
              <a:t> </a:t>
            </a:r>
            <a:r>
              <a:rPr lang="en-US" dirty="0" smtClean="0"/>
              <a:t>Poor</a:t>
            </a:r>
          </a:p>
          <a:p>
            <a:pPr lvl="2"/>
            <a:r>
              <a:rPr lang="en-US" dirty="0" smtClean="0"/>
              <a:t>Extremely poor</a:t>
            </a:r>
          </a:p>
          <a:p>
            <a:r>
              <a:rPr lang="en-US" dirty="0" smtClean="0"/>
              <a:t>Geographical distribution of the poor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Microfinance  is an attempt to address the problems of micro-businesses.</a:t>
            </a:r>
          </a:p>
          <a:p>
            <a:r>
              <a:rPr lang="en-US" dirty="0" smtClean="0"/>
              <a:t>Challenges of micro-finance</a:t>
            </a:r>
          </a:p>
          <a:p>
            <a:pPr lvl="1"/>
            <a:r>
              <a:rPr lang="en-US" dirty="0" smtClean="0"/>
              <a:t>Absence of permanent residence</a:t>
            </a:r>
          </a:p>
          <a:p>
            <a:pPr lvl="1"/>
            <a:r>
              <a:rPr lang="en-US" dirty="0" smtClean="0"/>
              <a:t>Absence of collateral assets</a:t>
            </a:r>
          </a:p>
          <a:p>
            <a:pPr lvl="1"/>
            <a:r>
              <a:rPr lang="en-US" dirty="0" smtClean="0"/>
              <a:t>Low level of education</a:t>
            </a:r>
          </a:p>
          <a:p>
            <a:pPr lvl="1"/>
            <a:r>
              <a:rPr lang="en-US" dirty="0" smtClean="0"/>
              <a:t>Absence of steady jobs/livelihood</a:t>
            </a:r>
          </a:p>
          <a:p>
            <a:pPr lvl="1"/>
            <a:r>
              <a:rPr lang="en-US" dirty="0" smtClean="0"/>
              <a:t>Absence  of  financial discipline, victims to pawn-brokers etc.</a:t>
            </a:r>
          </a:p>
          <a:p>
            <a:pPr lvl="1"/>
            <a:r>
              <a:rPr lang="en-US" dirty="0" smtClean="0"/>
              <a:t>Alcoholism, gambling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Enter Prof </a:t>
            </a:r>
            <a:r>
              <a:rPr lang="en-US" dirty="0" err="1" smtClean="0"/>
              <a:t>Yunus</a:t>
            </a:r>
            <a:r>
              <a:rPr lang="en-US" dirty="0" smtClean="0"/>
              <a:t> Mohammad, of Chittagong University , Fulbright Scholar.</a:t>
            </a:r>
          </a:p>
          <a:p>
            <a:pPr lvl="1"/>
            <a:r>
              <a:rPr lang="en-US" dirty="0" smtClean="0"/>
              <a:t>“Charity is not a solution to poverty”</a:t>
            </a:r>
          </a:p>
          <a:p>
            <a:r>
              <a:rPr lang="en-US" dirty="0" smtClean="0"/>
              <a:t>His pilot project of establishing a delivery system to the poor was converted into </a:t>
            </a:r>
            <a:r>
              <a:rPr lang="en-US" dirty="0" err="1" smtClean="0"/>
              <a:t>Grameen</a:t>
            </a:r>
            <a:r>
              <a:rPr lang="en-US" dirty="0" smtClean="0"/>
              <a:t> Bank in1983.</a:t>
            </a:r>
          </a:p>
          <a:p>
            <a:r>
              <a:rPr lang="en-US" dirty="0" smtClean="0"/>
              <a:t>The initial shares of the Bank , created in the company format was subscribed by the Bangladesh Govt. Gradually the shares were transferred to the poor person as they bought the shares.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By 2006 the </a:t>
            </a:r>
            <a:r>
              <a:rPr lang="en-US" dirty="0" err="1" smtClean="0"/>
              <a:t>Grameen</a:t>
            </a:r>
            <a:r>
              <a:rPr lang="en-US" dirty="0" smtClean="0"/>
              <a:t> Bank had</a:t>
            </a:r>
          </a:p>
          <a:p>
            <a:pPr lvl="1"/>
            <a:r>
              <a:rPr lang="en-US" dirty="0" smtClean="0"/>
              <a:t>2100 branches in 80,257 villages</a:t>
            </a:r>
          </a:p>
          <a:p>
            <a:pPr lvl="1"/>
            <a:r>
              <a:rPr lang="en-US" dirty="0" smtClean="0"/>
              <a:t>24,700 employees</a:t>
            </a:r>
          </a:p>
          <a:p>
            <a:pPr lvl="1"/>
            <a:r>
              <a:rPr lang="en-US" dirty="0" smtClean="0"/>
              <a:t>Had disbursed US$ 6.55 billion; had recovered US$ 5.67 billion.</a:t>
            </a:r>
          </a:p>
          <a:p>
            <a:pPr lvl="1"/>
            <a:r>
              <a:rPr lang="en-US" dirty="0" smtClean="0"/>
              <a:t>Average recovery rate was 98 % every year.</a:t>
            </a:r>
          </a:p>
          <a:p>
            <a:pPr lvl="1"/>
            <a:r>
              <a:rPr lang="en-US" dirty="0" smtClean="0"/>
              <a:t>95 % of shares  of </a:t>
            </a:r>
            <a:r>
              <a:rPr lang="en-US" dirty="0" err="1" smtClean="0"/>
              <a:t>Grameen</a:t>
            </a:r>
            <a:r>
              <a:rPr lang="en-US" dirty="0" smtClean="0"/>
              <a:t> Bank were held by the poor women of Bangladesh.</a:t>
            </a:r>
          </a:p>
          <a:p>
            <a:r>
              <a:rPr lang="en-US" dirty="0" smtClean="0"/>
              <a:t>In 2006 Prof </a:t>
            </a:r>
            <a:r>
              <a:rPr lang="en-US" dirty="0" err="1" smtClean="0"/>
              <a:t>Yunus</a:t>
            </a:r>
            <a:r>
              <a:rPr lang="en-US" dirty="0" smtClean="0"/>
              <a:t> </a:t>
            </a:r>
            <a:r>
              <a:rPr lang="en-US" dirty="0" err="1" smtClean="0"/>
              <a:t>Mohamad</a:t>
            </a:r>
            <a:r>
              <a:rPr lang="en-US" dirty="0" smtClean="0"/>
              <a:t> and </a:t>
            </a:r>
            <a:r>
              <a:rPr lang="en-US" dirty="0" err="1" smtClean="0"/>
              <a:t>Grameen</a:t>
            </a:r>
            <a:r>
              <a:rPr lang="en-US" dirty="0" smtClean="0"/>
              <a:t> Bank were awarded Nobel Prize jointly for their “efforts in social &amp; economic development from below”.</a:t>
            </a:r>
          </a:p>
          <a:p>
            <a:r>
              <a:rPr lang="en-US" dirty="0" smtClean="0"/>
              <a:t>How did all these happen?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did he lend to the poor people who had nothing to offer?</a:t>
            </a:r>
          </a:p>
          <a:p>
            <a:pPr lvl="1"/>
            <a:r>
              <a:rPr lang="en-US" dirty="0" smtClean="0"/>
              <a:t>Solidarity lending</a:t>
            </a:r>
          </a:p>
          <a:p>
            <a:pPr lvl="1"/>
            <a:r>
              <a:rPr lang="en-US" dirty="0" smtClean="0"/>
              <a:t>Social development thro “16 decisions”</a:t>
            </a:r>
          </a:p>
          <a:p>
            <a:pPr lvl="1"/>
            <a:r>
              <a:rPr lang="en-US" dirty="0" smtClean="0"/>
              <a:t>Brought  about  financial discipline</a:t>
            </a:r>
          </a:p>
          <a:p>
            <a:pPr lvl="1"/>
            <a:r>
              <a:rPr lang="en-US" dirty="0" smtClean="0"/>
              <a:t>Lenders into depositors and share-holders</a:t>
            </a:r>
          </a:p>
          <a:p>
            <a:pPr lvl="1"/>
            <a:r>
              <a:rPr lang="en-US" dirty="0" smtClean="0"/>
              <a:t>Focus on women</a:t>
            </a:r>
          </a:p>
          <a:p>
            <a:pPr lvl="1"/>
            <a:r>
              <a:rPr lang="en-US" dirty="0" smtClean="0"/>
              <a:t>Nurtured a whole range of livelihood businesses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Mechanics of lending business</a:t>
            </a:r>
          </a:p>
          <a:p>
            <a:pPr lvl="1"/>
            <a:r>
              <a:rPr lang="en-US" dirty="0" smtClean="0"/>
              <a:t>Concept of spread</a:t>
            </a:r>
          </a:p>
          <a:p>
            <a:pPr lvl="1"/>
            <a:r>
              <a:rPr lang="en-US" dirty="0" smtClean="0"/>
              <a:t>Relevance of recovery rate</a:t>
            </a:r>
          </a:p>
          <a:p>
            <a:pPr lvl="1"/>
            <a:r>
              <a:rPr lang="en-US" dirty="0" smtClean="0"/>
              <a:t>Repayment amount  and  income </a:t>
            </a:r>
          </a:p>
          <a:p>
            <a:pPr lvl="1"/>
            <a:r>
              <a:rPr lang="en-US" dirty="0" smtClean="0"/>
              <a:t>Relevance of focusing on women</a:t>
            </a:r>
          </a:p>
          <a:p>
            <a:pPr lvl="1"/>
            <a:r>
              <a:rPr lang="en-US" dirty="0" smtClean="0"/>
              <a:t>Social pressure in solidarity lending.</a:t>
            </a:r>
          </a:p>
          <a:p>
            <a:pPr lvl="1"/>
            <a:r>
              <a:rPr lang="en-US" dirty="0" smtClean="0"/>
              <a:t>Concept of building up savings and capital</a:t>
            </a:r>
          </a:p>
          <a:p>
            <a:pPr lvl="1"/>
            <a:r>
              <a:rPr lang="en-US" dirty="0" smtClean="0"/>
              <a:t>Self sustenance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Tremors in 2011</a:t>
            </a:r>
          </a:p>
          <a:p>
            <a:pPr lvl="1"/>
            <a:r>
              <a:rPr lang="en-US" dirty="0" err="1" smtClean="0"/>
              <a:t>Govt’s</a:t>
            </a:r>
            <a:r>
              <a:rPr lang="en-US" dirty="0" smtClean="0"/>
              <a:t> move to remove Y </a:t>
            </a:r>
            <a:r>
              <a:rPr lang="en-US" dirty="0" err="1" smtClean="0"/>
              <a:t>Mohamad</a:t>
            </a:r>
            <a:endParaRPr lang="en-US" dirty="0" smtClean="0"/>
          </a:p>
          <a:p>
            <a:pPr lvl="1"/>
            <a:r>
              <a:rPr lang="en-US" dirty="0" smtClean="0"/>
              <a:t>Reluctance of the Board and the shareholders</a:t>
            </a:r>
          </a:p>
          <a:p>
            <a:pPr lvl="1"/>
            <a:r>
              <a:rPr lang="en-US" dirty="0" smtClean="0"/>
              <a:t>Amendment to the rules governing </a:t>
            </a:r>
            <a:r>
              <a:rPr lang="en-US" dirty="0" err="1" smtClean="0"/>
              <a:t>Grameen</a:t>
            </a:r>
            <a:r>
              <a:rPr lang="en-US" dirty="0" smtClean="0"/>
              <a:t> Bank</a:t>
            </a:r>
          </a:p>
          <a:p>
            <a:r>
              <a:rPr lang="en-US" dirty="0" smtClean="0"/>
              <a:t>A role model for all developing countries.</a:t>
            </a:r>
          </a:p>
          <a:p>
            <a:r>
              <a:rPr lang="en-US" dirty="0" smtClean="0"/>
              <a:t>Interest rates in Micro-finance institutions higher than in  traditional banks.</a:t>
            </a:r>
          </a:p>
          <a:p>
            <a:r>
              <a:rPr lang="en-US" dirty="0" smtClean="0"/>
              <a:t>Indian scenario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Decisions-1</a:t>
            </a:r>
            <a:endParaRPr lang="en-US" dirty="0"/>
          </a:p>
        </p:txBody>
      </p:sp>
      <p:sp>
        <p:nvSpPr>
          <p:cNvPr id="3" name="Content Placeholder 2"/>
          <p:cNvSpPr>
            <a:spLocks noGrp="1"/>
          </p:cNvSpPr>
          <p:nvPr>
            <p:ph idx="1"/>
          </p:nvPr>
        </p:nvSpPr>
        <p:spPr/>
        <p:txBody>
          <a:bodyPr>
            <a:normAutofit lnSpcReduction="10000"/>
          </a:bodyPr>
          <a:lstStyle/>
          <a:p>
            <a:pPr lvl="0"/>
            <a:r>
              <a:rPr lang="en-US" dirty="0"/>
              <a:t>We shall follow and advance the four principles of </a:t>
            </a:r>
            <a:r>
              <a:rPr lang="en-US" dirty="0" err="1"/>
              <a:t>Grameen</a:t>
            </a:r>
            <a:r>
              <a:rPr lang="en-US" dirty="0"/>
              <a:t> Bank: Discipline, Unity, Courage and Hard work – in all walks of our lives.</a:t>
            </a:r>
          </a:p>
          <a:p>
            <a:pPr lvl="0"/>
            <a:r>
              <a:rPr lang="en-US" dirty="0"/>
              <a:t>Prosperity we shall bring to our families.</a:t>
            </a:r>
          </a:p>
          <a:p>
            <a:pPr lvl="0"/>
            <a:r>
              <a:rPr lang="en-US" dirty="0"/>
              <a:t>We shall not live in dilapidated houses. We shall repair our houses and work towards constructing new houses at the earliest.</a:t>
            </a:r>
          </a:p>
          <a:p>
            <a:pPr lvl="0"/>
            <a:r>
              <a:rPr lang="en-US" dirty="0"/>
              <a:t>We shall grow vegetables all the year round. We shall eat plenty of them and sell the surplus.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97</TotalTime>
  <Words>644</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Micro Business     Micro Finance      &amp; Grameen Bank</vt:lpstr>
      <vt:lpstr>Slide 2</vt:lpstr>
      <vt:lpstr>Slide 3</vt:lpstr>
      <vt:lpstr>Slide 4</vt:lpstr>
      <vt:lpstr>Slide 5</vt:lpstr>
      <vt:lpstr>Slide 6</vt:lpstr>
      <vt:lpstr>Slide 7</vt:lpstr>
      <vt:lpstr>Slide 8</vt:lpstr>
      <vt:lpstr>16 Decisions-1</vt:lpstr>
      <vt:lpstr>16 Decisions-2</vt:lpstr>
      <vt:lpstr>16 Decisions-3</vt:lpstr>
      <vt:lpstr>16 Decisions-4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Business        Micro Finance               &amp; Grameen Bank</dc:title>
  <dc:creator>Dell</dc:creator>
  <cp:lastModifiedBy>Dell</cp:lastModifiedBy>
  <cp:revision>10</cp:revision>
  <dcterms:created xsi:type="dcterms:W3CDTF">2015-03-10T15:08:10Z</dcterms:created>
  <dcterms:modified xsi:type="dcterms:W3CDTF">2015-03-10T16:47:24Z</dcterms:modified>
</cp:coreProperties>
</file>