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Saral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9AEB36-B8C4-456C-BEF6-041E6C4E4CD0}">
  <a:tblStyle styleId="{DE9AEB36-B8C4-456C-BEF6-041E6C4E4C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Sarala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aral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3322c2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3322c2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3322c2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3322c2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3322c2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3322c2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3322c2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3322c2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3322c20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3322c20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3322c2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3322c2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3322c20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3322c20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3322c20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3322c2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3322c2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3322c2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3322c2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3322c2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3322c20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3322c20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3322c20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3322c20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3322c20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3322c20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3322c20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3322c20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3322c20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3322c20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3322c20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3322c20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3322c20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3322c20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3322c20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3322c20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3322c20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3322c20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3322c20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35e3322c20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3322c20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3322c2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s://www.freepik.com/home" TargetMode="External"/><Relationship Id="rId5" Type="http://schemas.openxmlformats.org/officeDocument/2006/relationships/hyperlink" Target="https://stories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0" name="Google Shape;60;p11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hasCustomPrompt="1" type="title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6" name="Google Shape;66;p12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13"/>
          <p:cNvSpPr txBox="1"/>
          <p:nvPr>
            <p:ph idx="2" type="title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3" type="title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3"/>
          <p:cNvSpPr txBox="1"/>
          <p:nvPr>
            <p:ph idx="4" type="subTitle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3"/>
          <p:cNvSpPr txBox="1"/>
          <p:nvPr>
            <p:ph idx="5" type="title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6" type="title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3"/>
          <p:cNvSpPr txBox="1"/>
          <p:nvPr>
            <p:ph idx="7" type="subTitle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3"/>
          <p:cNvSpPr txBox="1"/>
          <p:nvPr>
            <p:ph idx="8" type="title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9" type="title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3"/>
          <p:cNvSpPr txBox="1"/>
          <p:nvPr>
            <p:ph idx="13" type="subTitle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3"/>
          <p:cNvSpPr txBox="1"/>
          <p:nvPr>
            <p:ph idx="14" type="title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5" type="title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3"/>
          <p:cNvSpPr txBox="1"/>
          <p:nvPr>
            <p:ph idx="16" type="subTitle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3"/>
          <p:cNvSpPr txBox="1"/>
          <p:nvPr>
            <p:ph idx="17" type="title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8" type="title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idx="19" type="subTitle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3"/>
          <p:cNvSpPr txBox="1"/>
          <p:nvPr>
            <p:ph idx="20" type="title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1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0" name="Google Shape;90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4"/>
          <p:cNvSpPr txBox="1"/>
          <p:nvPr>
            <p:ph idx="2" type="title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3" type="subTitle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14"/>
          <p:cNvSpPr txBox="1"/>
          <p:nvPr>
            <p:ph idx="4" type="title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5" type="subTitle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4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>
            <p:ph idx="6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1" name="Google Shape;101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of text 1">
  <p:cSld name="TITLE_ONLY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of text 2">
  <p:cSld name="TITLE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SECTION_TITLE_AND_DESCRIPTION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" type="subTitle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18"/>
          <p:cNvSpPr txBox="1"/>
          <p:nvPr>
            <p:ph idx="2" type="title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3" type="subTitle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1" name="Google Shape;131;p18"/>
          <p:cNvSpPr txBox="1"/>
          <p:nvPr>
            <p:ph idx="4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32" name="Google Shape;132;p18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SECTION_TITLE_AND_DESCRIPTION_1_1_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19"/>
          <p:cNvSpPr txBox="1"/>
          <p:nvPr>
            <p:ph idx="2" type="title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19"/>
          <p:cNvSpPr txBox="1"/>
          <p:nvPr>
            <p:ph idx="3" type="subTitle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19"/>
          <p:cNvSpPr txBox="1"/>
          <p:nvPr>
            <p:ph idx="4" type="title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19"/>
          <p:cNvSpPr txBox="1"/>
          <p:nvPr>
            <p:ph idx="5" type="subTitle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" name="Google Shape;142;p19"/>
          <p:cNvSpPr txBox="1"/>
          <p:nvPr>
            <p:ph idx="6" type="title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9"/>
          <p:cNvSpPr txBox="1"/>
          <p:nvPr>
            <p:ph idx="7" type="subTitle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19"/>
          <p:cNvSpPr txBox="1"/>
          <p:nvPr>
            <p:ph idx="8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45" name="Google Shape;145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SECTION_TITLE_AND_DESCRIPTION_1_1_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3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SECTION_TITLE_AND_DESCRIPTION_1_1_4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SECTION_TITLE_AND_DESCRIPTION_1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 txBox="1"/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2" name="Google Shape;162;p22"/>
          <p:cNvSpPr txBox="1"/>
          <p:nvPr>
            <p:ph idx="2" type="title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3" name="Google Shape;163;p22"/>
          <p:cNvSpPr txBox="1"/>
          <p:nvPr>
            <p:ph idx="3" type="subTitle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p22"/>
          <p:cNvSpPr txBox="1"/>
          <p:nvPr>
            <p:ph idx="4" type="title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p22"/>
          <p:cNvSpPr txBox="1"/>
          <p:nvPr>
            <p:ph idx="6" type="title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22"/>
          <p:cNvSpPr txBox="1"/>
          <p:nvPr>
            <p:ph idx="7" type="subTitle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8" name="Google Shape;168;p22"/>
          <p:cNvSpPr txBox="1"/>
          <p:nvPr>
            <p:ph idx="8" type="title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2"/>
          <p:cNvSpPr txBox="1"/>
          <p:nvPr>
            <p:ph idx="9" type="subTitle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22"/>
          <p:cNvSpPr txBox="1"/>
          <p:nvPr>
            <p:ph idx="13" type="title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1" name="Google Shape;171;p22"/>
          <p:cNvSpPr txBox="1"/>
          <p:nvPr>
            <p:ph idx="14" type="subTitle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22"/>
          <p:cNvSpPr txBox="1"/>
          <p:nvPr>
            <p:ph idx="15"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73" name="Google Shape;17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23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r>
              <a:rPr b="0" i="0" lang="en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Stories</a:t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0" i="0" lang="en" sz="8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8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0" name="Google Shape;180;p23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181" name="Google Shape;181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2" type="title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b="1" i="0" sz="3500" u="none" cap="none" strike="noStrike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b="0" i="0" sz="2800" u="none" cap="none" strike="noStrike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4294967295" type="ctrTitle"/>
          </p:nvPr>
        </p:nvSpPr>
        <p:spPr>
          <a:xfrm>
            <a:off x="385800" y="169225"/>
            <a:ext cx="83724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Neural Driven Embedding in Images for Secure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                      Image Steganography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2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7014225" y="4201525"/>
            <a:ext cx="20637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Sarala"/>
                <a:ea typeface="Sarala"/>
                <a:cs typeface="Sarala"/>
                <a:sym typeface="Sarala"/>
              </a:rPr>
              <a:t>Submitted By</a:t>
            </a:r>
            <a:endParaRPr b="1" i="0" sz="1100" u="none" cap="none" strike="noStrike">
              <a:solidFill>
                <a:schemeClr val="lt1"/>
              </a:solidFill>
              <a:latin typeface="Sarala"/>
              <a:ea typeface="Sarala"/>
              <a:cs typeface="Sarala"/>
              <a:sym typeface="Saral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Sarala"/>
                <a:ea typeface="Sarala"/>
                <a:cs typeface="Sarala"/>
                <a:sym typeface="Sarala"/>
              </a:rPr>
              <a:t>Akshay Bhosale    234101006</a:t>
            </a:r>
            <a:endParaRPr b="1" i="0" sz="1100" u="none" cap="none" strike="noStrike">
              <a:solidFill>
                <a:schemeClr val="lt1"/>
              </a:solidFill>
              <a:latin typeface="Sarala"/>
              <a:ea typeface="Sarala"/>
              <a:cs typeface="Sarala"/>
              <a:sym typeface="Sarala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0" y="3785000"/>
            <a:ext cx="2485500" cy="135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698700" y="3086563"/>
            <a:ext cx="80595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Submitted By: 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Shardul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Nalode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0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(23410104</a:t>
            </a:r>
            <a:r>
              <a:rPr i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i="1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1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 the Guidance of: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Pinaki Mitra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0188" y="1331075"/>
            <a:ext cx="1503613" cy="150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1767300" y="4012500"/>
            <a:ext cx="59223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DEPARTMENT OF COMPUTER SCIENCE AND ENGINEERING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INDIAN INSTITUTE OF TECHNOLOGY GUWAHATI</a:t>
            </a:r>
            <a:b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GUWAHATI - 781039, ASSAM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/>
        </p:nvSpPr>
        <p:spPr>
          <a:xfrm>
            <a:off x="684350" y="237725"/>
            <a:ext cx="7333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Preparation Network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461050" y="1015725"/>
            <a:ext cx="79818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Three parallel convolutional streams with kernel sizes </a:t>
            </a:r>
            <a:r>
              <a:rPr b="1" lang="en" sz="1800">
                <a:solidFill>
                  <a:schemeClr val="dk1"/>
                </a:solidFill>
              </a:rPr>
              <a:t>3×3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4×4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5×5</a:t>
            </a:r>
            <a:r>
              <a:rPr lang="en" sz="1800">
                <a:solidFill>
                  <a:schemeClr val="dk1"/>
                </a:solidFill>
              </a:rPr>
              <a:t>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Each branch processes the secret image to extract multi-scale features.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Outputs are concatenated and refined into a </a:t>
            </a:r>
            <a:r>
              <a:rPr b="1" lang="en" sz="1800">
                <a:solidFill>
                  <a:schemeClr val="dk1"/>
                </a:solidFill>
              </a:rPr>
              <a:t>feature tensor</a:t>
            </a:r>
            <a:r>
              <a:rPr lang="en" sz="1800">
                <a:solidFill>
                  <a:schemeClr val="dk1"/>
                </a:solidFill>
              </a:rPr>
              <a:t> for embedding.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4" title="prep_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150" y="217225"/>
            <a:ext cx="451665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4"/>
          <p:cNvSpPr txBox="1"/>
          <p:nvPr/>
        </p:nvSpPr>
        <p:spPr>
          <a:xfrm>
            <a:off x="439425" y="280925"/>
            <a:ext cx="18873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Workflow of Preparation Network :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/>
        </p:nvSpPr>
        <p:spPr>
          <a:xfrm>
            <a:off x="684350" y="237725"/>
            <a:ext cx="7333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Hiding Network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461050" y="1015725"/>
            <a:ext cx="79818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Inputs: cover image + prepared secret features.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Processes through multi-kernel branches (</a:t>
            </a:r>
            <a:r>
              <a:rPr b="1" lang="en" sz="1800">
                <a:solidFill>
                  <a:schemeClr val="dk1"/>
                </a:solidFill>
              </a:rPr>
              <a:t>3×3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4×4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5×5</a:t>
            </a:r>
            <a:r>
              <a:rPr lang="en" sz="1800">
                <a:solidFill>
                  <a:schemeClr val="dk1"/>
                </a:solidFill>
              </a:rPr>
              <a:t>).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Residual Blocks</a:t>
            </a:r>
            <a:r>
              <a:rPr lang="en" sz="1800">
                <a:solidFill>
                  <a:schemeClr val="dk1"/>
                </a:solidFill>
              </a:rPr>
              <a:t> after every two convolutions for stable gradient flow.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Outputs are interpolated, merged, and transformed into the </a:t>
            </a:r>
            <a:r>
              <a:rPr b="1" lang="en" sz="1800">
                <a:solidFill>
                  <a:schemeClr val="dk1"/>
                </a:solidFill>
              </a:rPr>
              <a:t>stego image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 title="hiding_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850" y="152400"/>
            <a:ext cx="401358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324175" y="259325"/>
            <a:ext cx="19665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Workflow of Hiding Network 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/>
        </p:nvSpPr>
        <p:spPr>
          <a:xfrm>
            <a:off x="684350" y="237725"/>
            <a:ext cx="73335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Reveal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Network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461050" y="1015725"/>
            <a:ext cx="79818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Inputs: stego image generated by </a:t>
            </a:r>
            <a:r>
              <a:rPr lang="en" sz="1800">
                <a:solidFill>
                  <a:schemeClr val="dk1"/>
                </a:solidFill>
              </a:rPr>
              <a:t>hiding network</a:t>
            </a:r>
            <a:r>
              <a:rPr lang="en" sz="1800">
                <a:solidFill>
                  <a:schemeClr val="dk1"/>
                </a:solidFill>
              </a:rPr>
              <a:t>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Mirrors the hiding architecture.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Recovers the embedded secret image from the </a:t>
            </a:r>
            <a:r>
              <a:rPr b="1" lang="en" sz="1800">
                <a:solidFill>
                  <a:schemeClr val="dk1"/>
                </a:solidFill>
              </a:rPr>
              <a:t>stego image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Uses residual-enhanced, multi-kernel branches for </a:t>
            </a:r>
            <a:r>
              <a:rPr b="1" lang="en" sz="1800">
                <a:solidFill>
                  <a:schemeClr val="dk1"/>
                </a:solidFill>
              </a:rPr>
              <a:t>robust decoding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Final layer reconstructs the output image with </a:t>
            </a:r>
            <a:r>
              <a:rPr b="1" lang="en" sz="1800">
                <a:solidFill>
                  <a:schemeClr val="dk1"/>
                </a:solidFill>
              </a:rPr>
              <a:t>high fidelity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8" title="reve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200" y="210025"/>
            <a:ext cx="401358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/>
          <p:nvPr/>
        </p:nvSpPr>
        <p:spPr>
          <a:xfrm>
            <a:off x="324175" y="244925"/>
            <a:ext cx="21396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Workflow of Reveal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Network 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/>
        </p:nvSpPr>
        <p:spPr>
          <a:xfrm>
            <a:off x="511475" y="302550"/>
            <a:ext cx="8233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446625" y="864450"/>
            <a:ext cx="8298600" cy="3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To train the steganography model, a </a:t>
            </a:r>
            <a:r>
              <a:rPr b="1" lang="en" sz="1600">
                <a:solidFill>
                  <a:schemeClr val="dk1"/>
                </a:solidFill>
              </a:rPr>
              <a:t>hybrid loss function</a:t>
            </a:r>
            <a:r>
              <a:rPr lang="en" sz="1600">
                <a:solidFill>
                  <a:schemeClr val="dk1"/>
                </a:solidFill>
              </a:rPr>
              <a:t> is used that balances pixel-level accuracy and structural similarity for both the stego and revealed images.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Loss Function Formula: L_total = α × MSE(C', C) + (1−α) × (1−SSIM(C', C))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	                                           + β × [ α × MSE(S', S) + (1−α) × (1−SSIM(S', S)) 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Where: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n" sz="1600">
                <a:solidFill>
                  <a:schemeClr val="dk1"/>
                </a:solidFill>
              </a:rPr>
              <a:t>C = Cover image  and </a:t>
            </a:r>
            <a:r>
              <a:rPr lang="en" sz="1600">
                <a:solidFill>
                  <a:schemeClr val="dk1"/>
                </a:solidFill>
              </a:rPr>
              <a:t>C′ = Stego image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n" sz="1600">
                <a:solidFill>
                  <a:schemeClr val="dk1"/>
                </a:solidFill>
              </a:rPr>
              <a:t> S = Secret image and S' = Reconstructed (revealed) image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n" sz="1600">
                <a:solidFill>
                  <a:schemeClr val="dk1"/>
                </a:solidFill>
              </a:rPr>
              <a:t>  α = MSE–SSIM tradeoff weight and β = Weighting factor between stego and secret loss components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/>
        </p:nvSpPr>
        <p:spPr>
          <a:xfrm>
            <a:off x="338600" y="244925"/>
            <a:ext cx="8644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Purpose of 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346950" y="1015750"/>
            <a:ext cx="84501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Ensures </a:t>
            </a:r>
            <a:r>
              <a:rPr b="1" lang="en" sz="1800">
                <a:solidFill>
                  <a:schemeClr val="dk1"/>
                </a:solidFill>
              </a:rPr>
              <a:t>invisibility</a:t>
            </a:r>
            <a:r>
              <a:rPr lang="en" sz="1800">
                <a:solidFill>
                  <a:schemeClr val="dk1"/>
                </a:solidFill>
              </a:rPr>
              <a:t> of stego image (C' ≈ C)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Maximizes </a:t>
            </a:r>
            <a:r>
              <a:rPr b="1" lang="en" sz="1800">
                <a:solidFill>
                  <a:schemeClr val="dk1"/>
                </a:solidFill>
              </a:rPr>
              <a:t>recoverability</a:t>
            </a:r>
            <a:r>
              <a:rPr lang="en" sz="1800">
                <a:solidFill>
                  <a:schemeClr val="dk1"/>
                </a:solidFill>
              </a:rPr>
              <a:t> of secret (S' ≈ S)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Balances </a:t>
            </a:r>
            <a:r>
              <a:rPr b="1" lang="en" sz="1800">
                <a:solidFill>
                  <a:schemeClr val="dk1"/>
                </a:solidFill>
              </a:rPr>
              <a:t>pixel accuracy (MSE)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b="1" lang="en" sz="1800">
                <a:solidFill>
                  <a:schemeClr val="dk1"/>
                </a:solidFill>
              </a:rPr>
              <a:t>structural quality (SSIM)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/>
        </p:nvSpPr>
        <p:spPr>
          <a:xfrm>
            <a:off x="345775" y="165675"/>
            <a:ext cx="837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Variants tried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>
            <a:off x="370975" y="1145375"/>
            <a:ext cx="83277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Variant 1:</a:t>
            </a:r>
            <a:r>
              <a:rPr lang="en" sz="1800">
                <a:solidFill>
                  <a:schemeClr val="dk1"/>
                </a:solidFill>
              </a:rPr>
              <a:t> Residual-Enhanced Multi-Kernel CNN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Variant 2:</a:t>
            </a:r>
            <a:r>
              <a:rPr lang="en" sz="1800">
                <a:solidFill>
                  <a:schemeClr val="dk1"/>
                </a:solidFill>
              </a:rPr>
              <a:t> Leaky ReLU-Based Multi-Kernel CNN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Variant 3:</a:t>
            </a:r>
            <a:r>
              <a:rPr lang="en" sz="1800">
                <a:solidFill>
                  <a:schemeClr val="dk1"/>
                </a:solidFill>
              </a:rPr>
              <a:t> GELU Activation-Based CNN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Variant 4 &amp; 5:</a:t>
            </a:r>
            <a:r>
              <a:rPr lang="en" sz="1800">
                <a:solidFill>
                  <a:schemeClr val="dk1"/>
                </a:solidFill>
              </a:rPr>
              <a:t> Attention-Based Models (SE and CBAM)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Variant 6:</a:t>
            </a:r>
            <a:r>
              <a:rPr lang="en" sz="1800">
                <a:solidFill>
                  <a:schemeClr val="dk1"/>
                </a:solidFill>
              </a:rPr>
              <a:t> Atrous Convolution in Hiding Network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Variant 7:</a:t>
            </a:r>
            <a:r>
              <a:rPr lang="en" sz="1800">
                <a:solidFill>
                  <a:schemeClr val="dk1"/>
                </a:solidFill>
              </a:rPr>
              <a:t> U-Net Inspired Reveal Network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/>
        </p:nvSpPr>
        <p:spPr>
          <a:xfrm>
            <a:off x="352975" y="223325"/>
            <a:ext cx="825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Evaluation Metrics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389000" y="669950"/>
            <a:ext cx="82989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We used 14 quantitative metrics</a:t>
            </a:r>
            <a:r>
              <a:rPr lang="en" sz="1800">
                <a:solidFill>
                  <a:schemeClr val="dk1"/>
                </a:solidFill>
              </a:rPr>
              <a:t> to evaluate our model's performance: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b="1" lang="en" sz="1600">
                <a:solidFill>
                  <a:schemeClr val="dk1"/>
                </a:solidFill>
              </a:rPr>
              <a:t>Image Quality:</a:t>
            </a:r>
            <a:r>
              <a:rPr lang="en" sz="1600">
                <a:solidFill>
                  <a:schemeClr val="dk1"/>
                </a:solidFill>
              </a:rPr>
              <a:t> MSE, PSNR, SSIM, LPIPS, RMSE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b="1" lang="en" sz="1600">
                <a:solidFill>
                  <a:schemeClr val="dk1"/>
                </a:solidFill>
              </a:rPr>
              <a:t>Similarity Measures:</a:t>
            </a:r>
            <a:r>
              <a:rPr lang="en" sz="1600">
                <a:solidFill>
                  <a:schemeClr val="dk1"/>
                </a:solidFill>
              </a:rPr>
              <a:t> NCC, SC, UQI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b="1" lang="en" sz="1600">
                <a:solidFill>
                  <a:schemeClr val="dk1"/>
                </a:solidFill>
              </a:rPr>
              <a:t>Difference/Error Metrics:</a:t>
            </a:r>
            <a:r>
              <a:rPr lang="en" sz="1600">
                <a:solidFill>
                  <a:schemeClr val="dk1"/>
                </a:solidFill>
              </a:rPr>
              <a:t> AD, MID, NAE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b="1" lang="en" sz="1600">
                <a:solidFill>
                  <a:schemeClr val="dk1"/>
                </a:solidFill>
              </a:rPr>
              <a:t>Steganography-Specific Metrics:</a:t>
            </a:r>
            <a:r>
              <a:rPr lang="en" sz="1600">
                <a:solidFill>
                  <a:schemeClr val="dk1"/>
                </a:solidFill>
              </a:rPr>
              <a:t> NPCR, UACI, BACI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S. A. Baowidan, A. Alamer, M. Hassan, and A. Yousaf, “Unlocking cryptographic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strength: Innovative group action and galois field techniques for optimal non-linear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component generation in block ciphers,”2023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4294967295" type="title"/>
          </p:nvPr>
        </p:nvSpPr>
        <p:spPr>
          <a:xfrm>
            <a:off x="651325" y="293000"/>
            <a:ext cx="468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OUTLINE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786500" y="1174600"/>
            <a:ext cx="69003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LITERATURE REVIEW  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CONTRIBUTIONS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PROPOSED APPROACH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EXPERIMENTS &amp; RESULTS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b="0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/>
        </p:nvSpPr>
        <p:spPr>
          <a:xfrm>
            <a:off x="360200" y="886075"/>
            <a:ext cx="80394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Beta Tuning Results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3"/>
          <p:cNvSpPr txBox="1"/>
          <p:nvPr/>
        </p:nvSpPr>
        <p:spPr>
          <a:xfrm>
            <a:off x="389000" y="1707300"/>
            <a:ext cx="7981800" cy="3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Hyperparameter </a:t>
            </a:r>
            <a:r>
              <a:rPr b="1" lang="en" sz="1800">
                <a:solidFill>
                  <a:schemeClr val="dk1"/>
                </a:solidFill>
              </a:rPr>
              <a:t>β</a:t>
            </a:r>
            <a:r>
              <a:rPr lang="en" sz="1800">
                <a:solidFill>
                  <a:schemeClr val="dk1"/>
                </a:solidFill>
              </a:rPr>
              <a:t> balances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secret recovery vs.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cover distortion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Optimum observed at </a:t>
            </a:r>
            <a:r>
              <a:rPr b="1" lang="en" sz="1800">
                <a:solidFill>
                  <a:schemeClr val="dk1"/>
                </a:solidFill>
              </a:rPr>
              <a:t>β = 1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MSE = 0.0098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SSIM = 0.9134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3" name="Google Shape;323;p43" title="MSE_SSI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125" y="1659475"/>
            <a:ext cx="4927398" cy="293652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3"/>
          <p:cNvSpPr txBox="1"/>
          <p:nvPr/>
        </p:nvSpPr>
        <p:spPr>
          <a:xfrm>
            <a:off x="360200" y="122475"/>
            <a:ext cx="7981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/>
        </p:nvSpPr>
        <p:spPr>
          <a:xfrm>
            <a:off x="381800" y="172900"/>
            <a:ext cx="8277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Alpha Tuning Results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367400" y="720375"/>
            <a:ext cx="82770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Alpha controls weight between </a:t>
            </a:r>
            <a:r>
              <a:rPr b="1" lang="en" sz="1800">
                <a:solidFill>
                  <a:schemeClr val="dk1"/>
                </a:solidFill>
              </a:rPr>
              <a:t>MSE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b="1" lang="en" sz="1800">
                <a:solidFill>
                  <a:schemeClr val="dk1"/>
                </a:solidFill>
              </a:rPr>
              <a:t>SSIM</a:t>
            </a:r>
            <a:r>
              <a:rPr lang="en" sz="1800">
                <a:solidFill>
                  <a:schemeClr val="dk1"/>
                </a:solidFill>
              </a:rPr>
              <a:t> in loss function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Optimum range found: </a:t>
            </a:r>
            <a:r>
              <a:rPr b="1" lang="en" sz="1800">
                <a:solidFill>
                  <a:schemeClr val="dk1"/>
                </a:solidFill>
              </a:rPr>
              <a:t>α ≈ 0.5–0.8 (better trade off )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1" name="Google Shape;331;p44" title="MSE_ALPH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925" y="1848825"/>
            <a:ext cx="4026899" cy="277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4" title="SSIM_APLH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75" y="1848825"/>
            <a:ext cx="3544276" cy="277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/>
        </p:nvSpPr>
        <p:spPr>
          <a:xfrm>
            <a:off x="381800" y="172900"/>
            <a:ext cx="8277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Observations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367400" y="720375"/>
            <a:ext cx="82770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Loss decreases steadily up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</a:t>
            </a:r>
            <a:r>
              <a:rPr b="1" lang="en" sz="1800">
                <a:solidFill>
                  <a:schemeClr val="dk1"/>
                </a:solidFill>
              </a:rPr>
              <a:t>70 epochs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Further training (80/90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epochs) </a:t>
            </a:r>
            <a:r>
              <a:rPr b="1" lang="en" sz="1800">
                <a:solidFill>
                  <a:schemeClr val="dk1"/>
                </a:solidFill>
              </a:rPr>
              <a:t>increased loss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due to </a:t>
            </a:r>
            <a:r>
              <a:rPr b="1" lang="en" sz="1800">
                <a:solidFill>
                  <a:schemeClr val="dk1"/>
                </a:solidFill>
              </a:rPr>
              <a:t>overfitting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Optimal training was found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 </a:t>
            </a:r>
            <a:r>
              <a:rPr b="1" lang="en" sz="1800">
                <a:solidFill>
                  <a:schemeClr val="dk1"/>
                </a:solidFill>
              </a:rPr>
              <a:t>70 epochs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(Loss ≈ 0.1109).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9" name="Google Shape;339;p45" title="epoch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875" y="874500"/>
            <a:ext cx="5268127" cy="3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/>
        </p:nvSpPr>
        <p:spPr>
          <a:xfrm>
            <a:off x="367400" y="158475"/>
            <a:ext cx="83205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Variant Comparison Table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45" name="Google Shape;345;p46"/>
          <p:cNvGraphicFramePr/>
          <p:nvPr/>
        </p:nvGraphicFramePr>
        <p:xfrm>
          <a:off x="938100" y="69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{DE9AEB36-B8C4-456C-BEF6-041E6C4E4CD0}</a:tableStyleId>
              </a:tblPr>
              <a:tblGrid>
                <a:gridCol w="738250"/>
                <a:gridCol w="3554925"/>
                <a:gridCol w="795900"/>
                <a:gridCol w="860700"/>
                <a:gridCol w="745475"/>
                <a:gridCol w="788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Architecture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PSNR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LPIPS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Residual-Enhanced Multi-Kernel 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Leaky ReLU-Based Multi-Kernel 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GELU Activation-Based Multi-Kernel 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SE Attention Blocks (Squeeze-and-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Excitation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15.30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CBAM Attention- Infused 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0.0365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Atrous Convolutions in Hiding Network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U-Net Inspired Reveal Network (Extended Metrics)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24.78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Proposed Model (Best Performing)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/>
        </p:nvSpPr>
        <p:spPr>
          <a:xfrm>
            <a:off x="381800" y="201700"/>
            <a:ext cx="8342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</a:t>
            </a: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Between Base and Proposed Model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1" name="Google Shape;351;p47"/>
          <p:cNvGraphicFramePr/>
          <p:nvPr/>
        </p:nvGraphicFramePr>
        <p:xfrm>
          <a:off x="933350" y="84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{DE9AEB36-B8C4-456C-BEF6-041E6C4E4CD0}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Proposed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0.0123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PSNR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LPIPS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0.1573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0.0994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UQI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0.8891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/>
        </p:nvSpPr>
        <p:spPr>
          <a:xfrm>
            <a:off x="374600" y="172900"/>
            <a:ext cx="83061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 Between Base and Proposed Model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7" name="Google Shape;357;p4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{DE9AEB36-B8C4-456C-BEF6-041E6C4E4CD0}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Proposed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-0.0051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-0.0062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NPCR(%)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UACI(%)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BACI(%)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360200" y="201700"/>
            <a:ext cx="85437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49"/>
          <p:cNvSpPr txBox="1"/>
          <p:nvPr/>
        </p:nvSpPr>
        <p:spPr>
          <a:xfrm>
            <a:off x="360200" y="165675"/>
            <a:ext cx="8111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 Visualization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575" y="1268875"/>
            <a:ext cx="46005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/>
        </p:nvSpPr>
        <p:spPr>
          <a:xfrm>
            <a:off x="345775" y="165675"/>
            <a:ext cx="86805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Steganalysis Resistance Evaluation: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70" name="Google Shape;370;p50"/>
          <p:cNvGraphicFramePr/>
          <p:nvPr/>
        </p:nvGraphicFramePr>
        <p:xfrm>
          <a:off x="916475" y="26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{DE9AEB36-B8C4-456C-BEF6-041E6C4E4CD0}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r>
                        <a:rPr lang="en"/>
                        <a:t>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Detection Score (%)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Std Deviation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LSB Embedded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±5.1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±3.4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Proposed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±2.8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50"/>
          <p:cNvSpPr txBox="1"/>
          <p:nvPr/>
        </p:nvSpPr>
        <p:spPr>
          <a:xfrm>
            <a:off x="475450" y="756400"/>
            <a:ext cx="79818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Tested our stego images against StegExpose.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StegExpose analyzes statistical deviations in pixel patterns using features like RS analysis, Sample Pairs, Chi-square attack, PSA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/>
        </p:nvSpPr>
        <p:spPr>
          <a:xfrm>
            <a:off x="338575" y="115250"/>
            <a:ext cx="86589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51"/>
          <p:cNvSpPr txBox="1"/>
          <p:nvPr/>
        </p:nvSpPr>
        <p:spPr>
          <a:xfrm>
            <a:off x="396200" y="669950"/>
            <a:ext cx="8378100" cy="4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Successfully designed a deep learning-based model for </a:t>
            </a:r>
            <a:r>
              <a:rPr b="1" lang="en" sz="1800">
                <a:solidFill>
                  <a:schemeClr val="dk1"/>
                </a:solidFill>
              </a:rPr>
              <a:t>image-to-image steganography</a:t>
            </a:r>
            <a:r>
              <a:rPr lang="en" sz="1800">
                <a:solidFill>
                  <a:schemeClr val="dk1"/>
                </a:solidFill>
              </a:rPr>
              <a:t> that securely hides a secret image within a cover image.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Proposed architecture leverages </a:t>
            </a:r>
            <a:r>
              <a:rPr b="1" lang="en" sz="1800">
                <a:solidFill>
                  <a:schemeClr val="dk1"/>
                </a:solidFill>
              </a:rPr>
              <a:t>multi-kernel convolutions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b="1" lang="en" sz="1800">
                <a:solidFill>
                  <a:schemeClr val="dk1"/>
                </a:solidFill>
              </a:rPr>
              <a:t>GELU activations</a:t>
            </a:r>
            <a:r>
              <a:rPr lang="en" sz="1800">
                <a:solidFill>
                  <a:schemeClr val="dk1"/>
                </a:solidFill>
              </a:rPr>
              <a:t>, and </a:t>
            </a:r>
            <a:r>
              <a:rPr b="1" lang="en" sz="1800">
                <a:solidFill>
                  <a:schemeClr val="dk1"/>
                </a:solidFill>
              </a:rPr>
              <a:t>residual connections</a:t>
            </a:r>
            <a:r>
              <a:rPr lang="en" sz="1800">
                <a:solidFill>
                  <a:schemeClr val="dk1"/>
                </a:solidFill>
              </a:rPr>
              <a:t> to achieve high-quality embedding and recovery.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Achieved strong performance across key metrics (MSE, SSIM, PSNR, LPIPS) with optimal trade-off controlled by a </a:t>
            </a:r>
            <a:r>
              <a:rPr b="1" lang="en" sz="1800">
                <a:solidFill>
                  <a:schemeClr val="dk1"/>
                </a:solidFill>
              </a:rPr>
              <a:t>custom loss function</a:t>
            </a:r>
            <a:r>
              <a:rPr lang="en" sz="1800">
                <a:solidFill>
                  <a:schemeClr val="dk1"/>
                </a:solidFill>
              </a:rPr>
              <a:t>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Demonstrated robustness against steganalysis tools like </a:t>
            </a:r>
            <a:r>
              <a:rPr b="1" lang="en" sz="1800">
                <a:solidFill>
                  <a:schemeClr val="dk1"/>
                </a:solidFill>
              </a:rPr>
              <a:t>StegExpose</a:t>
            </a:r>
            <a:r>
              <a:rPr lang="en" sz="1800">
                <a:solidFill>
                  <a:schemeClr val="dk1"/>
                </a:solidFill>
              </a:rPr>
              <a:t>, ensuring practical security in real-world scenarios.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/>
        </p:nvSpPr>
        <p:spPr>
          <a:xfrm>
            <a:off x="577675" y="236650"/>
            <a:ext cx="75030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work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2"/>
          <p:cNvSpPr txBox="1"/>
          <p:nvPr/>
        </p:nvSpPr>
        <p:spPr>
          <a:xfrm>
            <a:off x="786500" y="960475"/>
            <a:ext cx="67233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Embedding Multiple Secret Images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nhancing Steganalysis Resistance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Lightweight Optimization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❖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Security-Driven Loss Functions considering more parameters</a:t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4294967295" type="title"/>
          </p:nvPr>
        </p:nvSpPr>
        <p:spPr>
          <a:xfrm>
            <a:off x="490000" y="392575"/>
            <a:ext cx="5878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6"/>
          <p:cNvSpPr txBox="1"/>
          <p:nvPr>
            <p:ph idx="4294967295" type="body"/>
          </p:nvPr>
        </p:nvSpPr>
        <p:spPr>
          <a:xfrm>
            <a:off x="552250" y="1132338"/>
            <a:ext cx="8047500" cy="3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0" y="0"/>
            <a:ext cx="7380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16200" y="4452725"/>
            <a:ext cx="7595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792425" y="1361650"/>
            <a:ext cx="6508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Steganography</a:t>
            </a:r>
            <a:r>
              <a:rPr lang="en" sz="1800">
                <a:solidFill>
                  <a:schemeClr val="dk1"/>
                </a:solidFill>
              </a:rPr>
              <a:t> is the art of hiding information within digital media to ensure covert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communication.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Deep learning opens new possibilities by learning robust features for data hiding and recovery.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Our focus: Securely embed an image into an image using a </a:t>
            </a:r>
            <a:r>
              <a:rPr b="1" lang="en" sz="1800">
                <a:solidFill>
                  <a:schemeClr val="dk1"/>
                </a:solidFill>
              </a:rPr>
              <a:t>multi-kernel CNN architecture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538075" y="2970338"/>
            <a:ext cx="2612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250075" y="2970350"/>
            <a:ext cx="16956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5044975" y="2970325"/>
            <a:ext cx="2612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7479250" y="2970350"/>
            <a:ext cx="11205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idx="4294967295" type="title"/>
          </p:nvPr>
        </p:nvSpPr>
        <p:spPr>
          <a:xfrm>
            <a:off x="490000" y="302000"/>
            <a:ext cx="5878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389" name="Google Shape;389;p53"/>
          <p:cNvSpPr txBox="1"/>
          <p:nvPr/>
        </p:nvSpPr>
        <p:spPr>
          <a:xfrm>
            <a:off x="0" y="0"/>
            <a:ext cx="7380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3"/>
          <p:cNvSpPr txBox="1"/>
          <p:nvPr>
            <p:ph idx="4294967295" type="body"/>
          </p:nvPr>
        </p:nvSpPr>
        <p:spPr>
          <a:xfrm>
            <a:off x="421050" y="1192250"/>
            <a:ext cx="8066100" cy="4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461050" y="1001325"/>
            <a:ext cx="81330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K. B. Raja, C. R. Chowdary, K. R. Venugopal, and L. M. Patnaik, “Robust image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adaptive steganography using least significant bit substitution,” International Journal of Computer Science and Network Security, vol. 7, no. 11, pp. 172–179, 2007.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L. Baisa and G. Balachandran, “Steganography using discrete cosine transform,” International Journal of Computer Applications, vol. 108, no. 2, pp. 17–20, 2014.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M. A. Siddiqui and M. A. Khan, “Image steganography using discrete wavelet trans-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 with enhanced security features,” International Journal of Computer Applications,vol. 49, no. 12, pp. 1–6, 2012.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A. Westfeld, “F5—a steganographic algorithm: High capacity despite better steganalysis,” in Proceedings of the 4th International Workshop on Information Hiding, pp. 289–302, Springer, 2001.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idx="4294967295" type="title"/>
          </p:nvPr>
        </p:nvSpPr>
        <p:spPr>
          <a:xfrm>
            <a:off x="490000" y="302000"/>
            <a:ext cx="5878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0" y="0"/>
            <a:ext cx="7380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4"/>
          <p:cNvSpPr txBox="1"/>
          <p:nvPr>
            <p:ph idx="4294967295" type="body"/>
          </p:nvPr>
        </p:nvSpPr>
        <p:spPr>
          <a:xfrm>
            <a:off x="421050" y="1192250"/>
            <a:ext cx="8066100" cy="4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54"/>
          <p:cNvSpPr txBox="1"/>
          <p:nvPr/>
        </p:nvSpPr>
        <p:spPr>
          <a:xfrm>
            <a:off x="490000" y="1073350"/>
            <a:ext cx="81330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J. Wang, X. Jia, X. Kang, and Y.-Q. Shi, “A cover selection hevc video steganography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based on intra prediction mode,” IEEE Access, 2019.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S. Baluja, “Hiding images within images,” IEEE Transactions on Pattern Analysis and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Machine Intelligence, vol. 42, no. 7, pp. 1685–1697, 2020.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S. A. Baowidan, A. Alamer, M. Hassan, and A. Yousaf, “Unlocking cryptographic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strength: Innovative group action and galois field techniques for optimal non-linear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component generation in block ciphers,” Symmetry, 2024.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❖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G. A. V and G. D. Devanagavi, “Gamma statistic kakutani fixed point and equilibrium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generative adversarial network based secure steganography,” Journal of Intelligent &amp; Fuzzy Systems, 2023. Manuscript Draft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idx="4294967295" type="title"/>
          </p:nvPr>
        </p:nvSpPr>
        <p:spPr>
          <a:xfrm>
            <a:off x="3002975" y="981900"/>
            <a:ext cx="40353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5"/>
          <p:cNvSpPr txBox="1"/>
          <p:nvPr/>
        </p:nvSpPr>
        <p:spPr>
          <a:xfrm>
            <a:off x="1503300" y="2146850"/>
            <a:ext cx="64551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Submitted By:</a:t>
            </a:r>
            <a:b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Shardul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Nalode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(23410104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 the Guidance of:</a:t>
            </a:r>
            <a:b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Dr.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Pinaki Mitra</a:t>
            </a:r>
            <a:r>
              <a:rPr b="0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(CSE Dept, IIT Guwahati)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Indian Institute of Technology, Guwahati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4294967295" type="body"/>
          </p:nvPr>
        </p:nvSpPr>
        <p:spPr>
          <a:xfrm>
            <a:off x="361200" y="603400"/>
            <a:ext cx="84216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800"/>
              <a:t>Traditional Methods</a:t>
            </a:r>
            <a:r>
              <a:rPr b="1" lang="en" sz="1600"/>
              <a:t>: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LSB Substitution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Simple bit manipulation, but vulnerable to attacks.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PVD, DCT, DWT Embedding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Improve robustness but suffer from limited payload or higher   distortion.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F5 Algorithm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Uses matrix encoding for higher efficiency but has detectability issues.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➢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GAN-based models (e.g., SteganoGAN) uses general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adversarial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training but are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resource-intensive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unstable to train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 b="1" sz="1800"/>
          </a:p>
        </p:txBody>
      </p:sp>
      <p:sp>
        <p:nvSpPr>
          <p:cNvPr id="220" name="Google Shape;220;p27"/>
          <p:cNvSpPr txBox="1"/>
          <p:nvPr/>
        </p:nvSpPr>
        <p:spPr>
          <a:xfrm>
            <a:off x="1354450" y="3810800"/>
            <a:ext cx="7570500" cy="1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K. B. Raja, C. R. Chowdary, K. R. Venugopal, and L. M. Patnaik, “Robust image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adaptive steganography using least significant bit substitution,”2007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L. Baisa and G. Balachandran, “Steganography using discrete cosine transform,”2014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J. Wang, X. Jia, X. Kang, and Y.-Q. Shi, “A cover selection hevc video steganography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based on intra prediction mode,”2019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S. Baluja, “Hiding images within images,” 2020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7"/>
          <p:cNvSpPr txBox="1"/>
          <p:nvPr>
            <p:ph idx="4294967295" type="title"/>
          </p:nvPr>
        </p:nvSpPr>
        <p:spPr>
          <a:xfrm>
            <a:off x="629025" y="44950"/>
            <a:ext cx="53079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LITERATURE REVIEW</a:t>
            </a:r>
            <a:endParaRPr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4294967295" type="title"/>
          </p:nvPr>
        </p:nvSpPr>
        <p:spPr>
          <a:xfrm>
            <a:off x="411850" y="285525"/>
            <a:ext cx="7726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2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0" y="0"/>
            <a:ext cx="7380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90000" y="4618200"/>
            <a:ext cx="75705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836650" y="966225"/>
            <a:ext cx="730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Develop a </a:t>
            </a:r>
            <a:r>
              <a:rPr b="1" lang="en" sz="1800">
                <a:solidFill>
                  <a:schemeClr val="dk1"/>
                </a:solidFill>
              </a:rPr>
              <a:t>neural network-based steganography system</a:t>
            </a:r>
            <a:r>
              <a:rPr lang="en" sz="1800">
                <a:solidFill>
                  <a:schemeClr val="dk1"/>
                </a:solidFill>
              </a:rPr>
              <a:t> to embed secret image into cover images.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Ensure the </a:t>
            </a:r>
            <a:r>
              <a:rPr b="1" lang="en" sz="1800">
                <a:solidFill>
                  <a:schemeClr val="dk1"/>
                </a:solidFill>
              </a:rPr>
              <a:t>embedded (stego) image</a:t>
            </a:r>
            <a:r>
              <a:rPr lang="en" sz="1800">
                <a:solidFill>
                  <a:schemeClr val="dk1"/>
                </a:solidFill>
              </a:rPr>
              <a:t> remains visually indistinguishable from the original.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Guarantee </a:t>
            </a:r>
            <a:r>
              <a:rPr b="1" lang="en" sz="1800">
                <a:solidFill>
                  <a:schemeClr val="dk1"/>
                </a:solidFill>
              </a:rPr>
              <a:t>accurate recovery</a:t>
            </a:r>
            <a:r>
              <a:rPr lang="en" sz="1800">
                <a:solidFill>
                  <a:schemeClr val="dk1"/>
                </a:solidFill>
              </a:rPr>
              <a:t> of the hidden data 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Evaluate performance using </a:t>
            </a:r>
            <a:r>
              <a:rPr b="1" lang="en" sz="1800">
                <a:solidFill>
                  <a:schemeClr val="dk1"/>
                </a:solidFill>
              </a:rPr>
              <a:t>quantitative metrics</a:t>
            </a:r>
            <a:r>
              <a:rPr lang="en" sz="1800">
                <a:solidFill>
                  <a:schemeClr val="dk1"/>
                </a:solidFill>
              </a:rPr>
              <a:t> like SSIM, MSE, PSNR, and LPIPS.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3918525" y="1371125"/>
            <a:ext cx="1844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 rot="10800000">
            <a:off x="7134150" y="1628650"/>
            <a:ext cx="1294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4214200" y="1635250"/>
            <a:ext cx="41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idx="4294967295" type="title"/>
          </p:nvPr>
        </p:nvSpPr>
        <p:spPr>
          <a:xfrm>
            <a:off x="490000" y="392575"/>
            <a:ext cx="5878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CONTRIBUTIONS</a:t>
            </a:r>
            <a:endParaRPr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29"/>
          <p:cNvSpPr txBox="1"/>
          <p:nvPr>
            <p:ph idx="4294967295" type="body"/>
          </p:nvPr>
        </p:nvSpPr>
        <p:spPr>
          <a:xfrm>
            <a:off x="490000" y="828925"/>
            <a:ext cx="7871700" cy="30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We propose a novel neural network-based framework for image-to-image embedding, addressing accuracy and robustness—challenges overlooked in prior steganography approaches.</a:t>
            </a:r>
            <a:endParaRPr sz="1800"/>
          </a:p>
          <a:p>
            <a:pPr indent="-3429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Designed a </a:t>
            </a:r>
            <a:r>
              <a:rPr b="1" lang="en" sz="1800"/>
              <a:t>custom loss function </a:t>
            </a:r>
            <a:r>
              <a:rPr lang="en" sz="1800"/>
              <a:t>to balance pixel-level accuracy and structural similarity, enabling better visual quality and secret recovery.</a:t>
            </a:r>
            <a:endParaRPr sz="1800"/>
          </a:p>
          <a:p>
            <a:pPr indent="-3429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Our proposed model achieves high imperceptibility, making the stego images resistant to detection by modern steganalysis tools like StegExpose, with consistently low detection scores.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r>
              <a:t/>
            </a:r>
            <a:endParaRPr b="1" sz="1800"/>
          </a:p>
        </p:txBody>
      </p:sp>
      <p:sp>
        <p:nvSpPr>
          <p:cNvPr id="239" name="Google Shape;239;p29"/>
          <p:cNvSpPr txBox="1"/>
          <p:nvPr/>
        </p:nvSpPr>
        <p:spPr>
          <a:xfrm>
            <a:off x="0" y="0"/>
            <a:ext cx="7380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idx="4294967295" type="title"/>
          </p:nvPr>
        </p:nvSpPr>
        <p:spPr>
          <a:xfrm>
            <a:off x="2609275" y="1968500"/>
            <a:ext cx="4462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 PROPOSED APPROACH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idx="4294967295" type="title"/>
          </p:nvPr>
        </p:nvSpPr>
        <p:spPr>
          <a:xfrm>
            <a:off x="569025" y="252525"/>
            <a:ext cx="58788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540275" y="886075"/>
            <a:ext cx="75567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Three-part architecture: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Preparation Network</a:t>
            </a:r>
            <a:r>
              <a:rPr lang="en" sz="1800">
                <a:solidFill>
                  <a:schemeClr val="dk1"/>
                </a:solidFill>
              </a:rPr>
              <a:t> – convert the secret image into feature </a:t>
            </a:r>
            <a:r>
              <a:rPr lang="en" sz="1800">
                <a:solidFill>
                  <a:schemeClr val="dk1"/>
                </a:solidFill>
              </a:rPr>
              <a:t>representation</a:t>
            </a:r>
            <a:r>
              <a:rPr lang="en" sz="1800">
                <a:solidFill>
                  <a:schemeClr val="dk1"/>
                </a:solidFill>
              </a:rPr>
              <a:t>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Hiding Network</a:t>
            </a:r>
            <a:r>
              <a:rPr lang="en" sz="1800">
                <a:solidFill>
                  <a:schemeClr val="dk1"/>
                </a:solidFill>
              </a:rPr>
              <a:t> – embeds secret features into the cover image.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Reveal Network</a:t>
            </a:r>
            <a:r>
              <a:rPr lang="en" sz="1800">
                <a:solidFill>
                  <a:schemeClr val="dk1"/>
                </a:solidFill>
              </a:rPr>
              <a:t> – extracts the secret image from the stego image.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2" title="Proposed_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25" y="116375"/>
            <a:ext cx="7867650" cy="45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/>
        </p:nvSpPr>
        <p:spPr>
          <a:xfrm>
            <a:off x="2823900" y="4711275"/>
            <a:ext cx="30111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Workflow of proposed model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