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7/19/2020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statista.com/statistics/607612/worldwide-artificial-intelligence-for-enterprise-applic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statista.com/statistics/747775/worldwide-reasons-for-adopting-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impact of AI and deep learning</a:t>
            </a:r>
            <a:endParaRPr lang="en-IN" dirty="0"/>
          </a:p>
        </p:txBody>
      </p:sp>
      <p:sp>
        <p:nvSpPr>
          <p:cNvPr id="4" name="Content Placeholder 3"/>
          <p:cNvSpPr>
            <a:spLocks noGrp="1"/>
          </p:cNvSpPr>
          <p:nvPr>
            <p:ph idx="1"/>
          </p:nvPr>
        </p:nvSpPr>
        <p:spPr>
          <a:xfrm>
            <a:off x="581193" y="2251495"/>
            <a:ext cx="5155374" cy="4150768"/>
          </a:xfrm>
        </p:spPr>
        <p:txBody>
          <a:bodyPr>
            <a:normAutofit/>
          </a:bodyPr>
          <a:lstStyle/>
          <a:p>
            <a:pPr marL="0" indent="0">
              <a:buNone/>
            </a:pPr>
            <a:r>
              <a:rPr lang="en-US" b="1" dirty="0" smtClean="0"/>
              <a:t>		</a:t>
            </a:r>
          </a:p>
          <a:p>
            <a:pPr marL="0" indent="0">
              <a:buNone/>
            </a:pPr>
            <a:endParaRPr lang="en-US" b="1" dirty="0" smtClean="0"/>
          </a:p>
          <a:p>
            <a:pPr marL="0" indent="0">
              <a:buNone/>
            </a:pPr>
            <a:r>
              <a:rPr lang="en-US" sz="1700" b="1" dirty="0" smtClean="0"/>
              <a:t>There </a:t>
            </a:r>
            <a:r>
              <a:rPr lang="en-US" sz="1700" b="1" dirty="0"/>
              <a:t>has been a 14X increase in the number of active AI startups since 2000</a:t>
            </a:r>
            <a:r>
              <a:rPr lang="en-US" sz="1700" b="1" dirty="0" smtClean="0"/>
              <a:t>:</a:t>
            </a:r>
          </a:p>
          <a:p>
            <a:pPr marL="0" indent="0">
              <a:buNone/>
            </a:pPr>
            <a:r>
              <a:rPr lang="en-US" sz="1700" dirty="0" smtClean="0"/>
              <a:t>	</a:t>
            </a:r>
            <a:r>
              <a:rPr lang="en-US" sz="1700" dirty="0" err="1" smtClean="0"/>
              <a:t>Crunchbase</a:t>
            </a:r>
            <a:r>
              <a:rPr lang="en-US" sz="1700" dirty="0"/>
              <a:t>, VentureSource, and Sand Hill Econometrics were also used for completing this analysis with AI startups in </a:t>
            </a:r>
            <a:r>
              <a:rPr lang="en-US" sz="1700" dirty="0" err="1"/>
              <a:t>Crunchbase</a:t>
            </a:r>
            <a:r>
              <a:rPr lang="en-US" sz="1700" dirty="0"/>
              <a:t> cross-referenced to venture-backed companies in the VentureSource database. Any venture-backed companies from the </a:t>
            </a:r>
            <a:r>
              <a:rPr lang="en-US" sz="1700" dirty="0" err="1"/>
              <a:t>Crunchbase</a:t>
            </a:r>
            <a:r>
              <a:rPr lang="en-US" sz="1700" dirty="0"/>
              <a:t> list that were identified in the VentureSource database were included</a:t>
            </a:r>
            <a:r>
              <a:rPr lang="en-US" sz="1700" dirty="0" smtClean="0"/>
              <a:t>.</a:t>
            </a:r>
          </a:p>
          <a:p>
            <a:pPr marL="0" indent="0">
              <a:buNone/>
            </a:pPr>
            <a:endParaRPr lang="en-US" b="1" dirty="0" smtClean="0"/>
          </a:p>
          <a:p>
            <a:pPr marL="0" indent="0">
              <a:buNone/>
            </a:pPr>
            <a:endParaRPr lang="en-US" b="1" dirty="0"/>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899" y="2251495"/>
            <a:ext cx="5218980" cy="4150768"/>
          </a:xfrm>
          <a:prstGeom prst="rect">
            <a:avLst/>
          </a:prstGeom>
        </p:spPr>
      </p:pic>
    </p:spTree>
    <p:extLst>
      <p:ext uri="{BB962C8B-B14F-4D97-AF65-F5344CB8AC3E}">
        <p14:creationId xmlns:p14="http://schemas.microsoft.com/office/powerpoint/2010/main" val="3137876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impact of AI and deep learning</a:t>
            </a:r>
            <a:endParaRPr lang="en-IN" dirty="0"/>
          </a:p>
        </p:txBody>
      </p:sp>
      <p:sp>
        <p:nvSpPr>
          <p:cNvPr id="4" name="Content Placeholder 3"/>
          <p:cNvSpPr>
            <a:spLocks noGrp="1"/>
          </p:cNvSpPr>
          <p:nvPr>
            <p:ph idx="1"/>
          </p:nvPr>
        </p:nvSpPr>
        <p:spPr>
          <a:xfrm>
            <a:off x="581192" y="2191108"/>
            <a:ext cx="5155374" cy="4582091"/>
          </a:xfrm>
        </p:spPr>
        <p:txBody>
          <a:bodyPr>
            <a:normAutofit/>
          </a:bodyPr>
          <a:lstStyle/>
          <a:p>
            <a:pPr marL="0" indent="0">
              <a:buNone/>
            </a:pPr>
            <a:r>
              <a:rPr lang="en-US" b="1" dirty="0" smtClean="0"/>
              <a:t>		</a:t>
            </a:r>
          </a:p>
          <a:p>
            <a:pPr marL="0" indent="0">
              <a:buNone/>
            </a:pPr>
            <a:endParaRPr lang="en-US" b="1" dirty="0"/>
          </a:p>
          <a:p>
            <a:pPr marL="0" indent="0">
              <a:buNone/>
            </a:pPr>
            <a:endParaRPr lang="en-US" b="1" dirty="0" smtClean="0"/>
          </a:p>
          <a:p>
            <a:pPr marL="0" indent="0">
              <a:buNone/>
            </a:pPr>
            <a:endParaRPr lang="en-US" b="1" dirty="0"/>
          </a:p>
          <a:p>
            <a:pPr marL="0" indent="0">
              <a:buNone/>
            </a:pPr>
            <a:r>
              <a:rPr lang="en-US" sz="1700" b="1" dirty="0"/>
              <a:t>Error rates for image labeling have fallen from 28.5% to below 2.5% since 2010 </a:t>
            </a:r>
            <a:endParaRPr lang="en-US" sz="1700" b="1" dirty="0" smtClean="0"/>
          </a:p>
          <a:p>
            <a:pPr marL="0" indent="0">
              <a:buNone/>
            </a:pPr>
            <a:r>
              <a:rPr lang="en-US" dirty="0" smtClean="0"/>
              <a:t>	</a:t>
            </a:r>
            <a:r>
              <a:rPr lang="en-US" sz="1700" dirty="0"/>
              <a:t> AI’s inflection point for Object Detection task of the Large Scale Visual Recognition Challenge (LSVRC) Competition occurred in 2014. On this specific test, AI is now more accurate than human These findings are from the competition data from the leaderboards for each LSVRC competition hosted on the ImageNet website.</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3970" y="2191108"/>
            <a:ext cx="5106838" cy="3873260"/>
          </a:xfrm>
          <a:prstGeom prst="rect">
            <a:avLst/>
          </a:prstGeom>
        </p:spPr>
      </p:pic>
    </p:spTree>
    <p:extLst>
      <p:ext uri="{BB962C8B-B14F-4D97-AF65-F5344CB8AC3E}">
        <p14:creationId xmlns:p14="http://schemas.microsoft.com/office/powerpoint/2010/main" val="62921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impact of AI and deep learning</a:t>
            </a:r>
            <a:endParaRPr lang="en-IN" dirty="0"/>
          </a:p>
        </p:txBody>
      </p:sp>
      <p:sp>
        <p:nvSpPr>
          <p:cNvPr id="4" name="Content Placeholder 3"/>
          <p:cNvSpPr>
            <a:spLocks noGrp="1"/>
          </p:cNvSpPr>
          <p:nvPr>
            <p:ph idx="1"/>
          </p:nvPr>
        </p:nvSpPr>
        <p:spPr>
          <a:xfrm>
            <a:off x="581192" y="2191108"/>
            <a:ext cx="4111578" cy="4347715"/>
          </a:xfrm>
        </p:spPr>
        <p:txBody>
          <a:bodyPr>
            <a:normAutofit fontScale="77500" lnSpcReduction="20000"/>
          </a:bodyPr>
          <a:lstStyle/>
          <a:p>
            <a:pPr marL="0" indent="0">
              <a:buNone/>
            </a:pPr>
            <a:r>
              <a:rPr lang="en-US" b="1" dirty="0" smtClean="0"/>
              <a:t>		</a:t>
            </a:r>
          </a:p>
          <a:p>
            <a:pPr marL="0" indent="0">
              <a:buNone/>
            </a:pPr>
            <a:endParaRPr lang="en-US" b="1" dirty="0"/>
          </a:p>
          <a:p>
            <a:pPr marL="0" indent="0">
              <a:buNone/>
            </a:pPr>
            <a:endParaRPr lang="en-US" b="1" dirty="0" smtClean="0"/>
          </a:p>
          <a:p>
            <a:pPr marL="0" indent="0">
              <a:buNone/>
            </a:pPr>
            <a:endParaRPr lang="en-US" b="1" dirty="0"/>
          </a:p>
          <a:p>
            <a:pPr marL="0" indent="0">
              <a:buNone/>
            </a:pPr>
            <a:r>
              <a:rPr lang="en-US" sz="2000" b="1" dirty="0"/>
              <a:t>Global revenues from AI for enterprise applications is projected to grow from $1.62B in 2018 to $31.2B in 2025 attaining a 52.59% CAGR in the forecast period.</a:t>
            </a:r>
            <a:r>
              <a:rPr lang="en-US" sz="2000" dirty="0" smtClean="0"/>
              <a:t>	</a:t>
            </a:r>
            <a:r>
              <a:rPr lang="en-US" sz="2000" dirty="0"/>
              <a:t> </a:t>
            </a:r>
            <a:endParaRPr lang="en-US" sz="2000" dirty="0" smtClean="0"/>
          </a:p>
          <a:p>
            <a:pPr marL="0" indent="0">
              <a:buNone/>
            </a:pPr>
            <a:r>
              <a:rPr lang="en-US" sz="1700" dirty="0"/>
              <a:t>	</a:t>
            </a:r>
            <a:r>
              <a:rPr lang="en-US" sz="2000" dirty="0"/>
              <a:t>Image recognition and tagging, patient data processing, localization and mapping, predictive maintenance, use of algorithms and machine learning to predict and thwart security threats, intelligent recruitment, and HR systems are a few of the many enterprise application use cases predicted to fuel the projected rapid growth of AI in the enterprise. Source: </a:t>
            </a:r>
            <a:r>
              <a:rPr lang="en-US" sz="2000" dirty="0">
                <a:hlinkClick r:id="rId2"/>
              </a:rPr>
              <a:t>Statista.</a:t>
            </a:r>
            <a:endParaRPr lang="en-US" sz="2000"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596" y="2225615"/>
            <a:ext cx="6452212" cy="4313208"/>
          </a:xfrm>
          <a:prstGeom prst="rect">
            <a:avLst/>
          </a:prstGeom>
        </p:spPr>
      </p:pic>
    </p:spTree>
    <p:extLst>
      <p:ext uri="{BB962C8B-B14F-4D97-AF65-F5344CB8AC3E}">
        <p14:creationId xmlns:p14="http://schemas.microsoft.com/office/powerpoint/2010/main" val="304602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impact of AI and deep learning</a:t>
            </a:r>
            <a:endParaRPr lang="en-IN" dirty="0"/>
          </a:p>
        </p:txBody>
      </p:sp>
      <p:sp>
        <p:nvSpPr>
          <p:cNvPr id="4" name="Content Placeholder 3"/>
          <p:cNvSpPr>
            <a:spLocks noGrp="1"/>
          </p:cNvSpPr>
          <p:nvPr>
            <p:ph idx="1"/>
          </p:nvPr>
        </p:nvSpPr>
        <p:spPr>
          <a:xfrm>
            <a:off x="581192" y="2139351"/>
            <a:ext cx="4301359" cy="4408098"/>
          </a:xfrm>
        </p:spPr>
        <p:txBody>
          <a:bodyPr>
            <a:normAutofit/>
          </a:bodyPr>
          <a:lstStyle/>
          <a:p>
            <a:pPr marL="0" indent="0">
              <a:buNone/>
            </a:pPr>
            <a:r>
              <a:rPr lang="en-US" b="1" dirty="0" smtClean="0"/>
              <a:t>		</a:t>
            </a:r>
            <a:endParaRPr lang="en-US" b="1" dirty="0"/>
          </a:p>
          <a:p>
            <a:pPr marL="0" indent="0">
              <a:buNone/>
            </a:pPr>
            <a:r>
              <a:rPr lang="en-US" sz="1600" b="1" dirty="0"/>
              <a:t>84% of enterprises believe investing in AI will lead to greater competitive advantages</a:t>
            </a:r>
            <a:r>
              <a:rPr lang="en-US" sz="1700" dirty="0"/>
              <a:t> </a:t>
            </a:r>
            <a:endParaRPr lang="en-US" sz="1700" dirty="0" smtClean="0"/>
          </a:p>
          <a:p>
            <a:pPr marL="0" indent="0">
              <a:buNone/>
            </a:pPr>
            <a:r>
              <a:rPr lang="en-US" sz="1700" dirty="0"/>
              <a:t>	</a:t>
            </a:r>
            <a:r>
              <a:rPr lang="en-US" sz="1600" dirty="0"/>
              <a:t>75% believe that AI will open up new businesses while also providing competitors new ways to gain access to their markets. 63% believe the pressure to reduce costs will require the use of AI. Source: </a:t>
            </a:r>
            <a:r>
              <a:rPr lang="en-US" sz="1600" dirty="0">
                <a:hlinkClick r:id="rId2"/>
              </a:rPr>
              <a:t>Statista</a:t>
            </a:r>
            <a:r>
              <a:rPr lang="en-US" sz="1600" dirty="0" smtClean="0"/>
              <a:t>.</a:t>
            </a:r>
            <a:endParaRPr lang="en-US" sz="1700" dirty="0"/>
          </a:p>
          <a:p>
            <a:pPr marL="0" indent="0">
              <a:buNone/>
            </a:pPr>
            <a:endParaRPr lang="en-US" b="1" dirty="0" smtClean="0"/>
          </a:p>
          <a:p>
            <a:pPr marL="0" indent="0">
              <a:buNone/>
            </a:pPr>
            <a:endParaRPr lang="en-US" b="1" dirty="0"/>
          </a:p>
          <a:p>
            <a:pPr marL="0" indent="0">
              <a:buNone/>
            </a:pPr>
            <a:endParaRPr lang="en-US" b="1"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551" y="2055784"/>
            <a:ext cx="6728257" cy="4491665"/>
          </a:xfrm>
          <a:prstGeom prst="rect">
            <a:avLst/>
          </a:prstGeom>
        </p:spPr>
      </p:pic>
    </p:spTree>
    <p:extLst>
      <p:ext uri="{BB962C8B-B14F-4D97-AF65-F5344CB8AC3E}">
        <p14:creationId xmlns:p14="http://schemas.microsoft.com/office/powerpoint/2010/main" val="339107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impact visual inspection tool in industries</a:t>
            </a:r>
            <a:endParaRPr lang="en-IN" dirty="0"/>
          </a:p>
        </p:txBody>
      </p:sp>
      <p:sp>
        <p:nvSpPr>
          <p:cNvPr id="4" name="Content Placeholder 3"/>
          <p:cNvSpPr>
            <a:spLocks noGrp="1"/>
          </p:cNvSpPr>
          <p:nvPr>
            <p:ph idx="1"/>
          </p:nvPr>
        </p:nvSpPr>
        <p:spPr>
          <a:xfrm>
            <a:off x="581192" y="2001327"/>
            <a:ext cx="5155374" cy="3890515"/>
          </a:xfrm>
        </p:spPr>
        <p:txBody>
          <a:bodyPr>
            <a:normAutofit/>
          </a:bodyPr>
          <a:lstStyle/>
          <a:p>
            <a:pPr marL="0" indent="0">
              <a:buNone/>
            </a:pPr>
            <a:endParaRPr lang="en-US" b="1" dirty="0"/>
          </a:p>
          <a:p>
            <a:pPr marL="0" indent="0">
              <a:buNone/>
            </a:pPr>
            <a:r>
              <a:rPr lang="en-US" dirty="0"/>
              <a:t>Among the many industries where visual inspection is required, there are several where visual inspection is considered to be of very high consequence and is high priority activity due to the potentially high cost of any errors that may arise via inspection such as injury, fatality, loss of expensive equipment, scrapped items, rework, or a loss of customers. Such fields where visual inspection is </a:t>
            </a:r>
            <a:r>
              <a:rPr lang="en-US" dirty="0" err="1"/>
              <a:t>prioritised</a:t>
            </a:r>
            <a:r>
              <a:rPr lang="en-US" dirty="0"/>
              <a:t> include nuclear weapons, nuclear power, airport baggage screening, aircraft maintenance, food industry, medicine and pharmaceuticals</a:t>
            </a:r>
            <a:r>
              <a:rPr lang="en-US" dirty="0" smtClean="0"/>
              <a:t>.</a:t>
            </a:r>
            <a:endParaRPr lang="en-US"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57" y="2001327"/>
            <a:ext cx="5322151" cy="3605843"/>
          </a:xfrm>
          <a:prstGeom prst="rect">
            <a:avLst/>
          </a:prstGeom>
        </p:spPr>
      </p:pic>
    </p:spTree>
    <p:extLst>
      <p:ext uri="{BB962C8B-B14F-4D97-AF65-F5344CB8AC3E}">
        <p14:creationId xmlns:p14="http://schemas.microsoft.com/office/powerpoint/2010/main" val="403582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impact visual inspection tool in industries</a:t>
            </a:r>
          </a:p>
        </p:txBody>
      </p:sp>
      <p:sp>
        <p:nvSpPr>
          <p:cNvPr id="3" name="Content Placeholder 2"/>
          <p:cNvSpPr>
            <a:spLocks noGrp="1"/>
          </p:cNvSpPr>
          <p:nvPr>
            <p:ph idx="1"/>
          </p:nvPr>
        </p:nvSpPr>
        <p:spPr>
          <a:xfrm>
            <a:off x="581192" y="2415395"/>
            <a:ext cx="3964928" cy="2708695"/>
          </a:xfrm>
        </p:spPr>
        <p:txBody>
          <a:bodyPr/>
          <a:lstStyle/>
          <a:p>
            <a:r>
              <a:rPr lang="en-US" b="1" dirty="0"/>
              <a:t>Cost of </a:t>
            </a:r>
            <a:r>
              <a:rPr lang="en-US" b="1" dirty="0" err="1"/>
              <a:t>labour</a:t>
            </a:r>
            <a:r>
              <a:rPr lang="en-US" b="1" dirty="0"/>
              <a:t> </a:t>
            </a:r>
            <a:endParaRPr lang="en-US" b="1" dirty="0"/>
          </a:p>
          <a:p>
            <a:pPr marL="324000" lvl="1" indent="0">
              <a:buNone/>
            </a:pPr>
            <a:r>
              <a:rPr lang="en-US" dirty="0" smtClean="0"/>
              <a:t>		Manual </a:t>
            </a:r>
            <a:r>
              <a:rPr lang="en-US" dirty="0"/>
              <a:t>inspection remains a costly venture due to the appointment of (multiple) trained individuals. Cost-wise, manual inspection operators may be earning a yearly salary of $50,000 to $60,000.</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793" y="2001329"/>
            <a:ext cx="6780015" cy="3122762"/>
          </a:xfrm>
          <a:prstGeom prst="rect">
            <a:avLst/>
          </a:prstGeom>
        </p:spPr>
      </p:pic>
    </p:spTree>
    <p:extLst>
      <p:ext uri="{BB962C8B-B14F-4D97-AF65-F5344CB8AC3E}">
        <p14:creationId xmlns:p14="http://schemas.microsoft.com/office/powerpoint/2010/main" val="196898839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40</TotalTime>
  <Words>138</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Gill Sans MT</vt:lpstr>
      <vt:lpstr>Wingdings 2</vt:lpstr>
      <vt:lpstr>Dividend</vt:lpstr>
      <vt:lpstr>Business impact of AI and deep learning</vt:lpstr>
      <vt:lpstr>Business impact of AI and deep learning</vt:lpstr>
      <vt:lpstr>Business impact of AI and deep learning</vt:lpstr>
      <vt:lpstr>Business impact of AI and deep learning</vt:lpstr>
      <vt:lpstr>Business impact visual inspection tool in industries</vt:lpstr>
      <vt:lpstr>Business impact visual inspection tool in industries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impact of AI and deep learning</dc:title>
  <dc:creator>HARSH SHINDE</dc:creator>
  <cp:lastModifiedBy>HARSH SHINDE</cp:lastModifiedBy>
  <cp:revision>5</cp:revision>
  <dcterms:created xsi:type="dcterms:W3CDTF">2020-07-19T06:00:50Z</dcterms:created>
  <dcterms:modified xsi:type="dcterms:W3CDTF">2020-07-19T06:40:56Z</dcterms:modified>
</cp:coreProperties>
</file>