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4" r:id="rId7"/>
    <p:sldId id="265"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7DEBDA-FA72-453C-A5E9-5839275B63D9}" type="datetimeFigureOut">
              <a:rPr lang="en-US" smtClean="0"/>
              <a:t>02-May-20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C1DDDF3-AED1-45B4-86E6-31ACD2FA646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533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DEBDA-FA72-453C-A5E9-5839275B63D9}" type="datetimeFigureOut">
              <a:rPr lang="en-US" smtClean="0"/>
              <a:t>02-May-20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DDDF3-AED1-45B4-86E6-31ACD2FA646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9839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DEBDA-FA72-453C-A5E9-5839275B63D9}" type="datetimeFigureOut">
              <a:rPr lang="en-US" smtClean="0"/>
              <a:t>02-May-20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DDDF3-AED1-45B4-86E6-31ACD2FA646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055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DEBDA-FA72-453C-A5E9-5839275B63D9}" type="datetimeFigureOut">
              <a:rPr lang="en-US" smtClean="0"/>
              <a:t>02-May-20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DDDF3-AED1-45B4-86E6-31ACD2FA646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4120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DEBDA-FA72-453C-A5E9-5839275B63D9}" type="datetimeFigureOut">
              <a:rPr lang="en-US" smtClean="0"/>
              <a:t>02-May-20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DDDF3-AED1-45B4-86E6-31ACD2FA646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7185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7DEBDA-FA72-453C-A5E9-5839275B63D9}" type="datetimeFigureOut">
              <a:rPr lang="en-US" smtClean="0"/>
              <a:t>02-May-20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DDDF3-AED1-45B4-86E6-31ACD2FA646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8166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7DEBDA-FA72-453C-A5E9-5839275B63D9}" type="datetimeFigureOut">
              <a:rPr lang="en-US" smtClean="0"/>
              <a:t>02-May-20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1DDDF3-AED1-45B4-86E6-31ACD2FA646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637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7DEBDA-FA72-453C-A5E9-5839275B63D9}" type="datetimeFigureOut">
              <a:rPr lang="en-US" smtClean="0"/>
              <a:t>02-May-20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1DDDF3-AED1-45B4-86E6-31ACD2FA646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748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DEBDA-FA72-453C-A5E9-5839275B63D9}" type="datetimeFigureOut">
              <a:rPr lang="en-US" smtClean="0"/>
              <a:t>02-May-20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1DDDF3-AED1-45B4-86E6-31ACD2FA646B}" type="slidenum">
              <a:rPr lang="en-US" smtClean="0"/>
              <a:t>‹#›</a:t>
            </a:fld>
            <a:endParaRPr lang="en-US"/>
          </a:p>
        </p:txBody>
      </p:sp>
    </p:spTree>
    <p:extLst>
      <p:ext uri="{BB962C8B-B14F-4D97-AF65-F5344CB8AC3E}">
        <p14:creationId xmlns:p14="http://schemas.microsoft.com/office/powerpoint/2010/main" val="330906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7DEBDA-FA72-453C-A5E9-5839275B63D9}" type="datetimeFigureOut">
              <a:rPr lang="en-US" smtClean="0"/>
              <a:t>02-May-20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DDDF3-AED1-45B4-86E6-31ACD2FA646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5158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27DEBDA-FA72-453C-A5E9-5839275B63D9}" type="datetimeFigureOut">
              <a:rPr lang="en-US" smtClean="0"/>
              <a:t>02-May-20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C1DDDF3-AED1-45B4-86E6-31ACD2FA646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3098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7DEBDA-FA72-453C-A5E9-5839275B63D9}" type="datetimeFigureOut">
              <a:rPr lang="en-US" smtClean="0"/>
              <a:t>02-May-20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C1DDDF3-AED1-45B4-86E6-31ACD2FA646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5770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C4564-CB80-4537-BC49-4542F7B26D2D}"/>
              </a:ext>
            </a:extLst>
          </p:cNvPr>
          <p:cNvSpPr>
            <a:spLocks noGrp="1"/>
          </p:cNvSpPr>
          <p:nvPr>
            <p:ph type="ctrTitle"/>
          </p:nvPr>
        </p:nvSpPr>
        <p:spPr/>
        <p:txBody>
          <a:bodyPr>
            <a:normAutofit/>
          </a:bodyPr>
          <a:lstStyle/>
          <a:p>
            <a:r>
              <a:rPr lang="en-US" sz="4400" dirty="0"/>
              <a:t>Capstone Project - Exploring and Clustering Restaurants in Pune, India</a:t>
            </a:r>
          </a:p>
        </p:txBody>
      </p:sp>
    </p:spTree>
    <p:extLst>
      <p:ext uri="{BB962C8B-B14F-4D97-AF65-F5344CB8AC3E}">
        <p14:creationId xmlns:p14="http://schemas.microsoft.com/office/powerpoint/2010/main" val="3175912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4552D-51B6-457B-8B6C-9707253BABF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06A0026-1296-45C9-8DB4-BDD16FEBC4B2}"/>
              </a:ext>
            </a:extLst>
          </p:cNvPr>
          <p:cNvSpPr>
            <a:spLocks noGrp="1"/>
          </p:cNvSpPr>
          <p:nvPr>
            <p:ph idx="1"/>
          </p:nvPr>
        </p:nvSpPr>
        <p:spPr/>
        <p:txBody>
          <a:bodyPr/>
          <a:lstStyle/>
          <a:p>
            <a:r>
              <a:rPr lang="en-US" dirty="0"/>
              <a:t>Pune is a large city with an area of 331 sq.km. Pune is also home to an eclectic crowd of food-lovers and the city serves up everything from Western </a:t>
            </a:r>
            <a:r>
              <a:rPr lang="en-US" dirty="0" err="1"/>
              <a:t>favourites</a:t>
            </a:r>
            <a:r>
              <a:rPr lang="en-US" dirty="0"/>
              <a:t> to Asian delicacies</a:t>
            </a:r>
          </a:p>
          <a:p>
            <a:r>
              <a:rPr lang="en-US" dirty="0"/>
              <a:t>In this project I will explore and group the restaurants in the city of Pune in few categories based on the Ratings and Price range of the Restaurants</a:t>
            </a:r>
          </a:p>
          <a:p>
            <a:r>
              <a:rPr lang="en-US" dirty="0"/>
              <a:t>The target audience for such a project is of two types. This project will help the food-loving people of Pune to shortlist and plan their visit to the restaurants accordingly. </a:t>
            </a:r>
          </a:p>
          <a:p>
            <a:r>
              <a:rPr lang="en-US" dirty="0"/>
              <a:t>This project will also help businesses who are looking to invest in eateries in the Pune city.</a:t>
            </a:r>
          </a:p>
          <a:p>
            <a:endParaRPr lang="en-US" dirty="0"/>
          </a:p>
        </p:txBody>
      </p:sp>
    </p:spTree>
    <p:extLst>
      <p:ext uri="{BB962C8B-B14F-4D97-AF65-F5344CB8AC3E}">
        <p14:creationId xmlns:p14="http://schemas.microsoft.com/office/powerpoint/2010/main" val="1939200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19B90-40B8-4E33-99AB-FFF6DF5AC7D2}"/>
              </a:ext>
            </a:extLst>
          </p:cNvPr>
          <p:cNvSpPr>
            <a:spLocks noGrp="1"/>
          </p:cNvSpPr>
          <p:nvPr>
            <p:ph type="title"/>
          </p:nvPr>
        </p:nvSpPr>
        <p:spPr/>
        <p:txBody>
          <a:bodyPr/>
          <a:lstStyle/>
          <a:p>
            <a:r>
              <a:rPr lang="en-US" dirty="0"/>
              <a:t>Data Acquisition &amp; data cleaning</a:t>
            </a:r>
          </a:p>
        </p:txBody>
      </p:sp>
      <p:sp>
        <p:nvSpPr>
          <p:cNvPr id="3" name="Content Placeholder 2">
            <a:extLst>
              <a:ext uri="{FF2B5EF4-FFF2-40B4-BE49-F238E27FC236}">
                <a16:creationId xmlns:a16="http://schemas.microsoft.com/office/drawing/2014/main" id="{F6FFE21D-10EE-400D-BF40-EFD87A3AA59A}"/>
              </a:ext>
            </a:extLst>
          </p:cNvPr>
          <p:cNvSpPr>
            <a:spLocks noGrp="1"/>
          </p:cNvSpPr>
          <p:nvPr>
            <p:ph idx="1"/>
          </p:nvPr>
        </p:nvSpPr>
        <p:spPr>
          <a:xfrm>
            <a:off x="1343025" y="1853754"/>
            <a:ext cx="9829800" cy="3975546"/>
          </a:xfrm>
        </p:spPr>
        <p:txBody>
          <a:bodyPr>
            <a:normAutofit fontScale="92500" lnSpcReduction="10000"/>
          </a:bodyPr>
          <a:lstStyle/>
          <a:p>
            <a:r>
              <a:rPr lang="en-US" dirty="0"/>
              <a:t>Based on definition of our problem, factors that will influence our decision are:</a:t>
            </a:r>
            <a:br>
              <a:rPr lang="en-US" dirty="0"/>
            </a:br>
            <a:r>
              <a:rPr lang="en-US" dirty="0"/>
              <a:t>	</a:t>
            </a:r>
            <a:r>
              <a:rPr lang="en-US" sz="1600" dirty="0"/>
              <a:t>1. The location of the Restaurants in Pune</a:t>
            </a:r>
            <a:br>
              <a:rPr lang="en-US" sz="1600" dirty="0"/>
            </a:br>
            <a:r>
              <a:rPr lang="en-US" sz="1600" dirty="0"/>
              <a:t>	2. The categories of these restaurants</a:t>
            </a:r>
            <a:br>
              <a:rPr lang="en-US" sz="1600" dirty="0"/>
            </a:br>
            <a:r>
              <a:rPr lang="en-US" sz="1600" dirty="0"/>
              <a:t>	3. The Ratings of these restaurants</a:t>
            </a:r>
            <a:br>
              <a:rPr lang="en-US" sz="1600" dirty="0"/>
            </a:br>
            <a:r>
              <a:rPr lang="en-US" sz="1600" dirty="0"/>
              <a:t>	4. The Price range of these restaurants</a:t>
            </a:r>
          </a:p>
          <a:p>
            <a:r>
              <a:rPr lang="en-US" dirty="0"/>
              <a:t>The data source that I will use to fetch the location information, the categories, ratings and price range of restaurants will be </a:t>
            </a:r>
            <a:r>
              <a:rPr lang="en-US" b="1" dirty="0"/>
              <a:t>the </a:t>
            </a:r>
            <a:r>
              <a:rPr lang="en-US" b="1" dirty="0" err="1"/>
              <a:t>FourSquare</a:t>
            </a:r>
            <a:r>
              <a:rPr lang="en-US" b="1" dirty="0"/>
              <a:t> API</a:t>
            </a:r>
          </a:p>
          <a:p>
            <a:r>
              <a:rPr lang="en-US" dirty="0"/>
              <a:t>The data of restaurants obtained from Foursquare API corresponding to the Rating and Price range, had many records where the Price range was not specified .Those records were removed</a:t>
            </a:r>
          </a:p>
          <a:p>
            <a:r>
              <a:rPr lang="en-US" dirty="0"/>
              <a:t>The data of restaurants obtained from the Foursquare API had several entries or records , where the column had ‘</a:t>
            </a:r>
            <a:r>
              <a:rPr lang="en-US" dirty="0" err="1"/>
              <a:t>NaN</a:t>
            </a:r>
            <a:r>
              <a:rPr lang="en-US" dirty="0"/>
              <a:t>’ </a:t>
            </a:r>
            <a:r>
              <a:rPr lang="en-US" dirty="0" err="1"/>
              <a:t>values.The</a:t>
            </a:r>
            <a:r>
              <a:rPr lang="en-US" dirty="0"/>
              <a:t> rows containing ‘</a:t>
            </a:r>
            <a:r>
              <a:rPr lang="en-US" dirty="0" err="1"/>
              <a:t>NaN</a:t>
            </a:r>
            <a:r>
              <a:rPr lang="en-US" dirty="0"/>
              <a:t>’ values were removed</a:t>
            </a:r>
          </a:p>
          <a:p>
            <a:endParaRPr lang="en-US" sz="1600"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6877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E95F88-6D03-4873-8824-7A80FB8AFD0D}"/>
              </a:ext>
            </a:extLst>
          </p:cNvPr>
          <p:cNvSpPr/>
          <p:nvPr/>
        </p:nvSpPr>
        <p:spPr>
          <a:xfrm>
            <a:off x="792147" y="474678"/>
            <a:ext cx="8209811" cy="584775"/>
          </a:xfrm>
          <a:prstGeom prst="rect">
            <a:avLst/>
          </a:prstGeom>
        </p:spPr>
        <p:txBody>
          <a:bodyPr wrap="square">
            <a:spAutoFit/>
          </a:bodyPr>
          <a:lstStyle/>
          <a:p>
            <a:r>
              <a:rPr lang="en-US" sz="3200" dirty="0"/>
              <a:t>Methodology and Exploratory Data Analysis</a:t>
            </a:r>
          </a:p>
        </p:txBody>
      </p:sp>
      <p:sp>
        <p:nvSpPr>
          <p:cNvPr id="3" name="Rectangle 2">
            <a:extLst>
              <a:ext uri="{FF2B5EF4-FFF2-40B4-BE49-F238E27FC236}">
                <a16:creationId xmlns:a16="http://schemas.microsoft.com/office/drawing/2014/main" id="{64ED39F7-98EC-47A3-B70B-C67A2D5C5F73}"/>
              </a:ext>
            </a:extLst>
          </p:cNvPr>
          <p:cNvSpPr/>
          <p:nvPr/>
        </p:nvSpPr>
        <p:spPr>
          <a:xfrm>
            <a:off x="792147" y="1059453"/>
            <a:ext cx="8209811" cy="400110"/>
          </a:xfrm>
          <a:prstGeom prst="rect">
            <a:avLst/>
          </a:prstGeom>
        </p:spPr>
        <p:txBody>
          <a:bodyPr wrap="square">
            <a:spAutoFit/>
          </a:bodyPr>
          <a:lstStyle/>
          <a:p>
            <a:r>
              <a:rPr lang="en-US" sz="2000" dirty="0"/>
              <a:t>Plot of Category Distribution</a:t>
            </a:r>
          </a:p>
        </p:txBody>
      </p:sp>
      <p:pic>
        <p:nvPicPr>
          <p:cNvPr id="4" name="Picture 3">
            <a:extLst>
              <a:ext uri="{FF2B5EF4-FFF2-40B4-BE49-F238E27FC236}">
                <a16:creationId xmlns:a16="http://schemas.microsoft.com/office/drawing/2014/main" id="{9FD1CDC2-E83D-4DAC-A6B1-1A1CDED8771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91953" y="1459563"/>
            <a:ext cx="7981026" cy="3582954"/>
          </a:xfrm>
          <a:prstGeom prst="rect">
            <a:avLst/>
          </a:prstGeom>
          <a:noFill/>
          <a:ln>
            <a:noFill/>
          </a:ln>
        </p:spPr>
      </p:pic>
      <p:sp>
        <p:nvSpPr>
          <p:cNvPr id="5" name="Rectangle 4">
            <a:extLst>
              <a:ext uri="{FF2B5EF4-FFF2-40B4-BE49-F238E27FC236}">
                <a16:creationId xmlns:a16="http://schemas.microsoft.com/office/drawing/2014/main" id="{FE5A807E-F049-4230-B6AC-207BD3146646}"/>
              </a:ext>
            </a:extLst>
          </p:cNvPr>
          <p:cNvSpPr/>
          <p:nvPr/>
        </p:nvSpPr>
        <p:spPr>
          <a:xfrm>
            <a:off x="863168" y="5198382"/>
            <a:ext cx="8209811" cy="584775"/>
          </a:xfrm>
          <a:prstGeom prst="rect">
            <a:avLst/>
          </a:prstGeom>
        </p:spPr>
        <p:txBody>
          <a:bodyPr wrap="square">
            <a:spAutoFit/>
          </a:bodyPr>
          <a:lstStyle/>
          <a:p>
            <a:r>
              <a:rPr lang="en-US" sz="1600" dirty="0"/>
              <a:t>From this plot we understood that the 3 most popular categories of Eateries in Pune are Indian Restaurants, Cafe and Italian Restaurants</a:t>
            </a:r>
          </a:p>
        </p:txBody>
      </p:sp>
    </p:spTree>
    <p:extLst>
      <p:ext uri="{BB962C8B-B14F-4D97-AF65-F5344CB8AC3E}">
        <p14:creationId xmlns:p14="http://schemas.microsoft.com/office/powerpoint/2010/main" val="963100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E95F88-6D03-4873-8824-7A80FB8AFD0D}"/>
              </a:ext>
            </a:extLst>
          </p:cNvPr>
          <p:cNvSpPr/>
          <p:nvPr/>
        </p:nvSpPr>
        <p:spPr>
          <a:xfrm>
            <a:off x="792147" y="474678"/>
            <a:ext cx="8209811" cy="584775"/>
          </a:xfrm>
          <a:prstGeom prst="rect">
            <a:avLst/>
          </a:prstGeom>
        </p:spPr>
        <p:txBody>
          <a:bodyPr wrap="square">
            <a:spAutoFit/>
          </a:bodyPr>
          <a:lstStyle/>
          <a:p>
            <a:r>
              <a:rPr lang="en-US" sz="3200" dirty="0"/>
              <a:t>Methodology and Exploratory Data Analysis</a:t>
            </a:r>
          </a:p>
        </p:txBody>
      </p:sp>
      <p:sp>
        <p:nvSpPr>
          <p:cNvPr id="3" name="Rectangle 2">
            <a:extLst>
              <a:ext uri="{FF2B5EF4-FFF2-40B4-BE49-F238E27FC236}">
                <a16:creationId xmlns:a16="http://schemas.microsoft.com/office/drawing/2014/main" id="{64ED39F7-98EC-47A3-B70B-C67A2D5C5F73}"/>
              </a:ext>
            </a:extLst>
          </p:cNvPr>
          <p:cNvSpPr/>
          <p:nvPr/>
        </p:nvSpPr>
        <p:spPr>
          <a:xfrm>
            <a:off x="792147" y="1059453"/>
            <a:ext cx="8209811" cy="400110"/>
          </a:xfrm>
          <a:prstGeom prst="rect">
            <a:avLst/>
          </a:prstGeom>
        </p:spPr>
        <p:txBody>
          <a:bodyPr wrap="square">
            <a:spAutoFit/>
          </a:bodyPr>
          <a:lstStyle/>
          <a:p>
            <a:r>
              <a:rPr lang="en-US" sz="2000" dirty="0"/>
              <a:t>Price Category Plot</a:t>
            </a:r>
          </a:p>
        </p:txBody>
      </p:sp>
      <p:sp>
        <p:nvSpPr>
          <p:cNvPr id="5" name="Rectangle 4">
            <a:extLst>
              <a:ext uri="{FF2B5EF4-FFF2-40B4-BE49-F238E27FC236}">
                <a16:creationId xmlns:a16="http://schemas.microsoft.com/office/drawing/2014/main" id="{FE5A807E-F049-4230-B6AC-207BD3146646}"/>
              </a:ext>
            </a:extLst>
          </p:cNvPr>
          <p:cNvSpPr/>
          <p:nvPr/>
        </p:nvSpPr>
        <p:spPr>
          <a:xfrm>
            <a:off x="863168" y="5198382"/>
            <a:ext cx="8209811" cy="584775"/>
          </a:xfrm>
          <a:prstGeom prst="rect">
            <a:avLst/>
          </a:prstGeom>
        </p:spPr>
        <p:txBody>
          <a:bodyPr wrap="square">
            <a:spAutoFit/>
          </a:bodyPr>
          <a:lstStyle/>
          <a:p>
            <a:r>
              <a:rPr lang="en-US" sz="1600" dirty="0"/>
              <a:t>From this plot we understood that the majority restaurants in Pune are Moderately priced or Cheaply priced. There are very few Expensive/Very Expensive restaurants in Pune</a:t>
            </a:r>
          </a:p>
        </p:txBody>
      </p:sp>
      <p:pic>
        <p:nvPicPr>
          <p:cNvPr id="6" name="Picture 5">
            <a:extLst>
              <a:ext uri="{FF2B5EF4-FFF2-40B4-BE49-F238E27FC236}">
                <a16:creationId xmlns:a16="http://schemas.microsoft.com/office/drawing/2014/main" id="{F0998EBB-4D07-4438-A89A-B487FC8762A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2147" y="1535837"/>
            <a:ext cx="7313166" cy="3497802"/>
          </a:xfrm>
          <a:prstGeom prst="rect">
            <a:avLst/>
          </a:prstGeom>
          <a:noFill/>
          <a:ln>
            <a:noFill/>
          </a:ln>
        </p:spPr>
      </p:pic>
    </p:spTree>
    <p:extLst>
      <p:ext uri="{BB962C8B-B14F-4D97-AF65-F5344CB8AC3E}">
        <p14:creationId xmlns:p14="http://schemas.microsoft.com/office/powerpoint/2010/main" val="2149045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1CC31D-B155-4DEF-BED3-A0A0E0A6F207}"/>
              </a:ext>
            </a:extLst>
          </p:cNvPr>
          <p:cNvSpPr/>
          <p:nvPr/>
        </p:nvSpPr>
        <p:spPr>
          <a:xfrm>
            <a:off x="792147" y="474678"/>
            <a:ext cx="8209811" cy="584775"/>
          </a:xfrm>
          <a:prstGeom prst="rect">
            <a:avLst/>
          </a:prstGeom>
        </p:spPr>
        <p:txBody>
          <a:bodyPr wrap="square">
            <a:spAutoFit/>
          </a:bodyPr>
          <a:lstStyle/>
          <a:p>
            <a:r>
              <a:rPr lang="en-US" sz="3200" dirty="0"/>
              <a:t>Modeling</a:t>
            </a:r>
          </a:p>
        </p:txBody>
      </p:sp>
      <p:sp>
        <p:nvSpPr>
          <p:cNvPr id="3" name="Rectangle 2">
            <a:extLst>
              <a:ext uri="{FF2B5EF4-FFF2-40B4-BE49-F238E27FC236}">
                <a16:creationId xmlns:a16="http://schemas.microsoft.com/office/drawing/2014/main" id="{9FA2E533-E175-4724-BB65-82C485DA1D4D}"/>
              </a:ext>
            </a:extLst>
          </p:cNvPr>
          <p:cNvSpPr/>
          <p:nvPr/>
        </p:nvSpPr>
        <p:spPr>
          <a:xfrm>
            <a:off x="792147" y="1059453"/>
            <a:ext cx="11015154" cy="707886"/>
          </a:xfrm>
          <a:prstGeom prst="rect">
            <a:avLst/>
          </a:prstGeom>
        </p:spPr>
        <p:txBody>
          <a:bodyPr wrap="square">
            <a:spAutoFit/>
          </a:bodyPr>
          <a:lstStyle/>
          <a:p>
            <a:r>
              <a:rPr lang="en-US" sz="2000" dirty="0"/>
              <a:t>Clustering Model was used which produced 3 clusters. The Map obtained after Clustering the data into three categories :</a:t>
            </a:r>
          </a:p>
        </p:txBody>
      </p:sp>
      <p:pic>
        <p:nvPicPr>
          <p:cNvPr id="4" name="Picture 3">
            <a:extLst>
              <a:ext uri="{FF2B5EF4-FFF2-40B4-BE49-F238E27FC236}">
                <a16:creationId xmlns:a16="http://schemas.microsoft.com/office/drawing/2014/main" id="{B0234783-C1E3-47B6-9DCD-DD7530C37F9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25252" y="1855994"/>
            <a:ext cx="5943600" cy="3305810"/>
          </a:xfrm>
          <a:prstGeom prst="rect">
            <a:avLst/>
          </a:prstGeom>
          <a:noFill/>
          <a:ln>
            <a:noFill/>
          </a:ln>
        </p:spPr>
      </p:pic>
      <p:sp>
        <p:nvSpPr>
          <p:cNvPr id="5" name="Rectangle 4">
            <a:extLst>
              <a:ext uri="{FF2B5EF4-FFF2-40B4-BE49-F238E27FC236}">
                <a16:creationId xmlns:a16="http://schemas.microsoft.com/office/drawing/2014/main" id="{5E3E992B-570E-4ECA-A61E-40FCEE558091}"/>
              </a:ext>
            </a:extLst>
          </p:cNvPr>
          <p:cNvSpPr/>
          <p:nvPr/>
        </p:nvSpPr>
        <p:spPr>
          <a:xfrm>
            <a:off x="792147" y="5250459"/>
            <a:ext cx="10322696" cy="584775"/>
          </a:xfrm>
          <a:prstGeom prst="rect">
            <a:avLst/>
          </a:prstGeom>
        </p:spPr>
        <p:txBody>
          <a:bodyPr wrap="square">
            <a:spAutoFit/>
          </a:bodyPr>
          <a:lstStyle/>
          <a:p>
            <a:r>
              <a:rPr lang="en-US" sz="1600" dirty="0"/>
              <a:t>The </a:t>
            </a:r>
            <a:r>
              <a:rPr lang="en-US" sz="1600" b="1" dirty="0">
                <a:solidFill>
                  <a:srgbClr val="00B050"/>
                </a:solidFill>
              </a:rPr>
              <a:t>Green</a:t>
            </a:r>
            <a:r>
              <a:rPr lang="en-US" sz="1600" dirty="0"/>
              <a:t> points in the map indicate Cheaply priced restaurants, </a:t>
            </a:r>
            <a:r>
              <a:rPr lang="en-US" sz="1600" b="1" dirty="0">
                <a:solidFill>
                  <a:srgbClr val="FFFF00"/>
                </a:solidFill>
              </a:rPr>
              <a:t>Yellow</a:t>
            </a:r>
            <a:r>
              <a:rPr lang="en-US" sz="1600" dirty="0"/>
              <a:t> points in the map indicate Moderately priced restaurants and </a:t>
            </a:r>
            <a:r>
              <a:rPr lang="en-US" sz="1600" b="1" dirty="0">
                <a:solidFill>
                  <a:srgbClr val="FF0000"/>
                </a:solidFill>
              </a:rPr>
              <a:t>Red</a:t>
            </a:r>
            <a:r>
              <a:rPr lang="en-US" sz="1600" dirty="0"/>
              <a:t> indicate Expensive Restaurants</a:t>
            </a:r>
          </a:p>
        </p:txBody>
      </p:sp>
    </p:spTree>
    <p:extLst>
      <p:ext uri="{BB962C8B-B14F-4D97-AF65-F5344CB8AC3E}">
        <p14:creationId xmlns:p14="http://schemas.microsoft.com/office/powerpoint/2010/main" val="673162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4827D-EC5F-4789-A5C3-8C78C42E24C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1BE3B6D-7FB6-484D-83FA-72284100C5CD}"/>
              </a:ext>
            </a:extLst>
          </p:cNvPr>
          <p:cNvSpPr>
            <a:spLocks noGrp="1"/>
          </p:cNvSpPr>
          <p:nvPr>
            <p:ph idx="1"/>
          </p:nvPr>
        </p:nvSpPr>
        <p:spPr/>
        <p:txBody>
          <a:bodyPr>
            <a:normAutofit fontScale="92500" lnSpcReduction="20000"/>
          </a:bodyPr>
          <a:lstStyle/>
          <a:p>
            <a:r>
              <a:rPr lang="en-US" dirty="0"/>
              <a:t>The purpose of this project was to explore and group the restaurants in Pune based on their Ratings and Price range in order to help people locate the restaurants according to their </a:t>
            </a:r>
            <a:r>
              <a:rPr lang="en-US" dirty="0" err="1"/>
              <a:t>needs.In</a:t>
            </a:r>
            <a:r>
              <a:rPr lang="en-US" dirty="0"/>
              <a:t> this project we collected the required data, </a:t>
            </a:r>
            <a:r>
              <a:rPr lang="en-US" dirty="0" err="1"/>
              <a:t>proccessed</a:t>
            </a:r>
            <a:r>
              <a:rPr lang="en-US" dirty="0"/>
              <a:t> it, analyzed it and performed clustering of these restaurants and identified the places where we can find the restaurants of desired categories</a:t>
            </a:r>
          </a:p>
          <a:p>
            <a:r>
              <a:rPr lang="en-US" dirty="0"/>
              <a:t> </a:t>
            </a:r>
          </a:p>
          <a:p>
            <a:r>
              <a:rPr lang="en-US" dirty="0"/>
              <a:t>We found that Cheaply priced Restaurants are located mainly in the </a:t>
            </a:r>
            <a:r>
              <a:rPr lang="en-US" dirty="0" err="1"/>
              <a:t>Wanawadi</a:t>
            </a:r>
            <a:r>
              <a:rPr lang="en-US" dirty="0"/>
              <a:t> area and the Pune Cantonment area, while the Moderately priced Restaurants mainly are located near Deccan Gymkhana and Bund Garden road and the Expensive/Very Expensive Restaurants are located mainly near Kothrud and Pune Junction area</a:t>
            </a:r>
          </a:p>
          <a:p>
            <a:endParaRPr lang="en-US" dirty="0"/>
          </a:p>
        </p:txBody>
      </p:sp>
    </p:spTree>
    <p:extLst>
      <p:ext uri="{BB962C8B-B14F-4D97-AF65-F5344CB8AC3E}">
        <p14:creationId xmlns:p14="http://schemas.microsoft.com/office/powerpoint/2010/main" val="3758547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BED7D-B32E-43DB-B767-B809F175BBC5}"/>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5816073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100</TotalTime>
  <Words>512</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Capstone Project - Exploring and Clustering Restaurants in Pune, India</vt:lpstr>
      <vt:lpstr>Introduction</vt:lpstr>
      <vt:lpstr>Data Acquisition &amp; data cleaning</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Exploring and Clustering Restaurants in Pune, India</dc:title>
  <dc:creator>Shardul Samdurkar</dc:creator>
  <cp:lastModifiedBy>Shardul Samdurkar</cp:lastModifiedBy>
  <cp:revision>5</cp:revision>
  <dcterms:created xsi:type="dcterms:W3CDTF">2020-05-02T14:40:14Z</dcterms:created>
  <dcterms:modified xsi:type="dcterms:W3CDTF">2020-05-02T16:20:16Z</dcterms:modified>
</cp:coreProperties>
</file>