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1"/>
  </p:normalViewPr>
  <p:slideViewPr>
    <p:cSldViewPr snapToGrid="0" snapToObjects="1">
      <p:cViewPr>
        <p:scale>
          <a:sx n="111" d="100"/>
          <a:sy n="111" d="100"/>
        </p:scale>
        <p:origin x="6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ngadget.com/2018/07/09/smart-bandage-chronic-wounds-reduce-amputations/" TargetMode="External"/><Relationship Id="rId2" Type="http://schemas.openxmlformats.org/officeDocument/2006/relationships/hyperlink" Target="https://now.tufts.edu/news-releases/smart-bandages-designed-monitor-and-tailor-treatment-chronic-wounds" TargetMode="External"/><Relationship Id="rId1" Type="http://schemas.openxmlformats.org/officeDocument/2006/relationships/slideLayout" Target="../slideLayouts/slideLayout2.xml"/><Relationship Id="rId6" Type="http://schemas.openxmlformats.org/officeDocument/2006/relationships/hyperlink" Target="http://www.eventtechbrief.com/top-stories/smart-badges-ready-to-wear-networking" TargetMode="External"/><Relationship Id="rId5" Type="http://schemas.openxmlformats.org/officeDocument/2006/relationships/hyperlink" Target="https://www.asme.org/engineering-topics/articles/bioengineering/smart-bandage-does-it-all" TargetMode="External"/><Relationship Id="rId4" Type="http://schemas.openxmlformats.org/officeDocument/2006/relationships/hyperlink" Target="https://www.ncbi.nlm.nih.gov/pubmed/2997854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694F-A2C2-364F-9566-3BE0205B0660}"/>
              </a:ext>
            </a:extLst>
          </p:cNvPr>
          <p:cNvSpPr>
            <a:spLocks noGrp="1"/>
          </p:cNvSpPr>
          <p:nvPr>
            <p:ph type="ctrTitle"/>
          </p:nvPr>
        </p:nvSpPr>
        <p:spPr/>
        <p:txBody>
          <a:bodyPr/>
          <a:lstStyle/>
          <a:p>
            <a:r>
              <a:rPr lang="en-US" dirty="0"/>
              <a:t>SMART BABY BANDAGE</a:t>
            </a:r>
          </a:p>
        </p:txBody>
      </p:sp>
      <p:sp>
        <p:nvSpPr>
          <p:cNvPr id="3" name="Subtitle 2">
            <a:extLst>
              <a:ext uri="{FF2B5EF4-FFF2-40B4-BE49-F238E27FC236}">
                <a16:creationId xmlns:a16="http://schemas.microsoft.com/office/drawing/2014/main" id="{E8F8AA29-08CB-A94C-86B3-B1CA67689A0C}"/>
              </a:ext>
            </a:extLst>
          </p:cNvPr>
          <p:cNvSpPr>
            <a:spLocks noGrp="1"/>
          </p:cNvSpPr>
          <p:nvPr>
            <p:ph type="subTitle" idx="1"/>
          </p:nvPr>
        </p:nvSpPr>
        <p:spPr>
          <a:xfrm>
            <a:off x="8623139" y="5162309"/>
            <a:ext cx="2758861" cy="1423686"/>
          </a:xfrm>
        </p:spPr>
        <p:txBody>
          <a:bodyPr>
            <a:normAutofit fontScale="70000" lnSpcReduction="20000"/>
          </a:bodyPr>
          <a:lstStyle/>
          <a:p>
            <a:r>
              <a:rPr lang="en-US" b="1" dirty="0"/>
              <a:t>TEAM MEMBERS :</a:t>
            </a:r>
          </a:p>
          <a:p>
            <a:pPr marL="342900" indent="-342900">
              <a:buAutoNum type="arabicPeriod"/>
            </a:pPr>
            <a:r>
              <a:rPr lang="en-US" b="1" dirty="0"/>
              <a:t>SAYALI KHARE</a:t>
            </a:r>
          </a:p>
          <a:p>
            <a:pPr marL="342900" indent="-342900">
              <a:buAutoNum type="arabicPeriod"/>
            </a:pPr>
            <a:r>
              <a:rPr lang="en-US" b="1" dirty="0"/>
              <a:t>GEORGER SAMUELS</a:t>
            </a:r>
          </a:p>
          <a:p>
            <a:pPr marL="342900" indent="-342900">
              <a:buAutoNum type="arabicPeriod"/>
            </a:pPr>
            <a:r>
              <a:rPr lang="en-US" b="1" dirty="0"/>
              <a:t>SHARDUL VIRKAR</a:t>
            </a:r>
          </a:p>
          <a:p>
            <a:pPr marL="342900" indent="-342900">
              <a:buAutoNum type="arabicPeriod"/>
            </a:pPr>
            <a:r>
              <a:rPr lang="en-US" b="1" dirty="0"/>
              <a:t>RIYA PATEL</a:t>
            </a:r>
          </a:p>
          <a:p>
            <a:pPr marL="342900" indent="-342900">
              <a:buAutoNum type="arabicPeriod"/>
            </a:pPr>
            <a:endParaRPr lang="en-US" dirty="0"/>
          </a:p>
        </p:txBody>
      </p:sp>
    </p:spTree>
    <p:extLst>
      <p:ext uri="{BB962C8B-B14F-4D97-AF65-F5344CB8AC3E}">
        <p14:creationId xmlns:p14="http://schemas.microsoft.com/office/powerpoint/2010/main" val="42208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10BE-61A5-BC4E-B5AC-0AC4AD59D7F9}"/>
              </a:ext>
            </a:extLst>
          </p:cNvPr>
          <p:cNvSpPr>
            <a:spLocks noGrp="1"/>
          </p:cNvSpPr>
          <p:nvPr>
            <p:ph type="title"/>
          </p:nvPr>
        </p:nvSpPr>
        <p:spPr/>
        <p:txBody>
          <a:bodyPr/>
          <a:lstStyle/>
          <a:p>
            <a:r>
              <a:rPr lang="en-US" dirty="0"/>
              <a:t>WHAT IS SMART BABY BADAGE ?</a:t>
            </a:r>
          </a:p>
        </p:txBody>
      </p:sp>
      <p:sp>
        <p:nvSpPr>
          <p:cNvPr id="3" name="Content Placeholder 2">
            <a:extLst>
              <a:ext uri="{FF2B5EF4-FFF2-40B4-BE49-F238E27FC236}">
                <a16:creationId xmlns:a16="http://schemas.microsoft.com/office/drawing/2014/main" id="{0D5F65ED-A3ED-394C-8EFD-EDAE2756FE95}"/>
              </a:ext>
            </a:extLst>
          </p:cNvPr>
          <p:cNvSpPr>
            <a:spLocks noGrp="1"/>
          </p:cNvSpPr>
          <p:nvPr>
            <p:ph idx="1"/>
          </p:nvPr>
        </p:nvSpPr>
        <p:spPr/>
        <p:txBody>
          <a:bodyPr/>
          <a:lstStyle/>
          <a:p>
            <a:pPr fontAlgn="base"/>
            <a:r>
              <a:rPr lang="en-US" dirty="0"/>
              <a:t>The purpose of the Smart Baby Bandage is to monitor the temperature and heart-rate of babies using a bandage which can be put on the baby. </a:t>
            </a:r>
          </a:p>
          <a:p>
            <a:pPr fontAlgn="base"/>
            <a:r>
              <a:rPr lang="en-US" dirty="0"/>
              <a:t>It is targeted specifically for babies and hence the bandages will be available in the form of various popular cartoon characters. </a:t>
            </a:r>
          </a:p>
          <a:p>
            <a:pPr fontAlgn="base"/>
            <a:r>
              <a:rPr lang="en-US" dirty="0"/>
              <a:t>It eliminates the cumbersome task of manually checking the temperature of the baby as the Smart Baby Bandage will keep providing real time temperature and heart-rate of the baby. </a:t>
            </a:r>
          </a:p>
          <a:p>
            <a:pPr fontAlgn="base"/>
            <a:r>
              <a:rPr lang="en-US" dirty="0"/>
              <a:t>The app on the phone will also provide notifications to the parents when the temperature/heart-rate of the baby reaches dangerous levels.</a:t>
            </a:r>
          </a:p>
          <a:p>
            <a:pPr marL="0" indent="0">
              <a:buNone/>
            </a:pPr>
            <a:endParaRPr lang="en-US" dirty="0"/>
          </a:p>
        </p:txBody>
      </p:sp>
    </p:spTree>
    <p:extLst>
      <p:ext uri="{BB962C8B-B14F-4D97-AF65-F5344CB8AC3E}">
        <p14:creationId xmlns:p14="http://schemas.microsoft.com/office/powerpoint/2010/main" val="356576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70B0-5224-D74F-B5D4-6A3346B4D018}"/>
              </a:ext>
            </a:extLst>
          </p:cNvPr>
          <p:cNvSpPr>
            <a:spLocks noGrp="1"/>
          </p:cNvSpPr>
          <p:nvPr>
            <p:ph type="title"/>
          </p:nvPr>
        </p:nvSpPr>
        <p:spPr/>
        <p:txBody>
          <a:bodyPr/>
          <a:lstStyle/>
          <a:p>
            <a:r>
              <a:rPr lang="en-US" dirty="0"/>
              <a:t>EXISTING PROJECTS </a:t>
            </a:r>
          </a:p>
        </p:txBody>
      </p:sp>
      <p:sp>
        <p:nvSpPr>
          <p:cNvPr id="3" name="Content Placeholder 2">
            <a:extLst>
              <a:ext uri="{FF2B5EF4-FFF2-40B4-BE49-F238E27FC236}">
                <a16:creationId xmlns:a16="http://schemas.microsoft.com/office/drawing/2014/main" id="{A4807BB6-3654-1742-A9BC-645DD79E2294}"/>
              </a:ext>
            </a:extLst>
          </p:cNvPr>
          <p:cNvSpPr>
            <a:spLocks noGrp="1"/>
          </p:cNvSpPr>
          <p:nvPr>
            <p:ph idx="1"/>
          </p:nvPr>
        </p:nvSpPr>
        <p:spPr/>
        <p:txBody>
          <a:bodyPr/>
          <a:lstStyle/>
          <a:p>
            <a:r>
              <a:rPr lang="en-US" dirty="0"/>
              <a:t>Bandages with integrated pH and temperature sensors and electronically triggered drug release are designed to improve healing.</a:t>
            </a:r>
          </a:p>
          <a:p>
            <a:r>
              <a:rPr lang="en-US" dirty="0"/>
              <a:t>Smart Badges which can track Human Behavior.</a:t>
            </a:r>
          </a:p>
          <a:p>
            <a:r>
              <a:rPr lang="en-US" dirty="0"/>
              <a:t>Open Badges: A Low-Cost Toolkit for Measuring Team Communication and Dynamics </a:t>
            </a:r>
          </a:p>
          <a:p>
            <a:r>
              <a:rPr lang="en-US" dirty="0"/>
              <a:t>New Smart Bandage Monitors Health of Wounds, Dispenses Drugs as Needed</a:t>
            </a:r>
          </a:p>
          <a:p>
            <a:endParaRPr lang="en-US" dirty="0"/>
          </a:p>
          <a:p>
            <a:pPr marL="0" indent="0">
              <a:buNone/>
            </a:pPr>
            <a:endParaRPr lang="en-US" b="1" dirty="0"/>
          </a:p>
          <a:p>
            <a:endParaRPr lang="en-US" dirty="0"/>
          </a:p>
        </p:txBody>
      </p:sp>
    </p:spTree>
    <p:extLst>
      <p:ext uri="{BB962C8B-B14F-4D97-AF65-F5344CB8AC3E}">
        <p14:creationId xmlns:p14="http://schemas.microsoft.com/office/powerpoint/2010/main" val="211457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B11B-632F-6E43-8192-BF59A7742A5A}"/>
              </a:ext>
            </a:extLst>
          </p:cNvPr>
          <p:cNvSpPr>
            <a:spLocks noGrp="1"/>
          </p:cNvSpPr>
          <p:nvPr>
            <p:ph type="title"/>
          </p:nvPr>
        </p:nvSpPr>
        <p:spPr/>
        <p:txBody>
          <a:bodyPr/>
          <a:lstStyle/>
          <a:p>
            <a:r>
              <a:rPr lang="en-US" dirty="0"/>
              <a:t>COST</a:t>
            </a:r>
          </a:p>
        </p:txBody>
      </p:sp>
      <p:sp>
        <p:nvSpPr>
          <p:cNvPr id="3" name="Content Placeholder 2">
            <a:extLst>
              <a:ext uri="{FF2B5EF4-FFF2-40B4-BE49-F238E27FC236}">
                <a16:creationId xmlns:a16="http://schemas.microsoft.com/office/drawing/2014/main" id="{59A52EA7-AB2F-924E-8E9A-F3FC183E801E}"/>
              </a:ext>
            </a:extLst>
          </p:cNvPr>
          <p:cNvSpPr>
            <a:spLocks noGrp="1"/>
          </p:cNvSpPr>
          <p:nvPr>
            <p:ph idx="1"/>
          </p:nvPr>
        </p:nvSpPr>
        <p:spPr/>
        <p:txBody>
          <a:bodyPr/>
          <a:lstStyle/>
          <a:p>
            <a:pPr fontAlgn="base"/>
            <a:r>
              <a:rPr lang="en-US" dirty="0"/>
              <a:t>Lilypad  with sensor thread : $50</a:t>
            </a:r>
          </a:p>
          <a:p>
            <a:pPr marL="0" indent="0" fontAlgn="base">
              <a:buNone/>
            </a:pPr>
            <a:endParaRPr lang="en-US" dirty="0"/>
          </a:p>
          <a:p>
            <a:pPr fontAlgn="base"/>
            <a:r>
              <a:rPr lang="en-US" dirty="0"/>
              <a:t>Wireless RF Transceiver :  $11</a:t>
            </a:r>
          </a:p>
          <a:p>
            <a:pPr marL="0" indent="0" fontAlgn="base">
              <a:buNone/>
            </a:pPr>
            <a:endParaRPr lang="en-US" dirty="0"/>
          </a:p>
          <a:p>
            <a:pPr fontAlgn="base"/>
            <a:r>
              <a:rPr lang="en-US" dirty="0"/>
              <a:t>Bluetooth LE : $20</a:t>
            </a:r>
          </a:p>
          <a:p>
            <a:pPr marL="0" indent="0">
              <a:buNone/>
            </a:pPr>
            <a:endParaRPr lang="en-US" dirty="0"/>
          </a:p>
        </p:txBody>
      </p:sp>
    </p:spTree>
    <p:extLst>
      <p:ext uri="{BB962C8B-B14F-4D97-AF65-F5344CB8AC3E}">
        <p14:creationId xmlns:p14="http://schemas.microsoft.com/office/powerpoint/2010/main" val="36345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1ADE-A016-A54B-8B56-B4EFDC616BE3}"/>
              </a:ext>
            </a:extLst>
          </p:cNvPr>
          <p:cNvSpPr>
            <a:spLocks noGrp="1"/>
          </p:cNvSpPr>
          <p:nvPr>
            <p:ph type="title"/>
          </p:nvPr>
        </p:nvSpPr>
        <p:spPr/>
        <p:txBody>
          <a:bodyPr/>
          <a:lstStyle/>
          <a:p>
            <a:r>
              <a:rPr lang="en-US" dirty="0"/>
              <a:t>INTRESTING LINKS</a:t>
            </a:r>
          </a:p>
        </p:txBody>
      </p:sp>
      <p:sp>
        <p:nvSpPr>
          <p:cNvPr id="3" name="Content Placeholder 2">
            <a:extLst>
              <a:ext uri="{FF2B5EF4-FFF2-40B4-BE49-F238E27FC236}">
                <a16:creationId xmlns:a16="http://schemas.microsoft.com/office/drawing/2014/main" id="{ECD4072F-3E20-D04B-97DF-8F77EFBB9057}"/>
              </a:ext>
            </a:extLst>
          </p:cNvPr>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https://now.tufts.edu/news-releases/smart-bandages-designed-monitor-and-tailor-</a:t>
            </a:r>
            <a:r>
              <a:rPr lang="en-US" u="sng" dirty="0">
                <a:hlinkClick r:id="rId2">
                  <a:extLst>
                    <a:ext uri="{A12FA001-AC4F-418D-AE19-62706E023703}">
                      <ahyp:hlinkClr xmlns:ahyp="http://schemas.microsoft.com/office/drawing/2018/hyperlinkcolor" val="tx"/>
                    </a:ext>
                  </a:extLst>
                </a:hlinkClick>
              </a:rPr>
              <a:t>treatment-chronic-wounds</a:t>
            </a:r>
            <a:endParaRPr lang="en-US" u="sng" dirty="0"/>
          </a:p>
          <a:p>
            <a:r>
              <a:rPr lang="en-US" u="sng" dirty="0">
                <a:hlinkClick r:id="rId3">
                  <a:extLst>
                    <a:ext uri="{A12FA001-AC4F-418D-AE19-62706E023703}">
                      <ahyp:hlinkClr xmlns:ahyp="http://schemas.microsoft.com/office/drawing/2018/hyperlinkcolor" val="tx"/>
                    </a:ext>
                  </a:extLst>
                </a:hlinkClick>
              </a:rPr>
              <a:t>https://www.engadget.com/2018/07/09/smart-bandage-chronic-wounds-reduce-amputations/</a:t>
            </a:r>
            <a:endParaRPr lang="en-US" u="sng" dirty="0"/>
          </a:p>
          <a:p>
            <a:r>
              <a:rPr lang="en-US" u="sng" dirty="0">
                <a:hlinkClick r:id="rId4">
                  <a:extLst>
                    <a:ext uri="{A12FA001-AC4F-418D-AE19-62706E023703}">
                      <ahyp:hlinkClr xmlns:ahyp="http://schemas.microsoft.com/office/drawing/2018/hyperlinkcolor" val="tx"/>
                    </a:ext>
                  </a:extLst>
                </a:hlinkClick>
              </a:rPr>
              <a:t>https://www.ncbi.nlm.nih.gov/pubmed/29978547</a:t>
            </a:r>
            <a:endParaRPr lang="en-US" u="sng" dirty="0"/>
          </a:p>
          <a:p>
            <a:r>
              <a:rPr lang="en-US" u="sng" dirty="0">
                <a:hlinkClick r:id="rId5">
                  <a:extLst>
                    <a:ext uri="{A12FA001-AC4F-418D-AE19-62706E023703}">
                      <ahyp:hlinkClr xmlns:ahyp="http://schemas.microsoft.com/office/drawing/2018/hyperlinkcolor" val="tx"/>
                    </a:ext>
                  </a:extLst>
                </a:hlinkClick>
              </a:rPr>
              <a:t>https://www.asme.org/engineering-topics/articles/bioengineering/smart-bandage-does-it-all</a:t>
            </a:r>
            <a:endParaRPr lang="en-US" u="sng" dirty="0"/>
          </a:p>
          <a:p>
            <a:r>
              <a:rPr lang="en-US" u="sng" dirty="0">
                <a:hlinkClick r:id="rId6">
                  <a:extLst>
                    <a:ext uri="{A12FA001-AC4F-418D-AE19-62706E023703}">
                      <ahyp:hlinkClr xmlns:ahyp="http://schemas.microsoft.com/office/drawing/2018/hyperlinkcolor" val="tx"/>
                    </a:ext>
                  </a:extLst>
                </a:hlinkClick>
              </a:rPr>
              <a:t>http://www.eventtechbrief.com/top-stories/smart-badges-ready-to-wear-networking</a:t>
            </a:r>
            <a:endParaRPr lang="en-US" u="sng" dirty="0"/>
          </a:p>
          <a:p>
            <a:r>
              <a:rPr lang="en-US" u="sng" dirty="0"/>
              <a:t>https://</a:t>
            </a:r>
            <a:r>
              <a:rPr lang="en-US" u="sng" dirty="0" err="1"/>
              <a:t>www.sciencedirect.com</a:t>
            </a:r>
            <a:r>
              <a:rPr lang="en-US" u="sng" dirty="0"/>
              <a:t>/book/9780128037621/smart-bandage-technologies</a:t>
            </a:r>
          </a:p>
          <a:p>
            <a:endParaRPr lang="en-US" dirty="0"/>
          </a:p>
        </p:txBody>
      </p:sp>
    </p:spTree>
    <p:extLst>
      <p:ext uri="{BB962C8B-B14F-4D97-AF65-F5344CB8AC3E}">
        <p14:creationId xmlns:p14="http://schemas.microsoft.com/office/powerpoint/2010/main" val="1269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0E99-4070-2F41-913A-20989A9E702F}"/>
              </a:ext>
            </a:extLst>
          </p:cNvPr>
          <p:cNvSpPr>
            <a:spLocks noGrp="1"/>
          </p:cNvSpPr>
          <p:nvPr>
            <p:ph type="title"/>
          </p:nvPr>
        </p:nvSpPr>
        <p:spPr/>
        <p:txBody>
          <a:bodyPr/>
          <a:lstStyle/>
          <a:p>
            <a:r>
              <a:rPr lang="en-US" dirty="0"/>
              <a:t>SIMILAR IEEE  ARTICLES</a:t>
            </a:r>
          </a:p>
        </p:txBody>
      </p:sp>
      <p:sp>
        <p:nvSpPr>
          <p:cNvPr id="3" name="Content Placeholder 2">
            <a:extLst>
              <a:ext uri="{FF2B5EF4-FFF2-40B4-BE49-F238E27FC236}">
                <a16:creationId xmlns:a16="http://schemas.microsoft.com/office/drawing/2014/main" id="{33BAC27F-AF4A-5948-A6C4-9F878F486F59}"/>
              </a:ext>
            </a:extLst>
          </p:cNvPr>
          <p:cNvSpPr>
            <a:spLocks noGrp="1"/>
          </p:cNvSpPr>
          <p:nvPr>
            <p:ph idx="1"/>
          </p:nvPr>
        </p:nvSpPr>
        <p:spPr/>
        <p:txBody>
          <a:bodyPr/>
          <a:lstStyle/>
          <a:p>
            <a:r>
              <a:rPr lang="en-US" dirty="0"/>
              <a:t>An Attachable ECG Sensor Bandage with Planar-Fashionable Circuit Board</a:t>
            </a:r>
          </a:p>
          <a:p>
            <a:pPr marL="0" indent="0">
              <a:buNone/>
            </a:pPr>
            <a:endParaRPr lang="en-US" dirty="0"/>
          </a:p>
          <a:p>
            <a:pPr marL="0" indent="0" algn="just">
              <a:buNone/>
            </a:pPr>
            <a:r>
              <a:rPr lang="en-US" dirty="0"/>
              <a:t>An attachable ECG sensor adhesive bandage is implemented for continuous ECG monitoring system by using Planar-Fashionable Circuit Board (P-FCB) technology. The sensor patch improves convenience at low cost: it is composed of dry electrodes and an inductor directly screen printed on fabric, and the sensor chip is also directly wire bonded on fabric. The sensor patch is wirelessly powered to remove battery for safety. </a:t>
            </a:r>
          </a:p>
        </p:txBody>
      </p:sp>
    </p:spTree>
    <p:extLst>
      <p:ext uri="{BB962C8B-B14F-4D97-AF65-F5344CB8AC3E}">
        <p14:creationId xmlns:p14="http://schemas.microsoft.com/office/powerpoint/2010/main" val="37551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50C0B7-CBDA-E649-AC5B-07FF465DCF1F}"/>
              </a:ext>
            </a:extLst>
          </p:cNvPr>
          <p:cNvSpPr/>
          <p:nvPr/>
        </p:nvSpPr>
        <p:spPr>
          <a:xfrm>
            <a:off x="3615196" y="3418748"/>
            <a:ext cx="6223284" cy="1107996"/>
          </a:xfrm>
          <a:prstGeom prst="rect">
            <a:avLst/>
          </a:prstGeom>
          <a:noFill/>
          <a:ln w="57150">
            <a:solidFill>
              <a:schemeClr val="accent1"/>
            </a:solidFill>
          </a:ln>
        </p:spPr>
        <p:txBody>
          <a:bodyPr wrap="square" lIns="91440" tIns="45720" rIns="91440" bIns="45720">
            <a:spAutoFit/>
          </a:bodyPr>
          <a:lstStyle/>
          <a:p>
            <a:pPr algn="ctr"/>
            <a:r>
              <a:rPr lang="en-US" sz="6600" b="1"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191806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222</TotalTime>
  <Words>342</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SMART BABY BANDAGE</vt:lpstr>
      <vt:lpstr>WHAT IS SMART BABY BADAGE ?</vt:lpstr>
      <vt:lpstr>EXISTING PROJECTS </vt:lpstr>
      <vt:lpstr>COST</vt:lpstr>
      <vt:lpstr>INTRESTING LINKS</vt:lpstr>
      <vt:lpstr>SIMILAR IEEE  ARTICLES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BABY BANDAGE</dc:title>
  <dc:creator>Khare, Sayali Vijay Khare V.</dc:creator>
  <cp:lastModifiedBy>Khare, Sayali Vijay Khare V.</cp:lastModifiedBy>
  <cp:revision>6</cp:revision>
  <dcterms:created xsi:type="dcterms:W3CDTF">2018-11-10T23:29:59Z</dcterms:created>
  <dcterms:modified xsi:type="dcterms:W3CDTF">2018-11-11T03:12:27Z</dcterms:modified>
</cp:coreProperties>
</file>