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B489-D4BA-C370-34C4-1F355533E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A80517-2665-88F1-C9A0-97806CB29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2FDF6-EF8A-CADD-751B-20E1E4700A23}"/>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95B6DFC7-D71B-2A6D-9CD8-A40BF3ADA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AE2F1-F7A3-A4C2-295D-8872A166ED1E}"/>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45049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245F-97C2-F143-00C4-A0E431068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94538-AFE0-68F3-08D7-EBCCCD7CB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90DF-4009-124C-D734-9BF426A4316D}"/>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E05A54C9-7313-7977-76C3-C7A5A9BC8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6B76-9994-C058-FD01-E51C2239F90A}"/>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8830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8AA0A-045A-8F64-3876-042A9A2AAB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2F013-B6C5-CD56-6A51-78C029C7DB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472EC-F626-E54B-F38D-B1B25E35D108}"/>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C719420B-607B-5A3D-D511-9667DAE9A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47139-F4E2-A16B-BC02-0841EC27DD89}"/>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258308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4CA6-8349-DEC0-B282-0BCB806324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6AA05-B73C-39B6-A80C-1C36E3084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148-E2A6-5F8B-6474-03735DE4A6B5}"/>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0D16A0C1-2745-B2C2-00B1-E18DD5DCD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52D89-7F30-CCD2-5179-82C0020F62B3}"/>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262596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6418-4369-E59A-4098-3A303A2DA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1A4C3-5211-1829-D0F2-F9790C0C0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0EFC3-15EC-CC42-62F9-D71099923DB0}"/>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BAD522B2-3D84-AAF5-D23C-42D4A56F5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B4354-77DC-C30C-35D7-F49076D4B2E5}"/>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330259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02B7-A085-FA0E-7979-C51403441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6C363-3255-CEDD-0E7B-D03F18782E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6C338-3F4A-AB95-1A27-99E90CB53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65A32-1064-5945-FBA6-26363565591A}"/>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6" name="Footer Placeholder 5">
            <a:extLst>
              <a:ext uri="{FF2B5EF4-FFF2-40B4-BE49-F238E27FC236}">
                <a16:creationId xmlns:a16="http://schemas.microsoft.com/office/drawing/2014/main" id="{F03D796F-463A-51EE-FB08-995051568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15C92-EF4A-0B18-AA57-C866B0D8392B}"/>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6179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F1E4-B9A8-B4FC-0819-6CC4774BBA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75145-3450-6D75-7BB3-7370C7170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14A94-CF58-1923-8F94-74E3402A75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A99FB-FD93-AF18-C392-D6BE58D31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87DC1-BE0D-7C6E-AC73-7375377A0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5005C-02CF-83E6-102A-BC53E0213C9C}"/>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8" name="Footer Placeholder 7">
            <a:extLst>
              <a:ext uri="{FF2B5EF4-FFF2-40B4-BE49-F238E27FC236}">
                <a16:creationId xmlns:a16="http://schemas.microsoft.com/office/drawing/2014/main" id="{A3EA876C-A93E-3F17-9A20-1AB3DAFC4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D31A5-3E86-0D20-FB4F-48124341DDAD}"/>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68215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878B-5ACD-9717-143C-850EB8118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679F8-EF17-18E4-F745-75D864BECAD6}"/>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4" name="Footer Placeholder 3">
            <a:extLst>
              <a:ext uri="{FF2B5EF4-FFF2-40B4-BE49-F238E27FC236}">
                <a16:creationId xmlns:a16="http://schemas.microsoft.com/office/drawing/2014/main" id="{BC86B72A-1D14-2A03-5FB1-BE5858742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E42C3-BE22-2F68-C0F5-53C7D82BD1D0}"/>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09986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51364-0E92-BD71-ACDD-42037E14765D}"/>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3" name="Footer Placeholder 2">
            <a:extLst>
              <a:ext uri="{FF2B5EF4-FFF2-40B4-BE49-F238E27FC236}">
                <a16:creationId xmlns:a16="http://schemas.microsoft.com/office/drawing/2014/main" id="{E58E6E52-FB4E-E2BF-2AB0-FD4B706B9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72174-F3A0-396E-7B85-8A7214AD06F5}"/>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67928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12A4-754A-7408-4E16-A6410A06E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5CFE7-4B07-D161-9779-7D884937E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319D55-29D8-CC79-9685-6BC0D13F7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5BE65-A6BC-8CD3-C879-A78AC3B535F5}"/>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6" name="Footer Placeholder 5">
            <a:extLst>
              <a:ext uri="{FF2B5EF4-FFF2-40B4-BE49-F238E27FC236}">
                <a16:creationId xmlns:a16="http://schemas.microsoft.com/office/drawing/2014/main" id="{5080F507-2F83-CCF1-89CE-EEF5757B8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FB4E9-F132-E554-E5C4-2272C793BA63}"/>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129096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1D08-86B5-40D1-CCE7-ED742B9BC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EC86DF-3743-50E6-B02C-22226FA22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ACE341-6AF0-9B06-2189-B5D1A499B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86B82-2596-6439-9F87-2E954D7411FE}"/>
              </a:ext>
            </a:extLst>
          </p:cNvPr>
          <p:cNvSpPr>
            <a:spLocks noGrp="1"/>
          </p:cNvSpPr>
          <p:nvPr>
            <p:ph type="dt" sz="half" idx="10"/>
          </p:nvPr>
        </p:nvSpPr>
        <p:spPr/>
        <p:txBody>
          <a:bodyPr/>
          <a:lstStyle/>
          <a:p>
            <a:fld id="{52117A9C-4B6C-44BE-A3A6-368C46A92665}" type="datetimeFigureOut">
              <a:rPr lang="en-US" smtClean="0"/>
              <a:t>10/14/2022</a:t>
            </a:fld>
            <a:endParaRPr lang="en-US"/>
          </a:p>
        </p:txBody>
      </p:sp>
      <p:sp>
        <p:nvSpPr>
          <p:cNvPr id="6" name="Footer Placeholder 5">
            <a:extLst>
              <a:ext uri="{FF2B5EF4-FFF2-40B4-BE49-F238E27FC236}">
                <a16:creationId xmlns:a16="http://schemas.microsoft.com/office/drawing/2014/main" id="{111B27C1-1832-D651-DA98-4BFC8B56C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999D2-0D30-ACD1-4532-A67F55C8777E}"/>
              </a:ext>
            </a:extLst>
          </p:cNvPr>
          <p:cNvSpPr>
            <a:spLocks noGrp="1"/>
          </p:cNvSpPr>
          <p:nvPr>
            <p:ph type="sldNum" sz="quarter" idx="12"/>
          </p:nvPr>
        </p:nvSpPr>
        <p:spPr/>
        <p:txBody>
          <a:bodyPr/>
          <a:lstStyle/>
          <a:p>
            <a:fld id="{B3CD3500-B498-4E64-AC0C-05CD04194E49}" type="slidenum">
              <a:rPr lang="en-US" smtClean="0"/>
              <a:t>‹#›</a:t>
            </a:fld>
            <a:endParaRPr lang="en-US"/>
          </a:p>
        </p:txBody>
      </p:sp>
    </p:spTree>
    <p:extLst>
      <p:ext uri="{BB962C8B-B14F-4D97-AF65-F5344CB8AC3E}">
        <p14:creationId xmlns:p14="http://schemas.microsoft.com/office/powerpoint/2010/main" val="29384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6B151-0FF6-55EA-BA6C-B15A3FCB4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F5156E-833F-A463-6D30-DF505DAE6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E146D-29CE-D39E-682E-2A4F35204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17A9C-4B6C-44BE-A3A6-368C46A92665}" type="datetimeFigureOut">
              <a:rPr lang="en-US" smtClean="0"/>
              <a:t>10/14/2022</a:t>
            </a:fld>
            <a:endParaRPr lang="en-US"/>
          </a:p>
        </p:txBody>
      </p:sp>
      <p:sp>
        <p:nvSpPr>
          <p:cNvPr id="5" name="Footer Placeholder 4">
            <a:extLst>
              <a:ext uri="{FF2B5EF4-FFF2-40B4-BE49-F238E27FC236}">
                <a16:creationId xmlns:a16="http://schemas.microsoft.com/office/drawing/2014/main" id="{6A34924B-427D-BA18-969C-213843A7D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1A8BE-7F5E-3027-62B7-457CC25EB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D3500-B498-4E64-AC0C-05CD04194E49}" type="slidenum">
              <a:rPr lang="en-US" smtClean="0"/>
              <a:t>‹#›</a:t>
            </a:fld>
            <a:endParaRPr lang="en-US"/>
          </a:p>
        </p:txBody>
      </p:sp>
    </p:spTree>
    <p:extLst>
      <p:ext uri="{BB962C8B-B14F-4D97-AF65-F5344CB8AC3E}">
        <p14:creationId xmlns:p14="http://schemas.microsoft.com/office/powerpoint/2010/main" val="124566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1" name="Freeform: Shape 1048">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0"/>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2" name="Freeform: Shape 1050">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3" name="Freeform: Shape 1052">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3375" y="500244"/>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4" name="Freeform: Shape 1054">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7967" y="664836"/>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AEF827-435E-A5F3-BB03-C9A8DA3C78F5}"/>
              </a:ext>
            </a:extLst>
          </p:cNvPr>
          <p:cNvSpPr>
            <a:spLocks noGrp="1"/>
          </p:cNvSpPr>
          <p:nvPr>
            <p:ph type="ctrTitle"/>
          </p:nvPr>
        </p:nvSpPr>
        <p:spPr>
          <a:xfrm>
            <a:off x="6789743" y="2442411"/>
            <a:ext cx="4996329" cy="2024404"/>
          </a:xfrm>
        </p:spPr>
        <p:txBody>
          <a:bodyPr>
            <a:normAutofit/>
          </a:bodyPr>
          <a:lstStyle/>
          <a:p>
            <a:r>
              <a:rPr lang="en-US" dirty="0">
                <a:solidFill>
                  <a:srgbClr val="FFFFFF"/>
                </a:solidFill>
              </a:rPr>
              <a:t>Support Vector Machines</a:t>
            </a:r>
          </a:p>
        </p:txBody>
      </p:sp>
      <p:sp>
        <p:nvSpPr>
          <p:cNvPr id="3" name="Subtitle 2">
            <a:extLst>
              <a:ext uri="{FF2B5EF4-FFF2-40B4-BE49-F238E27FC236}">
                <a16:creationId xmlns:a16="http://schemas.microsoft.com/office/drawing/2014/main" id="{88AEB7A9-5FB0-5566-0633-EDF25E0D6D65}"/>
              </a:ext>
            </a:extLst>
          </p:cNvPr>
          <p:cNvSpPr>
            <a:spLocks noGrp="1"/>
          </p:cNvSpPr>
          <p:nvPr>
            <p:ph type="subTitle" idx="1"/>
          </p:nvPr>
        </p:nvSpPr>
        <p:spPr>
          <a:xfrm>
            <a:off x="6789743" y="4632160"/>
            <a:ext cx="4996328" cy="1068293"/>
          </a:xfrm>
        </p:spPr>
        <p:txBody>
          <a:bodyPr>
            <a:normAutofit/>
          </a:bodyPr>
          <a:lstStyle/>
          <a:p>
            <a:r>
              <a:rPr lang="en-US" sz="2000">
                <a:solidFill>
                  <a:srgbClr val="FFFFFF"/>
                </a:solidFill>
              </a:rPr>
              <a:t>Data Science Engineering Methods &amp; Tools </a:t>
            </a:r>
          </a:p>
          <a:p>
            <a:r>
              <a:rPr lang="en-US" sz="2000">
                <a:solidFill>
                  <a:srgbClr val="FFFFFF"/>
                </a:solidFill>
              </a:rPr>
              <a:t>-Shardul Chavan</a:t>
            </a:r>
          </a:p>
          <a:p>
            <a:endParaRPr lang="en-US" sz="2000">
              <a:solidFill>
                <a:srgbClr val="FFFFFF"/>
              </a:solidFill>
            </a:endParaRPr>
          </a:p>
        </p:txBody>
      </p:sp>
      <p:pic>
        <p:nvPicPr>
          <p:cNvPr id="1028" name="Picture 4">
            <a:extLst>
              <a:ext uri="{FF2B5EF4-FFF2-40B4-BE49-F238E27FC236}">
                <a16:creationId xmlns:a16="http://schemas.microsoft.com/office/drawing/2014/main" id="{E9D0DC1A-9B89-B92A-DF36-2A8201EEDE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81"/>
          <a:stretch/>
        </p:blipFill>
        <p:spPr bwMode="auto">
          <a:xfrm>
            <a:off x="979868" y="10"/>
            <a:ext cx="6069184" cy="2839773"/>
          </a:xfrm>
          <a:custGeom>
            <a:avLst/>
            <a:gdLst/>
            <a:ahLst/>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4C0476B-3FAF-CF15-DC02-111C5368E5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572" b="2"/>
          <a:stretch/>
        </p:blipFill>
        <p:spPr bwMode="auto">
          <a:xfrm>
            <a:off x="3" y="3124786"/>
            <a:ext cx="5001415" cy="3733214"/>
          </a:xfrm>
          <a:custGeom>
            <a:avLst/>
            <a:gdLst/>
            <a:ahLst/>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6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F8AA6-ADE8-24DA-3271-FBE54B2C526E}"/>
              </a:ext>
            </a:extLst>
          </p:cNvPr>
          <p:cNvSpPr>
            <a:spLocks noGrp="1"/>
          </p:cNvSpPr>
          <p:nvPr>
            <p:ph type="title"/>
          </p:nvPr>
        </p:nvSpPr>
        <p:spPr>
          <a:xfrm>
            <a:off x="4945696" y="3302759"/>
            <a:ext cx="2958685" cy="773229"/>
          </a:xfrm>
        </p:spPr>
        <p:txBody>
          <a:bodyPr anchor="ctr">
            <a:normAutofit/>
          </a:bodyPr>
          <a:lstStyle/>
          <a:p>
            <a:pPr algn="ctr"/>
            <a:r>
              <a:rPr lang="en-US" dirty="0">
                <a:latin typeface="Times New Roman" panose="02020603050405020304" pitchFamily="18" charset="0"/>
                <a:cs typeface="Times New Roman" panose="02020603050405020304" pitchFamily="18" charset="0"/>
              </a:rPr>
              <a:t>Why SVM?</a:t>
            </a:r>
          </a:p>
        </p:txBody>
      </p:sp>
      <p:sp>
        <p:nvSpPr>
          <p:cNvPr id="3" name="Content Placeholder 2">
            <a:extLst>
              <a:ext uri="{FF2B5EF4-FFF2-40B4-BE49-F238E27FC236}">
                <a16:creationId xmlns:a16="http://schemas.microsoft.com/office/drawing/2014/main" id="{85120A83-3510-93A6-DBD1-22BFA36A9850}"/>
              </a:ext>
            </a:extLst>
          </p:cNvPr>
          <p:cNvSpPr>
            <a:spLocks noGrp="1"/>
          </p:cNvSpPr>
          <p:nvPr>
            <p:ph idx="1"/>
          </p:nvPr>
        </p:nvSpPr>
        <p:spPr>
          <a:xfrm>
            <a:off x="5220623" y="4275005"/>
            <a:ext cx="3465210" cy="1737681"/>
          </a:xfrm>
        </p:spPr>
        <p:txBody>
          <a:bodyPr anchor="t">
            <a:normAutofit/>
          </a:bodyPr>
          <a:lstStyle/>
          <a:p>
            <a:pPr algn="l">
              <a:buFont typeface="Arial" panose="020B0604020202020204" pitchFamily="34" charset="0"/>
              <a:buChar char="•"/>
            </a:pPr>
            <a:r>
              <a:rPr lang="en-US" sz="1600" b="0" i="0" dirty="0">
                <a:solidFill>
                  <a:srgbClr val="D5D5D5"/>
                </a:solidFill>
                <a:effectLst/>
                <a:latin typeface="Times New Roman" panose="02020603050405020304" pitchFamily="18" charset="0"/>
                <a:cs typeface="Times New Roman" panose="02020603050405020304" pitchFamily="18" charset="0"/>
              </a:rPr>
              <a:t>Used when number of dimensions are greater than number of samples</a:t>
            </a:r>
          </a:p>
          <a:p>
            <a:pPr algn="l">
              <a:buFont typeface="Arial" panose="020B0604020202020204" pitchFamily="34" charset="0"/>
              <a:buChar char="•"/>
            </a:pPr>
            <a:r>
              <a:rPr lang="en-US" sz="1600" b="0" i="0" dirty="0">
                <a:solidFill>
                  <a:srgbClr val="D5D5D5"/>
                </a:solidFill>
                <a:effectLst/>
                <a:latin typeface="Times New Roman" panose="02020603050405020304" pitchFamily="18" charset="0"/>
                <a:cs typeface="Times New Roman" panose="02020603050405020304" pitchFamily="18" charset="0"/>
              </a:rPr>
              <a:t>Useful for handling outliers </a:t>
            </a:r>
          </a:p>
          <a:p>
            <a:pPr algn="l">
              <a:buFont typeface="Arial" panose="020B0604020202020204" pitchFamily="34" charset="0"/>
              <a:buChar char="•"/>
            </a:pPr>
            <a:r>
              <a:rPr lang="en-US" sz="1600" b="0" i="0" dirty="0">
                <a:solidFill>
                  <a:srgbClr val="D5D5D5"/>
                </a:solidFill>
                <a:effectLst/>
                <a:latin typeface="Times New Roman" panose="02020603050405020304" pitchFamily="18" charset="0"/>
                <a:cs typeface="Times New Roman" panose="02020603050405020304" pitchFamily="18" charset="0"/>
              </a:rPr>
              <a:t>It can handle both classification and regression on linear and non-linear data.</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691E6D-36A2-1F72-D12B-3690E9A8A186}"/>
              </a:ext>
            </a:extLst>
          </p:cNvPr>
          <p:cNvSpPr txBox="1">
            <a:spLocks/>
          </p:cNvSpPr>
          <p:nvPr/>
        </p:nvSpPr>
        <p:spPr>
          <a:xfrm>
            <a:off x="2366212" y="343141"/>
            <a:ext cx="2958685" cy="77322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What is SVM?</a:t>
            </a:r>
          </a:p>
        </p:txBody>
      </p:sp>
      <p:sp>
        <p:nvSpPr>
          <p:cNvPr id="7" name="Content Placeholder 2">
            <a:extLst>
              <a:ext uri="{FF2B5EF4-FFF2-40B4-BE49-F238E27FC236}">
                <a16:creationId xmlns:a16="http://schemas.microsoft.com/office/drawing/2014/main" id="{C66F808A-BC6B-2F50-E512-366F56B80DC5}"/>
              </a:ext>
            </a:extLst>
          </p:cNvPr>
          <p:cNvSpPr txBox="1">
            <a:spLocks/>
          </p:cNvSpPr>
          <p:nvPr/>
        </p:nvSpPr>
        <p:spPr>
          <a:xfrm>
            <a:off x="2879445" y="1220003"/>
            <a:ext cx="3465210" cy="173768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D5D5D5"/>
                </a:solidFill>
                <a:latin typeface="Times New Roman" panose="02020603050405020304" pitchFamily="18" charset="0"/>
                <a:cs typeface="Times New Roman" panose="02020603050405020304" pitchFamily="18" charset="0"/>
              </a:rPr>
              <a:t>A support vector machine (SVM) is a supervised machine learning model that uses classification algorithms for two-group classification problems.</a:t>
            </a:r>
          </a:p>
          <a:p>
            <a:r>
              <a:rPr lang="en-US" sz="1600" dirty="0">
                <a:solidFill>
                  <a:srgbClr val="D5D5D5"/>
                </a:solidFill>
                <a:latin typeface="Times New Roman" panose="02020603050405020304" pitchFamily="18" charset="0"/>
                <a:cs typeface="Times New Roman" panose="02020603050405020304" pitchFamily="18" charset="0"/>
              </a:rPr>
              <a:t>After giving an SVM model sets of labeled training data for each category, they’re able to categorize new text.</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036E784-191F-67F0-68C7-50EE5360E868}"/>
              </a:ext>
            </a:extLst>
          </p:cNvPr>
          <p:cNvPicPr>
            <a:picLocks noChangeAspect="1"/>
          </p:cNvPicPr>
          <p:nvPr/>
        </p:nvPicPr>
        <p:blipFill>
          <a:blip r:embed="rId2"/>
          <a:stretch>
            <a:fillRect/>
          </a:stretch>
        </p:blipFill>
        <p:spPr>
          <a:xfrm>
            <a:off x="6556167" y="450934"/>
            <a:ext cx="3933324" cy="2652809"/>
          </a:xfrm>
          <a:prstGeom prst="rect">
            <a:avLst/>
          </a:prstGeom>
        </p:spPr>
      </p:pic>
      <p:pic>
        <p:nvPicPr>
          <p:cNvPr id="2054" name="Picture 6">
            <a:extLst>
              <a:ext uri="{FF2B5EF4-FFF2-40B4-BE49-F238E27FC236}">
                <a16:creationId xmlns:a16="http://schemas.microsoft.com/office/drawing/2014/main" id="{055EA273-2028-3201-42E8-291B7379B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80" y="3796474"/>
            <a:ext cx="4234749" cy="288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191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120A83-3510-93A6-DBD1-22BFA36A9850}"/>
              </a:ext>
            </a:extLst>
          </p:cNvPr>
          <p:cNvSpPr>
            <a:spLocks noGrp="1"/>
          </p:cNvSpPr>
          <p:nvPr>
            <p:ph idx="1"/>
          </p:nvPr>
        </p:nvSpPr>
        <p:spPr>
          <a:xfrm>
            <a:off x="2879444" y="3615403"/>
            <a:ext cx="5200009" cy="1737681"/>
          </a:xfrm>
        </p:spPr>
        <p:txBody>
          <a:bodyPr anchor="t">
            <a:normAutofit fontScale="47500" lnSpcReduction="20000"/>
          </a:bodyPr>
          <a:lstStyle/>
          <a:p>
            <a:pPr marL="0" indent="0" algn="l">
              <a:buNone/>
            </a:pPr>
            <a:r>
              <a:rPr lang="en-US" sz="5100" b="0" i="0" dirty="0">
                <a:solidFill>
                  <a:srgbClr val="D5D5D5"/>
                </a:solidFill>
                <a:effectLst/>
                <a:latin typeface="Times New Roman" panose="02020603050405020304" pitchFamily="18" charset="0"/>
                <a:cs typeface="Times New Roman" panose="02020603050405020304" pitchFamily="18" charset="0"/>
              </a:rPr>
              <a:t>Gamma</a:t>
            </a:r>
          </a:p>
          <a:p>
            <a:pPr marL="0" indent="0" algn="l">
              <a:lnSpc>
                <a:spcPct val="120000"/>
              </a:lnSpc>
              <a:buNone/>
            </a:pPr>
            <a:r>
              <a:rPr lang="en-US" sz="3200" dirty="0">
                <a:latin typeface="Times New Roman" panose="02020603050405020304" pitchFamily="18" charset="0"/>
                <a:cs typeface="Times New Roman" panose="02020603050405020304" pitchFamily="18" charset="0"/>
              </a:rPr>
              <a:t>The gamma parameter defines how far the influence of a single training set reaches. With low gamma, points far away from the possible separation line are considered in calculation for the separation line. Whereas high gamma means the points close to possible line are considered in calculation.</a:t>
            </a:r>
          </a:p>
        </p:txBody>
      </p:sp>
      <p:sp>
        <p:nvSpPr>
          <p:cNvPr id="6" name="Title 1">
            <a:extLst>
              <a:ext uri="{FF2B5EF4-FFF2-40B4-BE49-F238E27FC236}">
                <a16:creationId xmlns:a16="http://schemas.microsoft.com/office/drawing/2014/main" id="{83691E6D-36A2-1F72-D12B-3690E9A8A186}"/>
              </a:ext>
            </a:extLst>
          </p:cNvPr>
          <p:cNvSpPr txBox="1">
            <a:spLocks/>
          </p:cNvSpPr>
          <p:nvPr/>
        </p:nvSpPr>
        <p:spPr>
          <a:xfrm>
            <a:off x="2366212" y="343141"/>
            <a:ext cx="2958685" cy="7732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SVM Parameters</a:t>
            </a:r>
          </a:p>
        </p:txBody>
      </p:sp>
      <p:sp>
        <p:nvSpPr>
          <p:cNvPr id="7" name="Content Placeholder 2">
            <a:extLst>
              <a:ext uri="{FF2B5EF4-FFF2-40B4-BE49-F238E27FC236}">
                <a16:creationId xmlns:a16="http://schemas.microsoft.com/office/drawing/2014/main" id="{C66F808A-BC6B-2F50-E512-366F56B80DC5}"/>
              </a:ext>
            </a:extLst>
          </p:cNvPr>
          <p:cNvSpPr txBox="1">
            <a:spLocks/>
          </p:cNvSpPr>
          <p:nvPr/>
        </p:nvSpPr>
        <p:spPr>
          <a:xfrm>
            <a:off x="2879444" y="1220003"/>
            <a:ext cx="6593740" cy="1620733"/>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600" dirty="0">
                <a:solidFill>
                  <a:srgbClr val="D5D5D5"/>
                </a:solidFill>
                <a:latin typeface="Times New Roman" panose="02020603050405020304" pitchFamily="18" charset="0"/>
                <a:cs typeface="Times New Roman" panose="02020603050405020304" pitchFamily="18" charset="0"/>
              </a:rPr>
              <a:t>Kernel</a:t>
            </a:r>
          </a:p>
          <a:p>
            <a:pPr marL="0" indent="0">
              <a:lnSpc>
                <a:spcPct val="120000"/>
              </a:lnSpc>
              <a:buNone/>
            </a:pPr>
            <a:r>
              <a:rPr lang="en-US" sz="4200" dirty="0">
                <a:latin typeface="Times New Roman" panose="02020603050405020304" pitchFamily="18" charset="0"/>
                <a:cs typeface="Times New Roman" panose="02020603050405020304" pitchFamily="18" charset="0"/>
              </a:rPr>
              <a:t>The learning of the hyperplane in linear SVM </a:t>
            </a:r>
            <a:r>
              <a:rPr lang="en-US" sz="4200" dirty="0" err="1">
                <a:latin typeface="Times New Roman" panose="02020603050405020304" pitchFamily="18" charset="0"/>
                <a:cs typeface="Times New Roman" panose="02020603050405020304" pitchFamily="18" charset="0"/>
              </a:rPr>
              <a:t>isdone</a:t>
            </a:r>
            <a:r>
              <a:rPr lang="en-US" sz="4200" dirty="0">
                <a:latin typeface="Times New Roman" panose="02020603050405020304" pitchFamily="18" charset="0"/>
                <a:cs typeface="Times New Roman" panose="02020603050405020304" pitchFamily="18" charset="0"/>
              </a:rPr>
              <a:t> by transforming the problem using some linear algebra. This is where the kernel plays vital role. Polynomial and exponential kernels calculates separation line in higher dimension, This is called kernel trick</a:t>
            </a:r>
          </a:p>
          <a:p>
            <a:pPr marL="0" indent="0">
              <a:lnSpc>
                <a:spcPct val="120000"/>
              </a:lnSpc>
              <a:buNone/>
            </a:pPr>
            <a:r>
              <a:rPr lang="en-US" sz="4200" dirty="0">
                <a:latin typeface="Times New Roman" panose="02020603050405020304" pitchFamily="18" charset="0"/>
                <a:cs typeface="Times New Roman" panose="02020603050405020304" pitchFamily="18" charset="0"/>
              </a:rPr>
              <a:t>Types of Kernel-</a:t>
            </a:r>
          </a:p>
          <a:p>
            <a:pPr marL="514350" indent="-514350">
              <a:lnSpc>
                <a:spcPct val="120000"/>
              </a:lnSpc>
              <a:buAutoNum type="arabicPeriod"/>
            </a:pPr>
            <a:r>
              <a:rPr lang="en-US" sz="4200" dirty="0">
                <a:latin typeface="Times New Roman" panose="02020603050405020304" pitchFamily="18" charset="0"/>
                <a:cs typeface="Times New Roman" panose="02020603050405020304" pitchFamily="18" charset="0"/>
              </a:rPr>
              <a:t>Linear</a:t>
            </a:r>
          </a:p>
          <a:p>
            <a:pPr marL="514350" indent="-514350">
              <a:lnSpc>
                <a:spcPct val="120000"/>
              </a:lnSpc>
              <a:buAutoNum type="arabicPeriod"/>
            </a:pPr>
            <a:r>
              <a:rPr lang="en-US" sz="4200" dirty="0">
                <a:latin typeface="Times New Roman" panose="02020603050405020304" pitchFamily="18" charset="0"/>
                <a:cs typeface="Times New Roman" panose="02020603050405020304" pitchFamily="18" charset="0"/>
              </a:rPr>
              <a:t>Polynomial</a:t>
            </a:r>
          </a:p>
          <a:p>
            <a:pPr marL="514350" indent="-514350">
              <a:lnSpc>
                <a:spcPct val="120000"/>
              </a:lnSpc>
              <a:buAutoNum type="arabicPeriod"/>
            </a:pPr>
            <a:r>
              <a:rPr lang="en-US" sz="4200" dirty="0">
                <a:latin typeface="Times New Roman" panose="02020603050405020304" pitchFamily="18" charset="0"/>
                <a:cs typeface="Times New Roman" panose="02020603050405020304" pitchFamily="18" charset="0"/>
              </a:rPr>
              <a:t>Radial Basis  Function</a:t>
            </a:r>
          </a:p>
          <a:p>
            <a:pPr marL="0" indent="0">
              <a:lnSpc>
                <a:spcPct val="120000"/>
              </a:lnSpc>
              <a:buNone/>
            </a:pPr>
            <a:endParaRPr lang="en-US" sz="7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4725362-E4C1-DC02-2A39-50718F6E7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215" y="3743585"/>
            <a:ext cx="3784031" cy="270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7413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196</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Support Vector Machines</vt:lpstr>
      <vt:lpstr>Why SVM?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Shardul Sanjay Chavan</dc:creator>
  <cp:lastModifiedBy>Shardul Sanjay Chavan</cp:lastModifiedBy>
  <cp:revision>2</cp:revision>
  <dcterms:created xsi:type="dcterms:W3CDTF">2022-10-14T23:55:31Z</dcterms:created>
  <dcterms:modified xsi:type="dcterms:W3CDTF">2022-10-15T00:30:43Z</dcterms:modified>
</cp:coreProperties>
</file>