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3" r:id="rId6"/>
    <p:sldId id="279" r:id="rId7"/>
    <p:sldId id="285" r:id="rId8"/>
    <p:sldId id="286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279"/>
            <p14:sldId id="285"/>
            <p14:sldId id="286"/>
            <p14:sldId id="292"/>
            <p14:sldId id="293"/>
            <p14:sldId id="294"/>
            <p14:sldId id="295"/>
            <p14:sldId id="29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06:48:39.890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Group>
    <inkml:annotationXML>
      <emma:emma xmlns:emma="http://www.w3.org/2003/04/emma" version="1.0">
        <emma:interpretation id="{422D10C3-87E3-465E-A1FC-651796284DC0}" emma:medium="tactile" emma:mode="ink">
          <msink:context xmlns:msink="http://schemas.microsoft.com/ink/2010/main" type="inkDrawing" rotatedBoundingBox="11826,9184 14110,9038 14193,10331 11908,10477" semanticType="enclosure" shapeName="Other"/>
        </emma:interpretation>
      </emma:emma>
    </inkml:annotationXML>
    <inkml:trace contextRef="#ctx0" brushRef="#br0">841 18 112 0,'35'-14'89'0,"-50"6"0"16,1 2-15-16,-7 3-39 15,0 3-16-15,-6 4-19 0,-1 6-4 16,-4 4-4-16,-3-1-2 16,-8 6 1-16,-2-3 1 15,-7 8 4-15,2 3 3 16,-1 6-1-16,5 7 1 15,-2 3 0 1,1 2 0-16,5 4 0 16,-1 2-2-16,8-3-4 15,2-3 0-15,-4-4-3 16,4-3 2-16,4-1 3 16,4 1 1-16,13 0 2 15,3-1 0-15,7 1 1 16,2-3 1-16,5 0-1 0,6 11 1 0,-3-4 0 15,6 6 1-15,12 1-1 16,3-8 1-16,10-2 7 16,4-3 5-16,4-7 5 15,4-4-1-15,11 4-7 16,-5-7-4-16,4-4-4 16,1 1 1-1,3-10 13-15,8 1 10 16,4-2 16-16,-4-5 2 15,3-4-13-15,4-1-7 16,6-3-15-16,3-3-1 16,5-1 6-16,5-7 11 15,-8-7 15-15,-2-2 6 0,-3-7 2 16,-10 0-8-16,1-11-13 16,2-1-4-16,-9-18-11 15,0-5-4-15,-3-3-4 16,-5 4 0-16,-11 6-3 15,-3 4 5-15,-14 0 5 0,-9-4 3 16,-9 2 0-16,-13-10-1 16,-14 1-8-16,-14 2 0 0,-25 1-2 15,-12 12 0-15,-30 5-19 16,-13 8-23-16,-31 10-152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06:48:41.948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Group>
    <inkml:annotationXML>
      <emma:emma xmlns:emma="http://www.w3.org/2003/04/emma" version="1.0">
        <emma:interpretation id="{7A30D47A-09E5-48E5-85C7-BABD6342AA31}" emma:medium="tactile" emma:mode="ink">
          <msink:context xmlns:msink="http://schemas.microsoft.com/ink/2010/main" type="inkDrawing" rotatedBoundingBox="25663,9114 28836,9009 28884,10450 25710,10554" semanticType="enclosure" shapeName="Other"/>
        </emma:interpretation>
      </emma:emma>
    </inkml:annotationXML>
    <inkml:trace contextRef="#ctx0" brushRef="#br0">1016 134 275 0,'-9'-97'131'0,"-5"84"-25"0,4 5-30 0,0 2-17 16,-2 4-16-16,-4 2-29 15,-10 0-10-15,-4 7-5 16,3 1-1-16,-13 8 1 16,-1 1 0-16,-5 7 1 15,-10 0-3-15,-2 3 3 16,1 5 0-16,-7 11-3 0,2-2 0 15,5 10-7-15,-5-1-1 16,9 4-9-16,4 6-4 16,0 1 2-16,9 3-3 15,5-4 8 1,1-1-3-16,9 8-22 16,3 3-1-16,10 8-1 15,12-2 5-15,13 1 28 16,8-7 3-16,11-19 7 15,4-5 1-15,12-12 10 16,11-6 4-16,14 1 25 16,15-4 12-16,15-7 13 0,-2-1-3 15,5-1-20-15,1-1-10 16,8-4-5-16,7-3 4 0,12-8 5 16,0-5 5-16,-3-5-2 15,-2-2 0-15,0-6-3 16,15 1-7-16,3-14-3 15,4 0-3-15,-12-9-3 16,-18-8 0-16,8-8-3 16,-5-15 2-1,-4-14-1-15,-9-7-3 16,-25-1-5-16,-8 9-5 16,-27 1-1-16,-5 7-3 0,-27-21 3 15,-9-1 0-15,-21 0 1 0,-18 1-2 16,-39 26-13-16,-28 14-22 15,-65 30-209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06:49:48.750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 contextRef="#ctx0" brushRef="#br0">781 17 112 0,'33'-13'89'0,"-46"5"0"16,-1 2-15-16,-5 4-39 15,0 2-16-15,-6 4-19 0,-2 5-4 16,-3 4-4-16,-2-1-2 16,-8 6 1-16,-2-4 1 15,-7 9 4-15,4 2 3 16,-3 6-1-16,5 6 1 15,-1 3 0 1,-1 1 0-16,7 5 0 16,-2 1-2-16,7-3-4 15,2-2 0-15,-3-4-3 16,3-3 2-16,5-1 3 16,2 2 1-16,13-1 2 15,3-1 0-15,6 2 1 16,2-4 1-16,5 1-1 0,5 10 1 0,-3-5 0 15,7 6 1-15,9 2-1 16,4-8 1-16,10-2 7 16,3-2 5-16,3-8 5 15,4-2-1-15,11 3-7 16,-5-7-4-16,4-3-4 16,0 0 1-1,4-8 13-15,7 0 10 16,3-2 16-16,-3-4 2 15,3-4-13-15,3-1-7 16,6-2-15-16,3-3-1 16,5-2 6-16,3-6 11 15,-6-6 15-15,-2-2 6 0,-3-7 2 16,-9 1-8-16,0-11-13 16,3-2-4-16,-9-15-11 15,0-5-4-15,-3-3-4 16,-4 4 0-16,-11 5-3 15,-2 4 5-15,-14 1 5 0,-7-5 3 16,-10 2 0-16,-11-9-1 16,-13 1-8-16,-14 1 0 0,-22 2-2 15,-11 10 0-15,-29 7-19 16,-12 5-23-16,-28 10-152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06:49:48.751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 contextRef="#ctx0" brushRef="#br0">697 95 275 0,'-6'-69'131'0,"-4"60"-25"0,3 4-30 0,1 0-17 16,-3 4-16-16,-2 1-29 15,-6 0-10-15,-4 5-5 16,2 0-1-16,-8 6 1 16,-1 2 0-16,-4 4 1 15,-6 0-3-15,-2 2 3 16,1 4 0-16,-5 7-3 0,2 0 0 15,2 6-7-15,-2-1-1 16,6 4-9-16,2 4-4 16,0 0 2-16,7 2-3 15,3-2 8 1,1-1-3-16,5 5-22 16,3 3-1-16,7 6-1 15,8-2 5-15,9 0 28 16,5-4 3-16,8-14 7 15,3-3 1-15,8-9 10 16,7-4 4-16,11 1 25 16,9-3 12-16,11-6 13 0,-2 1-3 15,4-2-20-15,0-1-10 16,6-2-5-16,5-2 4 0,8-6 5 16,-1-4 5-16,-1-3-2 15,-1-2 0-15,-1-3-3 16,12 0-7-16,0-10-3 15,4-1-3-15,-9-5-3 16,-12-6 0-16,6-5-3 16,-4-12 2-1,-3-9-1-15,-6-6-3 16,-17 0-5-16,-5 6-5 16,-19 1-1-16,-3 5-3 0,-19-15 3 15,-7 0 0-15,-13-1 1 0,-13 1-2 16,-27 19-13-16,-19 9-22 15,-44 22-209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16:10:58.747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 contextRef="#ctx0" brushRef="#br0">781 17 112 0,'33'-13'89'0,"-46"5"0"16,-1 2-15-16,-5 4-39 15,0 2-16-15,-6 4-19 0,-2 5-4 16,-3 4-4-16,-2-1-2 16,-8 6 1-16,-2-4 1 15,-7 9 4-15,4 2 3 16,-3 6-1-16,5 6 1 15,-1 3 0 1,-1 1 0-16,7 5 0 16,-2 1-2-16,7-3-4 15,2-2 0-15,-3-4-3 16,3-3 2-16,5-1 3 16,2 2 1-16,13-1 2 15,3-1 0-15,6 2 1 16,2-4 1-16,5 1-1 0,5 10 1 0,-3-5 0 15,7 6 1-15,9 2-1 16,4-8 1-16,10-2 7 16,3-2 5-16,3-8 5 15,4-2-1-15,11 3-7 16,-5-7-4-16,4-3-4 16,0 0 1-1,4-8 13-15,7 0 10 16,3-2 16-16,-3-4 2 15,3-4-13-15,3-1-7 16,6-2-15-16,3-3-1 16,5-2 6-16,3-6 11 15,-6-6 15-15,-2-2 6 0,-3-7 2 16,-9 1-8-16,0-11-13 16,3-2-4-16,-9-15-11 15,0-5-4-15,-3-3-4 16,-4 4 0-16,-11 5-3 15,-2 4 5-15,-14 1 5 0,-7-5 3 16,-10 2 0-16,-11-9-1 16,-13 1-8-16,-14 1 0 0,-22 2-2 15,-11 10 0-15,-29 7-19 16,-12 5-23-16,-28 10-152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16:11:58.064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 contextRef="#ctx0" brushRef="#br0">781 17 112 0,'33'-13'89'0,"-46"5"0"16,-1 2-15-16,-5 4-39 15,0 2-16-15,-6 4-19 0,-2 5-4 16,-3 4-4-16,-2-1-2 16,-8 6 1-16,-2-4 1 15,-7 9 4-15,4 2 3 16,-3 6-1-16,5 6 1 15,-1 3 0 1,-1 1 0-16,7 5 0 16,-2 1-2-16,7-3-4 15,2-2 0-15,-3-4-3 16,3-3 2-16,5-1 3 16,2 2 1-16,13-1 2 15,3-1 0-15,6 2 1 16,2-4 1-16,5 1-1 0,5 10 1 0,-3-5 0 15,7 6 1-15,9 2-1 16,4-8 1-16,10-2 7 16,3-2 5-16,3-8 5 15,4-2-1-15,11 3-7 16,-5-7-4-16,4-3-4 16,0 0 1-1,4-8 13-15,7 0 10 16,3-2 16-16,-3-4 2 15,3-4-13-15,3-1-7 16,6-2-15-16,3-3-1 16,5-2 6-16,3-6 11 15,-6-6 15-15,-2-2 6 0,-3-7 2 16,-9 1-8-16,0-11-13 16,3-2-4-16,-9-15-11 15,0-5-4-15,-3-3-4 16,-4 4 0-16,-11 5-3 15,-2 4 5-15,-14 1 5 0,-7-5 3 16,-10 2 0-16,-11-9-1 16,-13 1-8-16,-14 1 0 0,-22 2-2 15,-11 10 0-15,-29 7-19 16,-12 5-23-16,-28 10-152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16:13:04.458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 contextRef="#ctx0" brushRef="#br0">1587 17 112 0,'66'-13'89'0,"-93"5"0"16,0 3-15-16,-12 2-39 15,0 3-16-15,-13 4-19 0,-2 5-4 16,-6 4-4-16,-6-1-2 16,-15 6 1-16,-4-4 1 15,-14 9 4-15,6 2 3 16,-3 6-1-16,8 5 1 15,-2 4 0 1,0 2 0-16,12 3 0 16,-4 3-2-16,16-4-4 15,3-3 0-15,-6-2-3 16,6-4 2-16,9-1 3 16,5 1 1-16,28 1 2 15,3-2 0-15,15 1 1 16,3-2 1-16,9-1-1 0,12 11 1 0,-6-5 0 15,12 6 1-15,22 2-1 16,5-8 1-16,21-2 7 16,6-2 5-16,6-8 5 15,10-2-1-15,20 3-7 16,-9-7-4-16,7-4-4 16,2 2 1-1,6-9 13-15,16 0 10 16,5-2 16-16,-5-4 2 15,5-4-13-15,6-1-7 16,13-2-15-16,5-4-1 16,10 0 6-16,9-7 11 15,-16-6 15-15,-3-2 6 0,-5-7 2 16,-19 1-8-16,1-11-13 16,5-2-4-16,-17-15-11 15,-1-5-4-15,-6-3-4 16,-8 4 0-16,-22 5-3 15,-6 5 5-15,-27-1 5 0,-14-4 3 16,-19 3 0-16,-24-11-1 16,-27 3-8-16,-28 0 0 0,-44 2-2 15,-24 10 0-15,-58 7-19 16,-23 5-23-16,-58 10-152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09T16:13:04.459"/>
    </inkml:context>
    <inkml:brush xml:id="br0">
      <inkml:brushProperty name="width" value="0.06667" units="cm"/>
      <inkml:brushProperty name="height" value="0.06667" units="cm"/>
      <inkml:brushProperty name="color" value="#D24726"/>
      <inkml:brushProperty name="fitToCurve" value="1"/>
    </inkml:brush>
  </inkml:definitions>
  <inkml:trace contextRef="#ctx0" brushRef="#br0">1383 91 275 0,'-13'-66'131'0,"-7"57"-25"0,8 4-30 0,-1 1-17 16,-5 3-16-16,-3 1-29 15,-14 0-10-15,-6 4-5 16,4 1-1-16,-17 6 1 16,-3 1 0-16,-5 4 1 15,-14 1-3-15,-2 1 3 16,0 4 0-16,-9 7-3 0,3-1 0 15,6 7-7-15,-7-1-1 16,14 3-9-16,4 4-4 16,0 0 2-16,13 3-3 15,6-3 8 1,2-1-3-16,12 6-22 16,3 2-1-16,16 5-1 15,15-1 5-15,18 0 28 16,10-4 3-16,15-13 7 15,7-4 1-15,15-8 10 16,15-4 4-16,20 1 25 16,19-3 12-16,22-5 13 0,-5 0-3 15,9-1-20-15,0-1-10 16,11-3-5-16,11-1 4 0,15-6 5 16,0-3 5-16,-5-4-2 15,-1-2 0-15,-1-2-3 16,22-1-7-16,2-9-3 15,7-1-3-15,-18-5-3 16,-23-6 0-16,10-5-3 16,-6-10 2-1,-6-10-1-15,-12-5-3 16,-34 0-5-16,-11 6-5 16,-36 0-1-16,-7 5-3 0,-37-14 3 15,-13-1 0-15,-29 0 1 0,-23 1-2 16,-54 18-13-16,-37 9-22 15,-88 21-209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8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Hotel Bookings &amp; Cancellations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Findings and Recommendations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38200" y="5250078"/>
            <a:ext cx="9582736" cy="339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IST.687.M007.FALL21 | </a:t>
            </a:r>
            <a:r>
              <a:rPr lang="en-US" sz="1600" b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 </a:t>
            </a:r>
            <a:r>
              <a:rPr lang="en-US" sz="1600" b="1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5499782"/>
            <a:ext cx="9582736" cy="339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Ameya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| Christopher | 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</a:rPr>
              <a:t>Himamshu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| Sazal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48334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  <a:endParaRPr lang="en-US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9055" y="1681018"/>
            <a:ext cx="7333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 your deposit policy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Promote customization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Prioritize affiliation with Tour Operators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Determinants of Cancellations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642" y="1958723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Lead Time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42" y="2309691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Weekend Stays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42" y="2660659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Weekday Stays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9867" y="2642178"/>
            <a:ext cx="26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Repeat Guest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5686" y="1956076"/>
            <a:ext cx="21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Market Segment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7858" y="2308634"/>
            <a:ext cx="15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Adults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42" y="4766471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Reserved Room Type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7858" y="2642178"/>
            <a:ext cx="15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Babies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7858" y="1990837"/>
            <a:ext cx="156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9867" y="1958722"/>
            <a:ext cx="26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Cancellations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79867" y="2325408"/>
            <a:ext cx="34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Bookings not cancelled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4792" y="4754169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Country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42" y="3011627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642" y="4415499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Room Type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3013" y="2660659"/>
            <a:ext cx="21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Deposit Type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851" y="2308634"/>
            <a:ext cx="21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Type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642" y="3362595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 parking spaces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42" y="3713563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Special requests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642" y="4064531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changes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94792" y="4387915"/>
            <a:ext cx="33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24726"/>
                </a:solidFill>
              </a:rPr>
              <a:t>Geographic</a:t>
            </a:r>
            <a:endParaRPr lang="en-US" b="1" dirty="0">
              <a:solidFill>
                <a:srgbClr val="D2472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7858" y="1607945"/>
            <a:ext cx="173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24726"/>
                </a:solidFill>
              </a:rPr>
              <a:t>Demographic</a:t>
            </a:r>
            <a:endParaRPr lang="en-US" b="1" dirty="0">
              <a:solidFill>
                <a:srgbClr val="D2472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2851" y="1612365"/>
            <a:ext cx="23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24726"/>
                </a:solidFill>
              </a:rPr>
              <a:t>Marketing &amp; Sales</a:t>
            </a:r>
            <a:endParaRPr lang="en-US" b="1" dirty="0">
              <a:solidFill>
                <a:srgbClr val="D2472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9642" y="1607755"/>
            <a:ext cx="23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24726"/>
                </a:solidFill>
              </a:rPr>
              <a:t>Guest Preferences</a:t>
            </a:r>
            <a:endParaRPr lang="en-US" b="1" dirty="0">
              <a:solidFill>
                <a:srgbClr val="D2472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79867" y="1604824"/>
            <a:ext cx="262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24726"/>
                </a:solidFill>
              </a:rPr>
              <a:t>Historic</a:t>
            </a:r>
            <a:endParaRPr lang="en-US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0" grpId="1"/>
      <p:bldP spid="21" grpId="0"/>
      <p:bldP spid="22" grpId="0"/>
      <p:bldP spid="23" grpId="0"/>
      <p:bldP spid="24" grpId="0"/>
      <p:bldP spid="24" grpId="1"/>
      <p:bldP spid="25" grpId="0"/>
      <p:bldP spid="25" grpId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48334" cy="6400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Cancellations likely to increase with longer </a:t>
            </a:r>
            <a:r>
              <a:rPr lang="en-US" b="1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lead times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227501" y="5202275"/>
            <a:ext cx="3428389" cy="67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 of non-cancelled bookings have a median lead time of 5 weeks or less.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06657" y="5202275"/>
            <a:ext cx="3536463" cy="678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50% of non-cancelled bookings for repeat guests have a median lead time of 2 days.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66" y="2683160"/>
            <a:ext cx="3614590" cy="2537371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71" y="2683160"/>
            <a:ext cx="3614450" cy="2537369"/>
          </a:xfrm>
          <a:prstGeom prst="rect">
            <a:avLst/>
          </a:prstGeom>
        </p:spPr>
      </p:pic>
      <p:sp>
        <p:nvSpPr>
          <p:cNvPr id="31" name="Content Placeholder 17"/>
          <p:cNvSpPr txBox="1">
            <a:spLocks/>
          </p:cNvSpPr>
          <p:nvPr/>
        </p:nvSpPr>
        <p:spPr>
          <a:xfrm>
            <a:off x="912036" y="5881204"/>
            <a:ext cx="6523926" cy="368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 </a:t>
            </a:r>
            <a:r>
              <a:rPr 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 any period of time, if you have too many bookings with long lead times, consider overbooking.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85995"/>
              </p:ext>
            </p:extLst>
          </p:nvPr>
        </p:nvGraphicFramePr>
        <p:xfrm>
          <a:off x="912036" y="1706916"/>
          <a:ext cx="4039072" cy="677184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993868">
                  <a:extLst>
                    <a:ext uri="{9D8B030D-6E8A-4147-A177-3AD203B41FA5}">
                      <a16:colId xmlns:a16="http://schemas.microsoft.com/office/drawing/2014/main" val="2053269843"/>
                    </a:ext>
                  </a:extLst>
                </a:gridCol>
                <a:gridCol w="1587494">
                  <a:extLst>
                    <a:ext uri="{9D8B030D-6E8A-4147-A177-3AD203B41FA5}">
                      <a16:colId xmlns:a16="http://schemas.microsoft.com/office/drawing/2014/main" val="3064336190"/>
                    </a:ext>
                  </a:extLst>
                </a:gridCol>
                <a:gridCol w="1457710">
                  <a:extLst>
                    <a:ext uri="{9D8B030D-6E8A-4147-A177-3AD203B41FA5}">
                      <a16:colId xmlns:a16="http://schemas.microsoft.com/office/drawing/2014/main" val="3604469355"/>
                    </a:ext>
                  </a:extLst>
                </a:gridCol>
              </a:tblGrid>
              <a:tr h="169296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Non-</a:t>
                      </a:r>
                      <a:r>
                        <a:rPr lang="es-CR" sz="9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Cancelled</a:t>
                      </a:r>
                      <a:r>
                        <a:rPr lang="es-C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R" sz="9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Bookings</a:t>
                      </a:r>
                      <a:endParaRPr 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9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Cancelled</a:t>
                      </a:r>
                      <a:r>
                        <a:rPr lang="es-CR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R" sz="900" b="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Bookings</a:t>
                      </a:r>
                      <a:endParaRPr 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2574505239"/>
                  </a:ext>
                </a:extLst>
              </a:tr>
              <a:tr h="16929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Mean</a:t>
                      </a: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78.84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128.68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4046809978"/>
                  </a:ext>
                </a:extLst>
              </a:tr>
              <a:tr h="16929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Median</a:t>
                      </a: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109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1650709234"/>
                  </a:ext>
                </a:extLst>
              </a:tr>
              <a:tr h="16929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Mode</a:t>
                      </a: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 (3079)</a:t>
                      </a:r>
                      <a:endParaRPr 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 (157)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410118379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22608"/>
              </p:ext>
            </p:extLst>
          </p:nvPr>
        </p:nvGraphicFramePr>
        <p:xfrm>
          <a:off x="6365303" y="1707045"/>
          <a:ext cx="3978323" cy="652097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952589">
                  <a:extLst>
                    <a:ext uri="{9D8B030D-6E8A-4147-A177-3AD203B41FA5}">
                      <a16:colId xmlns:a16="http://schemas.microsoft.com/office/drawing/2014/main" val="2097742587"/>
                    </a:ext>
                  </a:extLst>
                </a:gridCol>
                <a:gridCol w="1615259">
                  <a:extLst>
                    <a:ext uri="{9D8B030D-6E8A-4147-A177-3AD203B41FA5}">
                      <a16:colId xmlns:a16="http://schemas.microsoft.com/office/drawing/2014/main" val="3360707431"/>
                    </a:ext>
                  </a:extLst>
                </a:gridCol>
                <a:gridCol w="1410475">
                  <a:extLst>
                    <a:ext uri="{9D8B030D-6E8A-4147-A177-3AD203B41FA5}">
                      <a16:colId xmlns:a16="http://schemas.microsoft.com/office/drawing/2014/main" val="280395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Non-</a:t>
                      </a:r>
                      <a:r>
                        <a:rPr lang="es-CR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Cancelled</a:t>
                      </a:r>
                      <a:r>
                        <a:rPr lang="es-CR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R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Bookings</a:t>
                      </a:r>
                      <a:endParaRPr 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Cancelled</a:t>
                      </a:r>
                      <a:r>
                        <a:rPr lang="es-C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r>
                        <a:rPr lang="es-CR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Bookings</a:t>
                      </a:r>
                      <a:endParaRPr 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Segoe UI Semibold" panose="020B0702040204020203" pitchFamily="34" charset="0"/>
                        <a:ea typeface="Times New Roman" panose="02020603050405020304" pitchFamily="18" charset="0"/>
                        <a:cs typeface="Segoe UI Semibold" panose="020B0702040204020203" pitchFamily="34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848144809"/>
                  </a:ext>
                </a:extLst>
              </a:tr>
              <a:tr h="16929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Mean</a:t>
                      </a: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21.02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83.77</a:t>
                      </a:r>
                      <a:endParaRPr 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806482232"/>
                  </a:ext>
                </a:extLst>
              </a:tr>
              <a:tr h="16929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Median</a:t>
                      </a: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82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643643452"/>
                  </a:ext>
                </a:extLst>
              </a:tr>
              <a:tr h="16929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Mode</a:t>
                      </a: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 (593)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82 (29)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5205" marR="55205" marT="0" marB="0"/>
                </a:tc>
                <a:extLst>
                  <a:ext uri="{0D108BD9-81ED-4DB2-BD59-A6C34878D82A}">
                    <a16:rowId xmlns:a16="http://schemas.microsoft.com/office/drawing/2014/main" val="3942718541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942410" y="1425911"/>
            <a:ext cx="3978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First-time guests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5303" y="1421699"/>
            <a:ext cx="3978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Repeat guests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1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48334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Repeat guests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are less likely to cancel</a:t>
            </a:r>
            <a:endParaRPr lang="en-US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418667" y="4362796"/>
            <a:ext cx="5118067" cy="67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 </a:t>
            </a:r>
            <a:r>
              <a:rPr lang="en-US" sz="1400" dirty="0" smtClean="0"/>
              <a:t>If you have a very high proportion of first-time guests booking, consider overbooking, or consider prioritizing repeat guests for the remaining bookings.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0678"/>
              </p:ext>
            </p:extLst>
          </p:nvPr>
        </p:nvGraphicFramePr>
        <p:xfrm>
          <a:off x="957435" y="2566704"/>
          <a:ext cx="444005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1482">
                  <a:extLst>
                    <a:ext uri="{9D8B030D-6E8A-4147-A177-3AD203B41FA5}">
                      <a16:colId xmlns:a16="http://schemas.microsoft.com/office/drawing/2014/main" val="1162468860"/>
                    </a:ext>
                  </a:extLst>
                </a:gridCol>
                <a:gridCol w="1568551">
                  <a:extLst>
                    <a:ext uri="{9D8B030D-6E8A-4147-A177-3AD203B41FA5}">
                      <a16:colId xmlns:a16="http://schemas.microsoft.com/office/drawing/2014/main" val="738987353"/>
                    </a:ext>
                  </a:extLst>
                </a:gridCol>
                <a:gridCol w="1480017">
                  <a:extLst>
                    <a:ext uri="{9D8B030D-6E8A-4147-A177-3AD203B41FA5}">
                      <a16:colId xmlns:a16="http://schemas.microsoft.com/office/drawing/2014/main" val="101674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Cancelled?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Percent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7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27,271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71.2%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11,011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28.8%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6432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81003"/>
              </p:ext>
            </p:extLst>
          </p:nvPr>
        </p:nvGraphicFramePr>
        <p:xfrm>
          <a:off x="6134841" y="2566704"/>
          <a:ext cx="4440050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1482">
                  <a:extLst>
                    <a:ext uri="{9D8B030D-6E8A-4147-A177-3AD203B41FA5}">
                      <a16:colId xmlns:a16="http://schemas.microsoft.com/office/drawing/2014/main" val="1162468860"/>
                    </a:ext>
                  </a:extLst>
                </a:gridCol>
                <a:gridCol w="1568551">
                  <a:extLst>
                    <a:ext uri="{9D8B030D-6E8A-4147-A177-3AD203B41FA5}">
                      <a16:colId xmlns:a16="http://schemas.microsoft.com/office/drawing/2014/main" val="738987353"/>
                    </a:ext>
                  </a:extLst>
                </a:gridCol>
                <a:gridCol w="1480017">
                  <a:extLst>
                    <a:ext uri="{9D8B030D-6E8A-4147-A177-3AD203B41FA5}">
                      <a16:colId xmlns:a16="http://schemas.microsoft.com/office/drawing/2014/main" val="101674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Cancelled?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Percent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7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1,667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93.8%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Yes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111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643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435" y="2239861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First-time guests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4841" y="2239860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Repeat guests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4274233" y="3291596"/>
              <a:ext cx="818280" cy="4611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913" y="3286556"/>
                <a:ext cx="82980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9250513" y="3267116"/>
              <a:ext cx="1136880" cy="520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5833" y="3260996"/>
                <a:ext cx="1149480" cy="5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2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8169787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Non-refundable deposit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does not deter cancellations</a:t>
            </a:r>
            <a:endParaRPr lang="en-US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418667" y="4362796"/>
            <a:ext cx="5118067" cy="67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 </a:t>
            </a:r>
            <a:r>
              <a:rPr lang="en-US" sz="1400" dirty="0" smtClean="0"/>
              <a:t>Review your deposit policy. Consider raising the amount of non-refund deposits.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38276"/>
              </p:ext>
            </p:extLst>
          </p:nvPr>
        </p:nvGraphicFramePr>
        <p:xfrm>
          <a:off x="957435" y="2566704"/>
          <a:ext cx="4440050" cy="1351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1482">
                  <a:extLst>
                    <a:ext uri="{9D8B030D-6E8A-4147-A177-3AD203B41FA5}">
                      <a16:colId xmlns:a16="http://schemas.microsoft.com/office/drawing/2014/main" val="1162468860"/>
                    </a:ext>
                  </a:extLst>
                </a:gridCol>
                <a:gridCol w="1568551">
                  <a:extLst>
                    <a:ext uri="{9D8B030D-6E8A-4147-A177-3AD203B41FA5}">
                      <a16:colId xmlns:a16="http://schemas.microsoft.com/office/drawing/2014/main" val="738987353"/>
                    </a:ext>
                  </a:extLst>
                </a:gridCol>
                <a:gridCol w="1480017">
                  <a:extLst>
                    <a:ext uri="{9D8B030D-6E8A-4147-A177-3AD203B41FA5}">
                      <a16:colId xmlns:a16="http://schemas.microsoft.com/office/drawing/2014/main" val="101674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Deposit Type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Percent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7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Deposit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28,749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99.35%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7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 Refund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69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0.24%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643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Refundable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120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0.41%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1295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8717"/>
              </p:ext>
            </p:extLst>
          </p:nvPr>
        </p:nvGraphicFramePr>
        <p:xfrm>
          <a:off x="6134841" y="2566704"/>
          <a:ext cx="4440050" cy="1351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91482">
                  <a:extLst>
                    <a:ext uri="{9D8B030D-6E8A-4147-A177-3AD203B41FA5}">
                      <a16:colId xmlns:a16="http://schemas.microsoft.com/office/drawing/2014/main" val="1162468860"/>
                    </a:ext>
                  </a:extLst>
                </a:gridCol>
                <a:gridCol w="1568551">
                  <a:extLst>
                    <a:ext uri="{9D8B030D-6E8A-4147-A177-3AD203B41FA5}">
                      <a16:colId xmlns:a16="http://schemas.microsoft.com/office/drawing/2014/main" val="738987353"/>
                    </a:ext>
                  </a:extLst>
                </a:gridCol>
                <a:gridCol w="1480017">
                  <a:extLst>
                    <a:ext uri="{9D8B030D-6E8A-4147-A177-3AD203B41FA5}">
                      <a16:colId xmlns:a16="http://schemas.microsoft.com/office/drawing/2014/main" val="1016743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Deposit Type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Percent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7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 Deposit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9,450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84.97%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7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Non Refund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1650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14.84%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643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Refundable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0.20%</a:t>
                      </a:r>
                      <a:endParaRPr 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809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435" y="2239861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Non-cancelled Bookings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4841" y="2239860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Cancelled Bookings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274233" y="3271282"/>
              <a:ext cx="759585" cy="42808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913" y="3266242"/>
                <a:ext cx="771105" cy="438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9444477" y="3300490"/>
              <a:ext cx="780178" cy="369663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9799" y="3294371"/>
                <a:ext cx="792773" cy="3822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7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8169787" cy="64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Booking changes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deter cancellations</a:t>
            </a:r>
            <a:endParaRPr lang="en-US" b="1" dirty="0">
              <a:solidFill>
                <a:srgbClr val="D2472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285226" y="5335919"/>
            <a:ext cx="5118067" cy="67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 </a:t>
            </a:r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If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a </a:t>
            </a:r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booking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is highly customized, it has lower chances of getting cancelled in the future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96174"/>
              </p:ext>
            </p:extLst>
          </p:nvPr>
        </p:nvGraphicFramePr>
        <p:xfrm>
          <a:off x="543951" y="2817929"/>
          <a:ext cx="4957503" cy="1487886"/>
        </p:xfrm>
        <a:graphic>
          <a:graphicData uri="http://schemas.openxmlformats.org/drawingml/2006/table">
            <a:tbl>
              <a:tblPr/>
              <a:tblGrid>
                <a:gridCol w="1556549">
                  <a:extLst>
                    <a:ext uri="{9D8B030D-6E8A-4147-A177-3AD203B41FA5}">
                      <a16:colId xmlns:a16="http://schemas.microsoft.com/office/drawing/2014/main" val="2649286361"/>
                    </a:ext>
                  </a:extLst>
                </a:gridCol>
                <a:gridCol w="1748453">
                  <a:extLst>
                    <a:ext uri="{9D8B030D-6E8A-4147-A177-3AD203B41FA5}">
                      <a16:colId xmlns:a16="http://schemas.microsoft.com/office/drawing/2014/main" val="3185830684"/>
                    </a:ext>
                  </a:extLst>
                </a:gridCol>
                <a:gridCol w="1652501">
                  <a:extLst>
                    <a:ext uri="{9D8B030D-6E8A-4147-A177-3AD203B41FA5}">
                      <a16:colId xmlns:a16="http://schemas.microsoft.com/office/drawing/2014/main" val="3267244246"/>
                    </a:ext>
                  </a:extLst>
                </a:gridCol>
              </a:tblGrid>
              <a:tr h="5166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 dirty="0" smtClean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Booking Changes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Frequency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Percent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55254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32,252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80.5%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73090"/>
                  </a:ext>
                </a:extLst>
              </a:tr>
              <a:tr h="3039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5469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13.7%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82886"/>
                  </a:ext>
                </a:extLst>
              </a:tr>
              <a:tr h="30392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1561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3.9%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31076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750" y="2679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5643"/>
              </p:ext>
            </p:extLst>
          </p:nvPr>
        </p:nvGraphicFramePr>
        <p:xfrm>
          <a:off x="5946357" y="2817930"/>
          <a:ext cx="5075921" cy="1527873"/>
        </p:xfrm>
        <a:graphic>
          <a:graphicData uri="http://schemas.openxmlformats.org/drawingml/2006/table">
            <a:tbl>
              <a:tblPr/>
              <a:tblGrid>
                <a:gridCol w="1589945">
                  <a:extLst>
                    <a:ext uri="{9D8B030D-6E8A-4147-A177-3AD203B41FA5}">
                      <a16:colId xmlns:a16="http://schemas.microsoft.com/office/drawing/2014/main" val="1014553212"/>
                    </a:ext>
                  </a:extLst>
                </a:gridCol>
                <a:gridCol w="1794002">
                  <a:extLst>
                    <a:ext uri="{9D8B030D-6E8A-4147-A177-3AD203B41FA5}">
                      <a16:colId xmlns:a16="http://schemas.microsoft.com/office/drawing/2014/main" val="2988725677"/>
                    </a:ext>
                  </a:extLst>
                </a:gridCol>
                <a:gridCol w="1691974">
                  <a:extLst>
                    <a:ext uri="{9D8B030D-6E8A-4147-A177-3AD203B41FA5}">
                      <a16:colId xmlns:a16="http://schemas.microsoft.com/office/drawing/2014/main" val="1533359218"/>
                    </a:ext>
                  </a:extLst>
                </a:gridCol>
              </a:tblGrid>
              <a:tr h="4766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 dirty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Deposit Type</a:t>
                      </a:r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Frequency</a:t>
                      </a:r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Percent</a:t>
                      </a:r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82821"/>
                  </a:ext>
                </a:extLst>
              </a:tr>
              <a:tr h="39084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 smtClean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Non-Cancelled Booking </a:t>
                      </a:r>
                      <a:r>
                        <a:rPr lang="en-US" sz="11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Changes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6654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23%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193745"/>
                  </a:ext>
                </a:extLst>
              </a:tr>
              <a:tr h="39084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Cancelled </a:t>
                      </a:r>
                      <a:r>
                        <a:rPr lang="en-US" sz="1100" b="0" i="0" dirty="0" smtClean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Booking Changes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1154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10.4%</a:t>
                      </a: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24493"/>
                  </a:ext>
                </a:extLst>
              </a:tr>
              <a:tr h="2295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0" i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1018" marR="71018" marT="35509" marB="3550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316203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62173" y="2334826"/>
            <a:ext cx="140126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2678" y="2399159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Overall bookings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64293" y="2385441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Booking changes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4274233" y="3271282"/>
              <a:ext cx="759585" cy="428081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913" y="3266242"/>
                <a:ext cx="771105" cy="438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9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70430" cy="64008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Special </a:t>
            </a:r>
            <a:r>
              <a:rPr lang="en-US" sz="3100" dirty="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requests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 decrease in booking </a:t>
            </a:r>
            <a:r>
              <a:rPr lang="en-US" sz="3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cancellations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4815275" y="4460315"/>
            <a:ext cx="5118067" cy="67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 </a:t>
            </a:r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If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a booking is highly customized, it has lower chances of getting cancelled in the future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681F1-66A7-46C0-9DA2-7A0DAFBB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5" y="1544753"/>
            <a:ext cx="3952240" cy="38369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19221" y="203310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This can be seen as an increased commitment to a room reservation from the guest’s side, and hence translates to lesser probability of cancellation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dequate" panose="02000000000000000000" pitchFamily="2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9200" y="4645891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7,216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345" y="4075096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2,597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4836" y="3509053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1,127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8436" y="2956431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166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8327" y="2382422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72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70430" cy="640080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07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cancelled bookings have exactly zero requests for </a:t>
            </a:r>
            <a:r>
              <a:rPr lang="en-US" dirty="0">
                <a:solidFill>
                  <a:srgbClr val="D24726"/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 parking </a:t>
            </a:r>
            <a:r>
              <a:rPr lang="en-US" dirty="0" smtClean="0">
                <a:solidFill>
                  <a:srgbClr val="D24726"/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dequate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521206" y="5343736"/>
            <a:ext cx="5118067" cy="67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</a:rPr>
              <a:t>I</a:t>
            </a:r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f 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a booking is requested with at least one parking space, it has marginal chances of getting cancelled in the future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24377"/>
              </p:ext>
            </p:extLst>
          </p:nvPr>
        </p:nvGraphicFramePr>
        <p:xfrm>
          <a:off x="929946" y="2908269"/>
          <a:ext cx="4416425" cy="1082736"/>
        </p:xfrm>
        <a:graphic>
          <a:graphicData uri="http://schemas.openxmlformats.org/drawingml/2006/table">
            <a:tbl>
              <a:tblPr/>
              <a:tblGrid>
                <a:gridCol w="1386662">
                  <a:extLst>
                    <a:ext uri="{9D8B030D-6E8A-4147-A177-3AD203B41FA5}">
                      <a16:colId xmlns:a16="http://schemas.microsoft.com/office/drawing/2014/main" val="1771376343"/>
                    </a:ext>
                  </a:extLst>
                </a:gridCol>
                <a:gridCol w="1557621">
                  <a:extLst>
                    <a:ext uri="{9D8B030D-6E8A-4147-A177-3AD203B41FA5}">
                      <a16:colId xmlns:a16="http://schemas.microsoft.com/office/drawing/2014/main" val="1757888916"/>
                    </a:ext>
                  </a:extLst>
                </a:gridCol>
                <a:gridCol w="1472142">
                  <a:extLst>
                    <a:ext uri="{9D8B030D-6E8A-4147-A177-3AD203B41FA5}">
                      <a16:colId xmlns:a16="http://schemas.microsoft.com/office/drawing/2014/main" val="154458273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Parking Spaces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Frequency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Percent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237901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dirty="0" smtClean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34570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86.3%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787132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5462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13.6%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92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8922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750" y="2882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567"/>
              </p:ext>
            </p:extLst>
          </p:nvPr>
        </p:nvGraphicFramePr>
        <p:xfrm>
          <a:off x="6369050" y="2868324"/>
          <a:ext cx="4416425" cy="1082736"/>
        </p:xfrm>
        <a:graphic>
          <a:graphicData uri="http://schemas.openxmlformats.org/drawingml/2006/table">
            <a:tbl>
              <a:tblPr/>
              <a:tblGrid>
                <a:gridCol w="1386662">
                  <a:extLst>
                    <a:ext uri="{9D8B030D-6E8A-4147-A177-3AD203B41FA5}">
                      <a16:colId xmlns:a16="http://schemas.microsoft.com/office/drawing/2014/main" val="2621327064"/>
                    </a:ext>
                  </a:extLst>
                </a:gridCol>
                <a:gridCol w="1557621">
                  <a:extLst>
                    <a:ext uri="{9D8B030D-6E8A-4147-A177-3AD203B41FA5}">
                      <a16:colId xmlns:a16="http://schemas.microsoft.com/office/drawing/2014/main" val="3687391404"/>
                    </a:ext>
                  </a:extLst>
                </a:gridCol>
                <a:gridCol w="1472142">
                  <a:extLst>
                    <a:ext uri="{9D8B030D-6E8A-4147-A177-3AD203B41FA5}">
                      <a16:colId xmlns:a16="http://schemas.microsoft.com/office/drawing/2014/main" val="1263123633"/>
                    </a:ext>
                  </a:extLst>
                </a:gridCol>
              </a:tblGrid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Parking Spaces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Frequency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i="0">
                          <a:solidFill>
                            <a:srgbClr val="595959"/>
                          </a:solidFill>
                          <a:effectLst/>
                          <a:latin typeface="Segoe UI Semibold" panose="020B0702040204020203" pitchFamily="34" charset="0"/>
                        </a:rPr>
                        <a:t>Percent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Segoe UI Semibold" panose="020B0702040204020203" pitchFamily="34" charset="0"/>
                        </a:rPr>
                        <a:t>​</a:t>
                      </a:r>
                      <a:endParaRPr lang="en-US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57739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23448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81.0%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775672"/>
                  </a:ext>
                </a:extLst>
              </a:tr>
              <a:tr h="3609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  5462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i="0" dirty="0">
                          <a:solidFill>
                            <a:srgbClr val="595959"/>
                          </a:solidFill>
                          <a:effectLst/>
                          <a:latin typeface="Segoe UI" panose="020B0502040204020203" pitchFamily="34" charset="0"/>
                        </a:rPr>
                        <a:t>18.9%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178" marR="91178" marT="45589" marB="4558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320979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369050" y="29082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74813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3328" y="2521467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All bookings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0" y="2506854"/>
            <a:ext cx="44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Non-cancelled bookings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4274233" y="3271282"/>
              <a:ext cx="759585" cy="428081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913" y="3266242"/>
                <a:ext cx="771105" cy="438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8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70430" cy="640080"/>
          </a:xfrm>
        </p:spPr>
        <p:txBody>
          <a:bodyPr>
            <a:normAutofit/>
          </a:bodyPr>
          <a:lstStyle/>
          <a:p>
            <a:pPr fontAlgn="base">
              <a:lnSpc>
                <a:spcPct val="107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Cancellations for </a:t>
            </a:r>
            <a:r>
              <a:rPr lang="en-US" dirty="0" smtClean="0">
                <a:solidFill>
                  <a:srgbClr val="D24726"/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rgbClr val="D24726"/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Travel Agents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higher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Adequate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Content Placeholder 17"/>
          <p:cNvSpPr txBox="1">
            <a:spLocks/>
          </p:cNvSpPr>
          <p:nvPr/>
        </p:nvSpPr>
        <p:spPr>
          <a:xfrm>
            <a:off x="521206" y="5283921"/>
            <a:ext cx="5118067" cy="678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Takeaway: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cs typeface="Segoe UI" panose="020B0502040204020203" pitchFamily="34" charset="0"/>
              </a:rPr>
              <a:t>I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f a booking is requested for groups or via an online travel agent, the chances of cancellation are </a:t>
            </a:r>
            <a:r>
              <a:rPr lang="en-I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</a:rPr>
              <a:t>high.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80667-D8FE-48A6-88C1-71A60CFE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2" y="1369292"/>
            <a:ext cx="11673841" cy="25710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1206" y="4068574"/>
            <a:ext cx="7246576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‘Groups’ have a 42% cancellation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dequate" panose="020000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 has 35% cancellation rate. </a:t>
            </a:r>
          </a:p>
          <a:p>
            <a:pPr fontAlgn="base">
              <a:lnSpc>
                <a:spcPct val="107000"/>
              </a:lnSpc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dequate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 remaining four segments have an average of 15% cancellation rates only. 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8033433" y="2754045"/>
              <a:ext cx="1544676" cy="42808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9113" y="2749034"/>
                <a:ext cx="1556195" cy="43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8033433" y="3380158"/>
              <a:ext cx="1544676" cy="356354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8752" y="3374033"/>
                <a:ext cx="1557278" cy="368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9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Widescreen</PresentationFormat>
  <Paragraphs>182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Adequate</vt:lpstr>
      <vt:lpstr>Arial</vt:lpstr>
      <vt:lpstr>Calibri</vt:lpstr>
      <vt:lpstr>Courier New</vt:lpstr>
      <vt:lpstr>Mangal</vt:lpstr>
      <vt:lpstr>Segoe UI</vt:lpstr>
      <vt:lpstr>Segoe UI Light</vt:lpstr>
      <vt:lpstr>Segoe UI Semibold</vt:lpstr>
      <vt:lpstr>Times New Roman</vt:lpstr>
      <vt:lpstr>Yu Mincho</vt:lpstr>
      <vt:lpstr>WelcomeDoc</vt:lpstr>
      <vt:lpstr>Hotel Bookings &amp; Cancellations</vt:lpstr>
      <vt:lpstr>Determinants of Cancellations</vt:lpstr>
      <vt:lpstr>Cancellations likely to increase with longer lead times</vt:lpstr>
      <vt:lpstr>Repeat guests are less likely to cancel</vt:lpstr>
      <vt:lpstr>Non-refundable deposit does not deter cancellations</vt:lpstr>
      <vt:lpstr>Booking changes deter cancellations</vt:lpstr>
      <vt:lpstr>Special requests correspond to decrease in booking cancellations</vt:lpstr>
      <vt:lpstr>All cancelled bookings have exactly zero requests for car parking space </vt:lpstr>
      <vt:lpstr>Cancellations for Groups and Online Travel Agents are higher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2021-12-09T00:13:16Z</dcterms:created>
  <dcterms:modified xsi:type="dcterms:W3CDTF">2021-12-10T00:49:08Z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